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49"/>
  </p:notesMasterIdLst>
  <p:handoutMasterIdLst>
    <p:handoutMasterId r:id="rId50"/>
  </p:handoutMasterIdLst>
  <p:sldIdLst>
    <p:sldId id="392" r:id="rId2"/>
    <p:sldId id="393" r:id="rId3"/>
    <p:sldId id="429" r:id="rId4"/>
    <p:sldId id="430" r:id="rId5"/>
    <p:sldId id="419" r:id="rId6"/>
    <p:sldId id="396" r:id="rId7"/>
    <p:sldId id="397" r:id="rId8"/>
    <p:sldId id="415" r:id="rId9"/>
    <p:sldId id="398" r:id="rId10"/>
    <p:sldId id="399" r:id="rId11"/>
    <p:sldId id="414" r:id="rId12"/>
    <p:sldId id="443" r:id="rId13"/>
    <p:sldId id="400" r:id="rId14"/>
    <p:sldId id="401" r:id="rId15"/>
    <p:sldId id="402" r:id="rId16"/>
    <p:sldId id="417" r:id="rId17"/>
    <p:sldId id="403" r:id="rId18"/>
    <p:sldId id="404" r:id="rId19"/>
    <p:sldId id="405" r:id="rId20"/>
    <p:sldId id="406" r:id="rId21"/>
    <p:sldId id="407" r:id="rId22"/>
    <p:sldId id="418" r:id="rId23"/>
    <p:sldId id="409" r:id="rId24"/>
    <p:sldId id="410" r:id="rId25"/>
    <p:sldId id="411" r:id="rId26"/>
    <p:sldId id="412" r:id="rId27"/>
    <p:sldId id="420" r:id="rId28"/>
    <p:sldId id="421" r:id="rId29"/>
    <p:sldId id="422" r:id="rId30"/>
    <p:sldId id="423" r:id="rId31"/>
    <p:sldId id="424" r:id="rId32"/>
    <p:sldId id="425" r:id="rId33"/>
    <p:sldId id="426" r:id="rId34"/>
    <p:sldId id="427" r:id="rId35"/>
    <p:sldId id="413" r:id="rId36"/>
    <p:sldId id="431" r:id="rId37"/>
    <p:sldId id="432" r:id="rId38"/>
    <p:sldId id="433" r:id="rId39"/>
    <p:sldId id="434" r:id="rId40"/>
    <p:sldId id="435" r:id="rId41"/>
    <p:sldId id="436" r:id="rId42"/>
    <p:sldId id="437" r:id="rId43"/>
    <p:sldId id="438" r:id="rId44"/>
    <p:sldId id="439" r:id="rId45"/>
    <p:sldId id="444" r:id="rId46"/>
    <p:sldId id="441" r:id="rId47"/>
    <p:sldId id="442" r:id="rId48"/>
  </p:sldIdLst>
  <p:sldSz cx="12192000" cy="6858000"/>
  <p:notesSz cx="6797675" cy="9926638"/>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0033CC"/>
    <a:srgbClr val="FF3300"/>
    <a:srgbClr val="E1382B"/>
    <a:srgbClr val="FB3211"/>
    <a:srgbClr val="C45644"/>
    <a:srgbClr val="471209"/>
    <a:srgbClr val="7B1E0F"/>
    <a:srgbClr val="DAA88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BC89EF96-8CEA-46FF-86C4-4CE0E7609802}" styleName="Светлый стиль 3 - акцент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793D81CF-94F2-401A-BA57-92F5A7B2D0C5}" styleName="Средний стиль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0867" autoAdjust="0"/>
    <p:restoredTop sz="96682" autoAdjust="0"/>
  </p:normalViewPr>
  <p:slideViewPr>
    <p:cSldViewPr>
      <p:cViewPr>
        <p:scale>
          <a:sx n="100" d="100"/>
          <a:sy n="100" d="100"/>
        </p:scale>
        <p:origin x="-1230" y="-462"/>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5659" cy="496333"/>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sz="quarter" idx="1"/>
          </p:nvPr>
        </p:nvSpPr>
        <p:spPr>
          <a:xfrm>
            <a:off x="3850443" y="0"/>
            <a:ext cx="2945659" cy="496333"/>
          </a:xfrm>
          <a:prstGeom prst="rect">
            <a:avLst/>
          </a:prstGeom>
        </p:spPr>
        <p:txBody>
          <a:bodyPr vert="horz" lIns="91440" tIns="45720" rIns="91440" bIns="45720" rtlCol="0"/>
          <a:lstStyle>
            <a:lvl1pPr algn="r">
              <a:defRPr sz="1200"/>
            </a:lvl1pPr>
          </a:lstStyle>
          <a:p>
            <a:fld id="{C631E469-05BB-48AF-9885-23AFBD53B7F9}" type="datetimeFigureOut">
              <a:rPr lang="ru-RU" smtClean="0"/>
              <a:t>21.08.2026</a:t>
            </a:fld>
            <a:endParaRPr lang="ru-RU"/>
          </a:p>
        </p:txBody>
      </p:sp>
      <p:sp>
        <p:nvSpPr>
          <p:cNvPr id="4" name="Нижний колонтитул 3"/>
          <p:cNvSpPr>
            <a:spLocks noGrp="1"/>
          </p:cNvSpPr>
          <p:nvPr>
            <p:ph type="ftr" sz="quarter" idx="2"/>
          </p:nvPr>
        </p:nvSpPr>
        <p:spPr>
          <a:xfrm>
            <a:off x="0" y="9428583"/>
            <a:ext cx="2945659" cy="496333"/>
          </a:xfrm>
          <a:prstGeom prst="rect">
            <a:avLst/>
          </a:prstGeom>
        </p:spPr>
        <p:txBody>
          <a:bodyPr vert="horz" lIns="91440" tIns="45720" rIns="91440" bIns="45720" rtlCol="0" anchor="b"/>
          <a:lstStyle>
            <a:lvl1pPr algn="l">
              <a:defRPr sz="1200"/>
            </a:lvl1pPr>
          </a:lstStyle>
          <a:p>
            <a:endParaRPr lang="ru-RU"/>
          </a:p>
        </p:txBody>
      </p:sp>
      <p:sp>
        <p:nvSpPr>
          <p:cNvPr id="5" name="Номер слайда 4"/>
          <p:cNvSpPr>
            <a:spLocks noGrp="1"/>
          </p:cNvSpPr>
          <p:nvPr>
            <p:ph type="sldNum" sz="quarter" idx="3"/>
          </p:nvPr>
        </p:nvSpPr>
        <p:spPr>
          <a:xfrm>
            <a:off x="3850443" y="9428583"/>
            <a:ext cx="2945659" cy="496333"/>
          </a:xfrm>
          <a:prstGeom prst="rect">
            <a:avLst/>
          </a:prstGeom>
        </p:spPr>
        <p:txBody>
          <a:bodyPr vert="horz" lIns="91440" tIns="45720" rIns="91440" bIns="45720" rtlCol="0" anchor="b"/>
          <a:lstStyle>
            <a:lvl1pPr algn="r">
              <a:defRPr sz="1200"/>
            </a:lvl1pPr>
          </a:lstStyle>
          <a:p>
            <a:fld id="{4652AD59-CC81-4E3A-8DBF-914AC3BA31E1}" type="slidenum">
              <a:rPr lang="ru-RU" smtClean="0"/>
              <a:t>‹#›</a:t>
            </a:fld>
            <a:endParaRPr lang="ru-RU"/>
          </a:p>
        </p:txBody>
      </p:sp>
    </p:spTree>
    <p:extLst>
      <p:ext uri="{BB962C8B-B14F-4D97-AF65-F5344CB8AC3E}">
        <p14:creationId xmlns:p14="http://schemas.microsoft.com/office/powerpoint/2010/main" val="62565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3"/>
            <a:ext cx="2945659" cy="498055"/>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50443" y="3"/>
            <a:ext cx="2945659" cy="498055"/>
          </a:xfrm>
          <a:prstGeom prst="rect">
            <a:avLst/>
          </a:prstGeom>
        </p:spPr>
        <p:txBody>
          <a:bodyPr vert="horz" lIns="91440" tIns="45720" rIns="91440" bIns="45720" rtlCol="0"/>
          <a:lstStyle>
            <a:lvl1pPr algn="r">
              <a:defRPr sz="1200"/>
            </a:lvl1pPr>
          </a:lstStyle>
          <a:p>
            <a:fld id="{EE123320-C3DE-4AD4-914A-C800249287CC}" type="datetimeFigureOut">
              <a:rPr lang="ru-RU" smtClean="0"/>
              <a:pPr/>
              <a:t>21.08.2026</a:t>
            </a:fld>
            <a:endParaRPr lang="ru-RU"/>
          </a:p>
        </p:txBody>
      </p:sp>
      <p:sp>
        <p:nvSpPr>
          <p:cNvPr id="4" name="Образ слайда 3"/>
          <p:cNvSpPr>
            <a:spLocks noGrp="1" noRot="1" noChangeAspect="1"/>
          </p:cNvSpPr>
          <p:nvPr>
            <p:ph type="sldImg" idx="2"/>
          </p:nvPr>
        </p:nvSpPr>
        <p:spPr>
          <a:xfrm>
            <a:off x="420688" y="1239838"/>
            <a:ext cx="5956300" cy="3351212"/>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79768" y="4777197"/>
            <a:ext cx="5438140" cy="3908614"/>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9428585"/>
            <a:ext cx="2945659" cy="498054"/>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50443" y="9428585"/>
            <a:ext cx="2945659" cy="498054"/>
          </a:xfrm>
          <a:prstGeom prst="rect">
            <a:avLst/>
          </a:prstGeom>
        </p:spPr>
        <p:txBody>
          <a:bodyPr vert="horz" lIns="91440" tIns="45720" rIns="91440" bIns="45720" rtlCol="0" anchor="b"/>
          <a:lstStyle>
            <a:lvl1pPr algn="r">
              <a:defRPr sz="1200"/>
            </a:lvl1pPr>
          </a:lstStyle>
          <a:p>
            <a:fld id="{DE727B29-4D95-4483-B64D-09294CA11A5E}" type="slidenum">
              <a:rPr lang="ru-RU" smtClean="0"/>
              <a:pPr/>
              <a:t>‹#›</a:t>
            </a:fld>
            <a:endParaRPr lang="ru-RU"/>
          </a:p>
        </p:txBody>
      </p:sp>
    </p:spTree>
    <p:extLst>
      <p:ext uri="{BB962C8B-B14F-4D97-AF65-F5344CB8AC3E}">
        <p14:creationId xmlns:p14="http://schemas.microsoft.com/office/powerpoint/2010/main" val="12469881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0488" y="744538"/>
            <a:ext cx="6616700" cy="3722687"/>
          </a:xfrm>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432D5D09-F690-4376-AD01-CC04D07A2754}" type="slidenum">
              <a:rPr lang="ru-RU" smtClean="0"/>
              <a:pPr/>
              <a:t>7</a:t>
            </a:fld>
            <a:endParaRPr lang="ru-RU"/>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0488" y="744538"/>
            <a:ext cx="6616700" cy="3722687"/>
          </a:xfrm>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432D5D09-F690-4376-AD01-CC04D07A2754}" type="slidenum">
              <a:rPr lang="ru-RU" smtClean="0">
                <a:solidFill>
                  <a:prstClr val="black"/>
                </a:solidFill>
              </a:rPr>
              <a:pPr/>
              <a:t>8</a:t>
            </a:fld>
            <a:endParaRPr lang="ru-RU">
              <a:solidFill>
                <a:prstClr val="black"/>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0488" y="744538"/>
            <a:ext cx="6616700" cy="3722687"/>
          </a:xfrm>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432D5D09-F690-4376-AD01-CC04D07A2754}" type="slidenum">
              <a:rPr lang="ru-RU" smtClean="0"/>
              <a:pPr/>
              <a:t>9</a:t>
            </a:fld>
            <a:endParaRPr lang="ru-RU"/>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0488" y="744538"/>
            <a:ext cx="6616700" cy="3722687"/>
          </a:xfrm>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432D5D09-F690-4376-AD01-CC04D07A2754}" type="slidenum">
              <a:rPr lang="ru-RU" smtClean="0">
                <a:solidFill>
                  <a:prstClr val="black"/>
                </a:solidFill>
              </a:rPr>
              <a:pPr/>
              <a:t>27</a:t>
            </a:fld>
            <a:endParaRPr lang="ru-RU">
              <a:solidFill>
                <a:prstClr val="black"/>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914400" y="2130426"/>
            <a:ext cx="103632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6188301D-9EC0-4BBD-8B41-10A13E3EFED1}" type="datetimeFigureOut">
              <a:rPr lang="ru-RU" smtClean="0"/>
              <a:pPr/>
              <a:t>21.08.2026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D66AB99-EA43-44FE-84C8-86A7D3495D1A}" type="slidenum">
              <a:rPr lang="ru-RU" smtClean="0"/>
              <a:pPr/>
              <a:t>‹#›</a:t>
            </a:fld>
            <a:endParaRPr lang="ru-RU"/>
          </a:p>
        </p:txBody>
      </p:sp>
    </p:spTree>
    <p:extLst>
      <p:ext uri="{BB962C8B-B14F-4D97-AF65-F5344CB8AC3E}">
        <p14:creationId xmlns:p14="http://schemas.microsoft.com/office/powerpoint/2010/main" val="1795160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6188301D-9EC0-4BBD-8B41-10A13E3EFED1}" type="datetimeFigureOut">
              <a:rPr lang="ru-RU" smtClean="0"/>
              <a:pPr/>
              <a:t>21.08.2026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D66AB99-EA43-44FE-84C8-86A7D3495D1A}" type="slidenum">
              <a:rPr lang="ru-RU" smtClean="0"/>
              <a:pPr/>
              <a:t>‹#›</a:t>
            </a:fld>
            <a:endParaRPr lang="ru-RU"/>
          </a:p>
        </p:txBody>
      </p:sp>
    </p:spTree>
    <p:extLst>
      <p:ext uri="{BB962C8B-B14F-4D97-AF65-F5344CB8AC3E}">
        <p14:creationId xmlns:p14="http://schemas.microsoft.com/office/powerpoint/2010/main" val="23934843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839200" y="274639"/>
            <a:ext cx="27432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09600" y="274639"/>
            <a:ext cx="80264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6188301D-9EC0-4BBD-8B41-10A13E3EFED1}" type="datetimeFigureOut">
              <a:rPr lang="ru-RU" smtClean="0"/>
              <a:pPr/>
              <a:t>21.08.2026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D66AB99-EA43-44FE-84C8-86A7D3495D1A}" type="slidenum">
              <a:rPr lang="ru-RU" smtClean="0"/>
              <a:pPr/>
              <a:t>‹#›</a:t>
            </a:fld>
            <a:endParaRPr lang="ru-RU"/>
          </a:p>
        </p:txBody>
      </p:sp>
    </p:spTree>
    <p:extLst>
      <p:ext uri="{BB962C8B-B14F-4D97-AF65-F5344CB8AC3E}">
        <p14:creationId xmlns:p14="http://schemas.microsoft.com/office/powerpoint/2010/main" val="12552763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x">
  <p:cSld name="Пустой 1">
    <p:spTree>
      <p:nvGrpSpPr>
        <p:cNvPr id="1" name=""/>
        <p:cNvGrpSpPr/>
        <p:nvPr/>
      </p:nvGrpSpPr>
      <p:grpSpPr>
        <a:xfrm>
          <a:off x="0" y="0"/>
          <a:ext cx="0" cy="0"/>
          <a:chOff x="0" y="0"/>
          <a:chExt cx="0" cy="0"/>
        </a:xfrm>
      </p:grpSpPr>
      <p:sp>
        <p:nvSpPr>
          <p:cNvPr id="160"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496713290"/>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Титульный слайд">
    <p:spTree>
      <p:nvGrpSpPr>
        <p:cNvPr id="1" name=""/>
        <p:cNvGrpSpPr/>
        <p:nvPr/>
      </p:nvGrpSpPr>
      <p:grpSpPr>
        <a:xfrm>
          <a:off x="0" y="0"/>
          <a:ext cx="0" cy="0"/>
          <a:chOff x="0" y="0"/>
          <a:chExt cx="0" cy="0"/>
        </a:xfrm>
      </p:grpSpPr>
    </p:spTree>
    <p:extLst>
      <p:ext uri="{BB962C8B-B14F-4D97-AF65-F5344CB8AC3E}">
        <p14:creationId xmlns:p14="http://schemas.microsoft.com/office/powerpoint/2010/main" val="40652512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6188301D-9EC0-4BBD-8B41-10A13E3EFED1}" type="datetimeFigureOut">
              <a:rPr lang="ru-RU" smtClean="0"/>
              <a:pPr/>
              <a:t>21.08.2026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D66AB99-EA43-44FE-84C8-86A7D3495D1A}" type="slidenum">
              <a:rPr lang="ru-RU" smtClean="0"/>
              <a:pPr/>
              <a:t>‹#›</a:t>
            </a:fld>
            <a:endParaRPr lang="ru-RU"/>
          </a:p>
        </p:txBody>
      </p:sp>
    </p:spTree>
    <p:extLst>
      <p:ext uri="{BB962C8B-B14F-4D97-AF65-F5344CB8AC3E}">
        <p14:creationId xmlns:p14="http://schemas.microsoft.com/office/powerpoint/2010/main" val="23445238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63084" y="4406901"/>
            <a:ext cx="103632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6188301D-9EC0-4BBD-8B41-10A13E3EFED1}" type="datetimeFigureOut">
              <a:rPr lang="ru-RU" smtClean="0"/>
              <a:pPr/>
              <a:t>21.08.2026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D66AB99-EA43-44FE-84C8-86A7D3495D1A}" type="slidenum">
              <a:rPr lang="ru-RU" smtClean="0"/>
              <a:pPr/>
              <a:t>‹#›</a:t>
            </a:fld>
            <a:endParaRPr lang="ru-RU"/>
          </a:p>
        </p:txBody>
      </p:sp>
    </p:spTree>
    <p:extLst>
      <p:ext uri="{BB962C8B-B14F-4D97-AF65-F5344CB8AC3E}">
        <p14:creationId xmlns:p14="http://schemas.microsoft.com/office/powerpoint/2010/main" val="11733408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6188301D-9EC0-4BBD-8B41-10A13E3EFED1}" type="datetimeFigureOut">
              <a:rPr lang="ru-RU" smtClean="0"/>
              <a:pPr/>
              <a:t>21.08.2026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D66AB99-EA43-44FE-84C8-86A7D3495D1A}" type="slidenum">
              <a:rPr lang="ru-RU" smtClean="0"/>
              <a:pPr/>
              <a:t>‹#›</a:t>
            </a:fld>
            <a:endParaRPr lang="ru-RU"/>
          </a:p>
        </p:txBody>
      </p:sp>
    </p:spTree>
    <p:extLst>
      <p:ext uri="{BB962C8B-B14F-4D97-AF65-F5344CB8AC3E}">
        <p14:creationId xmlns:p14="http://schemas.microsoft.com/office/powerpoint/2010/main" val="32099179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6188301D-9EC0-4BBD-8B41-10A13E3EFED1}" type="datetimeFigureOut">
              <a:rPr lang="ru-RU" smtClean="0"/>
              <a:pPr/>
              <a:t>21.08.2026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DD66AB99-EA43-44FE-84C8-86A7D3495D1A}" type="slidenum">
              <a:rPr lang="ru-RU" smtClean="0"/>
              <a:pPr/>
              <a:t>‹#›</a:t>
            </a:fld>
            <a:endParaRPr lang="ru-RU"/>
          </a:p>
        </p:txBody>
      </p:sp>
    </p:spTree>
    <p:extLst>
      <p:ext uri="{BB962C8B-B14F-4D97-AF65-F5344CB8AC3E}">
        <p14:creationId xmlns:p14="http://schemas.microsoft.com/office/powerpoint/2010/main" val="8734812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6188301D-9EC0-4BBD-8B41-10A13E3EFED1}" type="datetimeFigureOut">
              <a:rPr lang="ru-RU" smtClean="0"/>
              <a:pPr/>
              <a:t>21.08.2026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DD66AB99-EA43-44FE-84C8-86A7D3495D1A}" type="slidenum">
              <a:rPr lang="ru-RU" smtClean="0"/>
              <a:pPr/>
              <a:t>‹#›</a:t>
            </a:fld>
            <a:endParaRPr lang="ru-RU"/>
          </a:p>
        </p:txBody>
      </p:sp>
    </p:spTree>
    <p:extLst>
      <p:ext uri="{BB962C8B-B14F-4D97-AF65-F5344CB8AC3E}">
        <p14:creationId xmlns:p14="http://schemas.microsoft.com/office/powerpoint/2010/main" val="12322161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6188301D-9EC0-4BBD-8B41-10A13E3EFED1}" type="datetimeFigureOut">
              <a:rPr lang="ru-RU" smtClean="0"/>
              <a:pPr/>
              <a:t>21.08.2026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DD66AB99-EA43-44FE-84C8-86A7D3495D1A}" type="slidenum">
              <a:rPr lang="ru-RU" smtClean="0"/>
              <a:pPr/>
              <a:t>‹#›</a:t>
            </a:fld>
            <a:endParaRPr lang="ru-RU"/>
          </a:p>
        </p:txBody>
      </p:sp>
    </p:spTree>
    <p:extLst>
      <p:ext uri="{BB962C8B-B14F-4D97-AF65-F5344CB8AC3E}">
        <p14:creationId xmlns:p14="http://schemas.microsoft.com/office/powerpoint/2010/main" val="20515660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1" y="273050"/>
            <a:ext cx="4011084"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6188301D-9EC0-4BBD-8B41-10A13E3EFED1}" type="datetimeFigureOut">
              <a:rPr lang="ru-RU" smtClean="0"/>
              <a:pPr/>
              <a:t>21.08.2026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D66AB99-EA43-44FE-84C8-86A7D3495D1A}" type="slidenum">
              <a:rPr lang="ru-RU" smtClean="0"/>
              <a:pPr/>
              <a:t>‹#›</a:t>
            </a:fld>
            <a:endParaRPr lang="ru-RU"/>
          </a:p>
        </p:txBody>
      </p:sp>
    </p:spTree>
    <p:extLst>
      <p:ext uri="{BB962C8B-B14F-4D97-AF65-F5344CB8AC3E}">
        <p14:creationId xmlns:p14="http://schemas.microsoft.com/office/powerpoint/2010/main" val="16380722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89717" y="4800600"/>
            <a:ext cx="73152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6188301D-9EC0-4BBD-8B41-10A13E3EFED1}" type="datetimeFigureOut">
              <a:rPr lang="ru-RU" smtClean="0"/>
              <a:pPr/>
              <a:t>21.08.2026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D66AB99-EA43-44FE-84C8-86A7D3495D1A}" type="slidenum">
              <a:rPr lang="ru-RU" smtClean="0"/>
              <a:pPr/>
              <a:t>‹#›</a:t>
            </a:fld>
            <a:endParaRPr lang="ru-RU"/>
          </a:p>
        </p:txBody>
      </p:sp>
    </p:spTree>
    <p:extLst>
      <p:ext uri="{BB962C8B-B14F-4D97-AF65-F5344CB8AC3E}">
        <p14:creationId xmlns:p14="http://schemas.microsoft.com/office/powerpoint/2010/main" val="6547073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188301D-9EC0-4BBD-8B41-10A13E3EFED1}" type="datetimeFigureOut">
              <a:rPr lang="ru-RU" smtClean="0"/>
              <a:pPr/>
              <a:t>21.08.2026</a:t>
            </a:fld>
            <a:endParaRPr lang="ru-RU"/>
          </a:p>
        </p:txBody>
      </p:sp>
      <p:sp>
        <p:nvSpPr>
          <p:cNvPr id="5" name="Нижний колонтитул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D66AB99-EA43-44FE-84C8-86A7D3495D1A}" type="slidenum">
              <a:rPr lang="ru-RU" smtClean="0"/>
              <a:pPr/>
              <a:t>‹#›</a:t>
            </a:fld>
            <a:endParaRPr lang="ru-RU"/>
          </a:p>
        </p:txBody>
      </p:sp>
    </p:spTree>
    <p:extLst>
      <p:ext uri="{BB962C8B-B14F-4D97-AF65-F5344CB8AC3E}">
        <p14:creationId xmlns:p14="http://schemas.microsoft.com/office/powerpoint/2010/main" val="407032293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2.xml"/><Relationship Id="rId4"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2.xml"/><Relationship Id="rId4" Type="http://schemas.openxmlformats.org/officeDocument/2006/relationships/image" Target="../media/image7.jpeg"/></Relationships>
</file>

<file path=ppt/slides/_rels/slide2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2.xml"/><Relationship Id="rId4" Type="http://schemas.openxmlformats.org/officeDocument/2006/relationships/image" Target="../media/image8.png"/></Relationships>
</file>

<file path=ppt/slides/_rels/slide2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image" Target="../media/image2.jpeg"/></Relationships>
</file>

<file path=ppt/slides/_rels/slide2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9.png"/><Relationship Id="rId1" Type="http://schemas.openxmlformats.org/officeDocument/2006/relationships/slideLayout" Target="../slideLayouts/slideLayout13.xml"/><Relationship Id="rId4" Type="http://schemas.openxmlformats.org/officeDocument/2006/relationships/image" Target="../media/image2.jpeg"/></Relationships>
</file>

<file path=ppt/slides/_rels/slide3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10.png"/><Relationship Id="rId1" Type="http://schemas.openxmlformats.org/officeDocument/2006/relationships/slideLayout" Target="../slideLayouts/slideLayout13.xml"/><Relationship Id="rId4" Type="http://schemas.openxmlformats.org/officeDocument/2006/relationships/image" Target="../media/image2.jpeg"/></Relationships>
</file>

<file path=ppt/slides/_rels/slide3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6.png"/><Relationship Id="rId1" Type="http://schemas.openxmlformats.org/officeDocument/2006/relationships/slideLayout" Target="../slideLayouts/slideLayout13.xml"/><Relationship Id="rId4" Type="http://schemas.openxmlformats.org/officeDocument/2006/relationships/image" Target="../media/image2.jpeg"/></Relationships>
</file>

<file path=ppt/slides/_rels/slide3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11.png"/><Relationship Id="rId1" Type="http://schemas.openxmlformats.org/officeDocument/2006/relationships/slideLayout" Target="../slideLayouts/slideLayout13.xml"/><Relationship Id="rId4" Type="http://schemas.openxmlformats.org/officeDocument/2006/relationships/image" Target="../media/image2.jpeg"/></Relationships>
</file>

<file path=ppt/slides/_rels/slide35.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image" Target="../media/image9.gif"/><Relationship Id="rId1" Type="http://schemas.openxmlformats.org/officeDocument/2006/relationships/slideLayout" Target="../slideLayouts/slideLayout12.xml"/><Relationship Id="rId4" Type="http://schemas.openxmlformats.org/officeDocument/2006/relationships/image" Target="../media/image12.png"/></Relationships>
</file>

<file path=ppt/slides/_rels/slide3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3.png"/><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png"/></Relationships>
</file>

<file path=ppt/slides/_rels/slide4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hyperlink" Target="https://www.gosuslugi.ru/610173/1/form" TargetMode="External"/></Relationships>
</file>

<file path=ppt/slides/_rels/slide4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3.png"/><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22.png"/></Relationships>
</file>

<file path=ppt/slides/_rels/slide4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4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13.png"/><Relationship Id="rId1" Type="http://schemas.openxmlformats.org/officeDocument/2006/relationships/slideLayout" Target="../slideLayouts/slideLayout7.xml"/><Relationship Id="rId5" Type="http://schemas.openxmlformats.org/officeDocument/2006/relationships/image" Target="../media/image30.png"/><Relationship Id="rId4" Type="http://schemas.openxmlformats.org/officeDocument/2006/relationships/image" Target="../media/image29.png"/></Relationships>
</file>

<file path=ppt/slides/_rels/slide4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2.jpeg"/></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2.jpeg"/></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12.xml"/><Relationship Id="rId5" Type="http://schemas.openxmlformats.org/officeDocument/2006/relationships/image" Target="../media/image4.png"/><Relationship Id="rId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Группа 9"/>
          <p:cNvGrpSpPr>
            <a:grpSpLocks/>
          </p:cNvGrpSpPr>
          <p:nvPr/>
        </p:nvGrpSpPr>
        <p:grpSpPr bwMode="auto">
          <a:xfrm>
            <a:off x="119336" y="84470"/>
            <a:ext cx="2520281" cy="1161173"/>
            <a:chOff x="143554" y="-114709"/>
            <a:chExt cx="3664921" cy="2016658"/>
          </a:xfrm>
        </p:grpSpPr>
        <p:pic>
          <p:nvPicPr>
            <p:cNvPr id="5" name="Picture 2" descr="C:\Users\MalenkovaEV.EDU1\Desktop\Картинки\flag_rossiya_simvolika_lenty_trikolor_99276_2560x1600.jpg"/>
            <p:cNvPicPr>
              <a:picLocks noChangeAspect="1" noChangeArrowheads="1"/>
            </p:cNvPicPr>
            <p:nvPr/>
          </p:nvPicPr>
          <p:blipFill>
            <a:blip r:embed="rId2" cstate="print"/>
            <a:srcRect l="25054" b="11670"/>
            <a:stretch>
              <a:fillRect/>
            </a:stretch>
          </p:blipFill>
          <p:spPr bwMode="auto">
            <a:xfrm rot="10800000">
              <a:off x="143554" y="416691"/>
              <a:ext cx="3206805" cy="1485258"/>
            </a:xfrm>
            <a:prstGeom prst="rect">
              <a:avLst/>
            </a:prstGeom>
            <a:ln>
              <a:noFill/>
            </a:ln>
            <a:effectLst>
              <a:softEdge rad="112500"/>
            </a:effectLst>
          </p:spPr>
        </p:pic>
        <p:pic>
          <p:nvPicPr>
            <p:cNvPr id="6" name="Рисунок 17" descr="Samarskaya_oblast_gerb_h8nqy4tcmxozhyoh4wh5.jpg"/>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59785" y="-114709"/>
              <a:ext cx="2748690" cy="18639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7" name="Прямоугольник 6"/>
          <p:cNvSpPr/>
          <p:nvPr/>
        </p:nvSpPr>
        <p:spPr>
          <a:xfrm>
            <a:off x="2457828" y="390446"/>
            <a:ext cx="8156438" cy="395356"/>
          </a:xfrm>
          <a:prstGeom prst="rect">
            <a:avLst/>
          </a:prstGeom>
        </p:spPr>
        <p:txBody>
          <a:bodyPr wrap="square" lIns="117209" tIns="58606" rIns="117209" bIns="58606">
            <a:spAutoFit/>
          </a:bodyPr>
          <a:lstStyle/>
          <a:p>
            <a:pPr algn="ctr" latinLnBrk="1">
              <a:defRPr/>
            </a:pPr>
            <a:r>
              <a:rPr lang="ru-RU" dirty="0" smtClean="0">
                <a:effectLst>
                  <a:outerShdw blurRad="38100" dist="38100" dir="2700000" algn="tl">
                    <a:srgbClr val="000000">
                      <a:alpha val="43137"/>
                    </a:srgbClr>
                  </a:outerShdw>
                </a:effectLst>
                <a:cs typeface="Arial" pitchFamily="34" charset="0"/>
              </a:rPr>
              <a:t>Министерство образования Самарской области</a:t>
            </a:r>
            <a:endParaRPr lang="ru-RU" dirty="0">
              <a:effectLst>
                <a:outerShdw blurRad="38100" dist="38100" dir="2700000" algn="tl">
                  <a:srgbClr val="000000">
                    <a:alpha val="43137"/>
                  </a:srgbClr>
                </a:outerShdw>
              </a:effectLst>
              <a:cs typeface="Arial" pitchFamily="34" charset="0"/>
            </a:endParaRPr>
          </a:p>
        </p:txBody>
      </p:sp>
      <p:sp>
        <p:nvSpPr>
          <p:cNvPr id="8" name="Подзаголовок 10"/>
          <p:cNvSpPr txBox="1">
            <a:spLocks/>
          </p:cNvSpPr>
          <p:nvPr/>
        </p:nvSpPr>
        <p:spPr>
          <a:xfrm>
            <a:off x="749407" y="1440208"/>
            <a:ext cx="11084073" cy="3347273"/>
          </a:xfrm>
          <a:prstGeom prst="rect">
            <a:avLst/>
          </a:prstGeom>
        </p:spPr>
        <p:txBody>
          <a:bodyPr wrap="square" lIns="117209" tIns="58606" rIns="117209" bIns="58606" spcCol="0" anchor="ctr">
            <a:normAutofit/>
          </a:bodyPr>
          <a:lstStyle/>
          <a:p>
            <a:pPr marL="439535" indent="-439535" algn="ctr" latinLnBrk="1">
              <a:defRPr/>
            </a:pPr>
            <a:r>
              <a:rPr lang="ru-RU" sz="4700" b="1" dirty="0">
                <a:solidFill>
                  <a:srgbClr val="0000CC"/>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Государственная аккредитация </a:t>
            </a:r>
          </a:p>
          <a:p>
            <a:pPr marL="439535" indent="-439535" algn="ctr" latinLnBrk="1">
              <a:defRPr/>
            </a:pPr>
            <a:r>
              <a:rPr lang="ru-RU" sz="4700" b="1" dirty="0">
                <a:solidFill>
                  <a:srgbClr val="0000CC"/>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образовательной </a:t>
            </a:r>
            <a:r>
              <a:rPr lang="ru-RU" sz="4700" b="1" dirty="0" smtClean="0">
                <a:solidFill>
                  <a:srgbClr val="0000CC"/>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деятельности                 во I</a:t>
            </a:r>
            <a:r>
              <a:rPr lang="en-US" sz="4700" b="1" dirty="0" smtClean="0">
                <a:solidFill>
                  <a:srgbClr val="0000CC"/>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a:t>
            </a:r>
            <a:r>
              <a:rPr lang="ru-RU" sz="4700" b="1" dirty="0" smtClean="0">
                <a:solidFill>
                  <a:srgbClr val="0000CC"/>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ru-RU" sz="4700" b="1" dirty="0">
                <a:solidFill>
                  <a:srgbClr val="0000CC"/>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полугодии </a:t>
            </a:r>
            <a:r>
              <a:rPr lang="ru-RU" sz="4700" b="1" dirty="0" smtClean="0">
                <a:solidFill>
                  <a:srgbClr val="0000CC"/>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2026 года</a:t>
            </a:r>
            <a:endParaRPr lang="ru-RU" sz="4700" b="1" dirty="0">
              <a:solidFill>
                <a:srgbClr val="0000CC"/>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9" name="Rectangle 14"/>
          <p:cNvSpPr txBox="1">
            <a:spLocks noChangeArrowheads="1"/>
          </p:cNvSpPr>
          <p:nvPr/>
        </p:nvSpPr>
        <p:spPr bwMode="auto">
          <a:xfrm>
            <a:off x="1694512" y="4904068"/>
            <a:ext cx="9753717" cy="14401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17209" tIns="58606" rIns="117209" bIns="58606"/>
          <a:lstStyle>
            <a:lvl1pPr marL="342900" indent="-342900" defTabSz="685800">
              <a:defRPr>
                <a:solidFill>
                  <a:schemeClr val="tx1"/>
                </a:solidFill>
                <a:latin typeface="Arial" pitchFamily="34" charset="0"/>
              </a:defRPr>
            </a:lvl1pPr>
            <a:lvl2pPr marL="342900" indent="-342900" defTabSz="685800">
              <a:defRPr>
                <a:solidFill>
                  <a:schemeClr val="tx1"/>
                </a:solidFill>
                <a:latin typeface="Arial" pitchFamily="34" charset="0"/>
              </a:defRPr>
            </a:lvl2pPr>
            <a:lvl3pPr marL="1143000" indent="-228600" defTabSz="685800">
              <a:defRPr>
                <a:solidFill>
                  <a:schemeClr val="tx1"/>
                </a:solidFill>
                <a:latin typeface="Arial" pitchFamily="34" charset="0"/>
              </a:defRPr>
            </a:lvl3pPr>
            <a:lvl4pPr marL="1600200" indent="-228600" defTabSz="685800">
              <a:defRPr>
                <a:solidFill>
                  <a:schemeClr val="tx1"/>
                </a:solidFill>
                <a:latin typeface="Arial" pitchFamily="34" charset="0"/>
              </a:defRPr>
            </a:lvl4pPr>
            <a:lvl5pPr marL="2057400" indent="-228600" defTabSz="685800">
              <a:defRPr>
                <a:solidFill>
                  <a:schemeClr val="tx1"/>
                </a:solidFill>
                <a:latin typeface="Arial" pitchFamily="34" charset="0"/>
              </a:defRPr>
            </a:lvl5pPr>
            <a:lvl6pPr marL="2514600" indent="-228600" defTabSz="685800" eaLnBrk="0" fontAlgn="base" hangingPunct="0">
              <a:spcBef>
                <a:spcPct val="0"/>
              </a:spcBef>
              <a:spcAft>
                <a:spcPct val="0"/>
              </a:spcAft>
              <a:defRPr>
                <a:solidFill>
                  <a:schemeClr val="tx1"/>
                </a:solidFill>
                <a:latin typeface="Arial" pitchFamily="34" charset="0"/>
              </a:defRPr>
            </a:lvl6pPr>
            <a:lvl7pPr marL="2971800" indent="-228600" defTabSz="685800" eaLnBrk="0" fontAlgn="base" hangingPunct="0">
              <a:spcBef>
                <a:spcPct val="0"/>
              </a:spcBef>
              <a:spcAft>
                <a:spcPct val="0"/>
              </a:spcAft>
              <a:defRPr>
                <a:solidFill>
                  <a:schemeClr val="tx1"/>
                </a:solidFill>
                <a:latin typeface="Arial" pitchFamily="34" charset="0"/>
              </a:defRPr>
            </a:lvl7pPr>
            <a:lvl8pPr marL="3429000" indent="-228600" defTabSz="685800" eaLnBrk="0" fontAlgn="base" hangingPunct="0">
              <a:spcBef>
                <a:spcPct val="0"/>
              </a:spcBef>
              <a:spcAft>
                <a:spcPct val="0"/>
              </a:spcAft>
              <a:defRPr>
                <a:solidFill>
                  <a:schemeClr val="tx1"/>
                </a:solidFill>
                <a:latin typeface="Arial" pitchFamily="34" charset="0"/>
              </a:defRPr>
            </a:lvl8pPr>
            <a:lvl9pPr marL="3886200" indent="-228600" defTabSz="685800" eaLnBrk="0" fontAlgn="base" hangingPunct="0">
              <a:spcBef>
                <a:spcPct val="0"/>
              </a:spcBef>
              <a:spcAft>
                <a:spcPct val="0"/>
              </a:spcAft>
              <a:defRPr>
                <a:solidFill>
                  <a:schemeClr val="tx1"/>
                </a:solidFill>
                <a:latin typeface="Arial" pitchFamily="34" charset="0"/>
              </a:defRPr>
            </a:lvl9pPr>
          </a:lstStyle>
          <a:p>
            <a:pPr lvl="1" algn="ctr" latinLnBrk="1"/>
            <a:r>
              <a:rPr lang="ru-RU" altLang="ru-RU" dirty="0" smtClean="0">
                <a:effectLst>
                  <a:outerShdw blurRad="38100" dist="38100" dir="2700000" algn="tl">
                    <a:srgbClr val="000000">
                      <a:alpha val="43137"/>
                    </a:srgbClr>
                  </a:outerShdw>
                </a:effectLst>
                <a:latin typeface="+mn-lt"/>
                <a:cs typeface="Arial" pitchFamily="34" charset="0"/>
              </a:rPr>
              <a:t>управление </a:t>
            </a:r>
            <a:r>
              <a:rPr lang="ru-RU" altLang="ru-RU" dirty="0">
                <a:effectLst>
                  <a:outerShdw blurRad="38100" dist="38100" dir="2700000" algn="tl">
                    <a:srgbClr val="000000">
                      <a:alpha val="43137"/>
                    </a:srgbClr>
                  </a:outerShdw>
                </a:effectLst>
                <a:latin typeface="+mn-lt"/>
                <a:cs typeface="Arial" pitchFamily="34" charset="0"/>
              </a:rPr>
              <a:t>лицензирования,</a:t>
            </a:r>
          </a:p>
          <a:p>
            <a:pPr lvl="1" algn="ctr" latinLnBrk="1"/>
            <a:r>
              <a:rPr lang="ru-RU" altLang="ru-RU" dirty="0">
                <a:effectLst>
                  <a:outerShdw blurRad="38100" dist="38100" dir="2700000" algn="tl">
                    <a:srgbClr val="000000">
                      <a:alpha val="43137"/>
                    </a:srgbClr>
                  </a:outerShdw>
                </a:effectLst>
                <a:latin typeface="+mn-lt"/>
                <a:cs typeface="Arial" pitchFamily="34" charset="0"/>
              </a:rPr>
              <a:t>государственной аккредитации и подтверждения </a:t>
            </a:r>
            <a:r>
              <a:rPr lang="ru-RU" altLang="ru-RU" dirty="0" smtClean="0">
                <a:effectLst>
                  <a:outerShdw blurRad="38100" dist="38100" dir="2700000" algn="tl">
                    <a:srgbClr val="000000">
                      <a:alpha val="43137"/>
                    </a:srgbClr>
                  </a:outerShdw>
                </a:effectLst>
                <a:latin typeface="+mn-lt"/>
                <a:cs typeface="Arial" pitchFamily="34" charset="0"/>
              </a:rPr>
              <a:t>документов</a:t>
            </a:r>
            <a:endParaRPr lang="ru-RU" altLang="ru-RU" dirty="0">
              <a:effectLst>
                <a:outerShdw blurRad="38100" dist="38100" dir="2700000" algn="tl">
                  <a:srgbClr val="000000">
                    <a:alpha val="43137"/>
                  </a:srgbClr>
                </a:outerShdw>
              </a:effectLst>
              <a:latin typeface="+mn-lt"/>
              <a:cs typeface="Arial" pitchFamily="34" charset="0"/>
            </a:endParaRPr>
          </a:p>
        </p:txBody>
      </p:sp>
    </p:spTree>
    <p:extLst>
      <p:ext uri="{BB962C8B-B14F-4D97-AF65-F5344CB8AC3E}">
        <p14:creationId xmlns:p14="http://schemas.microsoft.com/office/powerpoint/2010/main" val="121410327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Группа 9"/>
          <p:cNvGrpSpPr>
            <a:grpSpLocks/>
          </p:cNvGrpSpPr>
          <p:nvPr/>
        </p:nvGrpSpPr>
        <p:grpSpPr bwMode="auto">
          <a:xfrm>
            <a:off x="407368" y="332656"/>
            <a:ext cx="2520281" cy="1073247"/>
            <a:chOff x="143554" y="54314"/>
            <a:chExt cx="3664921" cy="1863953"/>
          </a:xfrm>
        </p:grpSpPr>
        <p:pic>
          <p:nvPicPr>
            <p:cNvPr id="3" name="Picture 2" descr="C:\Users\MalenkovaEV.EDU1\Desktop\Картинки\flag_rossiya_simvolika_lenty_trikolor_99276_2560x1600.jpg"/>
            <p:cNvPicPr>
              <a:picLocks noChangeAspect="1" noChangeArrowheads="1"/>
            </p:cNvPicPr>
            <p:nvPr/>
          </p:nvPicPr>
          <p:blipFill>
            <a:blip r:embed="rId2" cstate="print"/>
            <a:srcRect l="25054" b="11670"/>
            <a:stretch>
              <a:fillRect/>
            </a:stretch>
          </p:blipFill>
          <p:spPr bwMode="auto">
            <a:xfrm rot="10800000">
              <a:off x="143554" y="416691"/>
              <a:ext cx="3206805" cy="1485258"/>
            </a:xfrm>
            <a:prstGeom prst="rect">
              <a:avLst/>
            </a:prstGeom>
            <a:ln>
              <a:noFill/>
            </a:ln>
            <a:effectLst>
              <a:softEdge rad="112500"/>
            </a:effectLst>
          </p:spPr>
        </p:pic>
        <p:pic>
          <p:nvPicPr>
            <p:cNvPr id="4" name="Рисунок 17" descr="Samarskaya_oblast_gerb_h8nqy4tcmxozhyoh4wh5.jpg"/>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59785" y="54314"/>
              <a:ext cx="2748690" cy="18639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 name="Прямоугольник 23"/>
          <p:cNvSpPr/>
          <p:nvPr/>
        </p:nvSpPr>
        <p:spPr bwMode="auto">
          <a:xfrm>
            <a:off x="2783632" y="478164"/>
            <a:ext cx="9001000" cy="718588"/>
          </a:xfrm>
          <a:custGeom>
            <a:avLst/>
            <a:gdLst>
              <a:gd name="connsiteX0" fmla="*/ 0 w 7827189"/>
              <a:gd name="connsiteY0" fmla="*/ 0 h 1012634"/>
              <a:gd name="connsiteX1" fmla="*/ 7827189 w 7827189"/>
              <a:gd name="connsiteY1" fmla="*/ 0 h 1012634"/>
              <a:gd name="connsiteX2" fmla="*/ 7827189 w 7827189"/>
              <a:gd name="connsiteY2" fmla="*/ 1012634 h 1012634"/>
              <a:gd name="connsiteX3" fmla="*/ 0 w 7827189"/>
              <a:gd name="connsiteY3" fmla="*/ 1012634 h 1012634"/>
              <a:gd name="connsiteX4" fmla="*/ 0 w 7827189"/>
              <a:gd name="connsiteY4" fmla="*/ 0 h 1012634"/>
              <a:gd name="connsiteX0" fmla="*/ 577970 w 7827189"/>
              <a:gd name="connsiteY0" fmla="*/ 0 h 1012634"/>
              <a:gd name="connsiteX1" fmla="*/ 7827189 w 7827189"/>
              <a:gd name="connsiteY1" fmla="*/ 0 h 1012634"/>
              <a:gd name="connsiteX2" fmla="*/ 7827189 w 7827189"/>
              <a:gd name="connsiteY2" fmla="*/ 1012634 h 1012634"/>
              <a:gd name="connsiteX3" fmla="*/ 0 w 7827189"/>
              <a:gd name="connsiteY3" fmla="*/ 1012634 h 1012634"/>
              <a:gd name="connsiteX4" fmla="*/ 577970 w 7827189"/>
              <a:gd name="connsiteY4" fmla="*/ 0 h 1012634"/>
              <a:gd name="connsiteX0" fmla="*/ 560717 w 7827189"/>
              <a:gd name="connsiteY0" fmla="*/ 0 h 1047140"/>
              <a:gd name="connsiteX1" fmla="*/ 7827189 w 7827189"/>
              <a:gd name="connsiteY1" fmla="*/ 34506 h 1047140"/>
              <a:gd name="connsiteX2" fmla="*/ 7827189 w 7827189"/>
              <a:gd name="connsiteY2" fmla="*/ 1047140 h 1047140"/>
              <a:gd name="connsiteX3" fmla="*/ 0 w 7827189"/>
              <a:gd name="connsiteY3" fmla="*/ 1047140 h 1047140"/>
              <a:gd name="connsiteX4" fmla="*/ 560717 w 7827189"/>
              <a:gd name="connsiteY4" fmla="*/ 0 h 10471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27189" h="1047140">
                <a:moveTo>
                  <a:pt x="560717" y="0"/>
                </a:moveTo>
                <a:lnTo>
                  <a:pt x="7827189" y="34506"/>
                </a:lnTo>
                <a:lnTo>
                  <a:pt x="7827189" y="1047140"/>
                </a:lnTo>
                <a:lnTo>
                  <a:pt x="0" y="1047140"/>
                </a:lnTo>
                <a:lnTo>
                  <a:pt x="560717" y="0"/>
                </a:lnTo>
                <a:close/>
              </a:path>
            </a:pathLst>
          </a:custGeom>
          <a:solidFill>
            <a:srgbClr val="0C549E"/>
          </a:solidFill>
          <a:ln>
            <a:solidFill>
              <a:srgbClr val="0C549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r"/>
            <a:r>
              <a:rPr lang="ru-RU" sz="2800" b="1" dirty="0" smtClean="0">
                <a:solidFill>
                  <a:schemeClr val="bg1"/>
                </a:solidFill>
                <a:latin typeface="Arial" pitchFamily="34" charset="0"/>
                <a:cs typeface="Arial" pitchFamily="34" charset="0"/>
              </a:rPr>
              <a:t>Государственная пошлина</a:t>
            </a:r>
          </a:p>
        </p:txBody>
      </p:sp>
      <p:sp>
        <p:nvSpPr>
          <p:cNvPr id="7" name="Прямоугольник 6"/>
          <p:cNvSpPr/>
          <p:nvPr/>
        </p:nvSpPr>
        <p:spPr>
          <a:xfrm>
            <a:off x="551384" y="2132856"/>
            <a:ext cx="11233248" cy="3108543"/>
          </a:xfrm>
          <a:prstGeom prst="rect">
            <a:avLst/>
          </a:prstGeom>
        </p:spPr>
        <p:txBody>
          <a:bodyPr wrap="square">
            <a:spAutoFit/>
          </a:bodyPr>
          <a:lstStyle/>
          <a:p>
            <a:pPr algn="ctr"/>
            <a:r>
              <a:rPr lang="ru-RU" sz="2800" dirty="0">
                <a:latin typeface="Arial" panose="020B0604020202020204" pitchFamily="34" charset="0"/>
                <a:cs typeface="Arial" panose="020B0604020202020204" pitchFamily="34" charset="0"/>
              </a:rPr>
              <a:t>Для формирования платежного поручения заявителю необходимо направить на адрес электронной почты: </a:t>
            </a:r>
            <a:r>
              <a:rPr lang="en-US" sz="2800" u="sng" dirty="0">
                <a:solidFill>
                  <a:srgbClr val="00B050"/>
                </a:solidFill>
                <a:latin typeface="Arial" panose="020B0604020202020204" pitchFamily="34" charset="0"/>
                <a:cs typeface="Arial" panose="020B0604020202020204" pitchFamily="34" charset="0"/>
              </a:rPr>
              <a:t>uncd@samregion.ru</a:t>
            </a:r>
            <a:r>
              <a:rPr lang="ru-RU" sz="2800" dirty="0" smtClean="0">
                <a:latin typeface="Arial" panose="020B0604020202020204" pitchFamily="34" charset="0"/>
                <a:cs typeface="Arial" panose="020B0604020202020204" pitchFamily="34" charset="0"/>
              </a:rPr>
              <a:t> официальное письмо с </a:t>
            </a:r>
            <a:r>
              <a:rPr lang="ru-RU" sz="2800" dirty="0">
                <a:latin typeface="Arial" panose="020B0604020202020204" pitchFamily="34" charset="0"/>
                <a:cs typeface="Arial" panose="020B0604020202020204" pitchFamily="34" charset="0"/>
              </a:rPr>
              <a:t>указанием наименования юридического лица</a:t>
            </a:r>
            <a:r>
              <a:rPr lang="ru-RU" sz="2800" dirty="0" smtClean="0">
                <a:latin typeface="Arial" panose="020B0604020202020204" pitchFamily="34" charset="0"/>
                <a:cs typeface="Arial" panose="020B0604020202020204" pitchFamily="34" charset="0"/>
              </a:rPr>
              <a:t>, ИНН </a:t>
            </a:r>
            <a:r>
              <a:rPr lang="ru-RU" sz="2800" dirty="0">
                <a:latin typeface="Arial" panose="020B0604020202020204" pitchFamily="34" charset="0"/>
                <a:cs typeface="Arial" panose="020B0604020202020204" pitchFamily="34" charset="0"/>
              </a:rPr>
              <a:t>образовательной организации.</a:t>
            </a:r>
          </a:p>
          <a:p>
            <a:pPr algn="ctr"/>
            <a:endParaRPr lang="ru-RU" sz="2800" dirty="0">
              <a:latin typeface="Arial" panose="020B0604020202020204" pitchFamily="34" charset="0"/>
              <a:cs typeface="Arial" panose="020B0604020202020204" pitchFamily="34" charset="0"/>
            </a:endParaRPr>
          </a:p>
          <a:p>
            <a:pPr algn="ctr"/>
            <a:r>
              <a:rPr lang="ru-RU" sz="2800" dirty="0">
                <a:latin typeface="Arial" panose="020B0604020202020204" pitchFamily="34" charset="0"/>
                <a:cs typeface="Arial" panose="020B0604020202020204" pitchFamily="34" charset="0"/>
              </a:rPr>
              <a:t>Сформированное платёжное поручение с УИН будет выслано на указанный адрес электронной почты.</a:t>
            </a:r>
          </a:p>
        </p:txBody>
      </p:sp>
    </p:spTree>
    <p:extLst>
      <p:ext uri="{BB962C8B-B14F-4D97-AF65-F5344CB8AC3E}">
        <p14:creationId xmlns:p14="http://schemas.microsoft.com/office/powerpoint/2010/main" val="2649976174"/>
      </p:ext>
    </p:extLst>
  </p:cSld>
  <p:clrMapOvr>
    <a:masterClrMapping/>
  </p:clrMapOvr>
  <p:transition spd="med"/>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Группа 9"/>
          <p:cNvGrpSpPr>
            <a:grpSpLocks/>
          </p:cNvGrpSpPr>
          <p:nvPr/>
        </p:nvGrpSpPr>
        <p:grpSpPr bwMode="auto">
          <a:xfrm>
            <a:off x="407368" y="332656"/>
            <a:ext cx="2520281" cy="1073247"/>
            <a:chOff x="143554" y="54314"/>
            <a:chExt cx="3664921" cy="1863953"/>
          </a:xfrm>
        </p:grpSpPr>
        <p:pic>
          <p:nvPicPr>
            <p:cNvPr id="3" name="Picture 2" descr="C:\Users\MalenkovaEV.EDU1\Desktop\Картинки\flag_rossiya_simvolika_lenty_trikolor_99276_2560x1600.jpg"/>
            <p:cNvPicPr>
              <a:picLocks noChangeAspect="1" noChangeArrowheads="1"/>
            </p:cNvPicPr>
            <p:nvPr/>
          </p:nvPicPr>
          <p:blipFill>
            <a:blip r:embed="rId2" cstate="print"/>
            <a:srcRect l="25054" b="11670"/>
            <a:stretch>
              <a:fillRect/>
            </a:stretch>
          </p:blipFill>
          <p:spPr bwMode="auto">
            <a:xfrm rot="10800000">
              <a:off x="143554" y="416691"/>
              <a:ext cx="3206805" cy="1485258"/>
            </a:xfrm>
            <a:prstGeom prst="rect">
              <a:avLst/>
            </a:prstGeom>
            <a:ln>
              <a:noFill/>
            </a:ln>
            <a:effectLst>
              <a:softEdge rad="112500"/>
            </a:effectLst>
          </p:spPr>
        </p:pic>
        <p:pic>
          <p:nvPicPr>
            <p:cNvPr id="4" name="Рисунок 17" descr="Samarskaya_oblast_gerb_h8nqy4tcmxozhyoh4wh5.jpg"/>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59785" y="54314"/>
              <a:ext cx="2748690" cy="18639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 name="Прямоугольник 23"/>
          <p:cNvSpPr/>
          <p:nvPr/>
        </p:nvSpPr>
        <p:spPr bwMode="auto">
          <a:xfrm>
            <a:off x="2783632" y="478164"/>
            <a:ext cx="9001000" cy="718588"/>
          </a:xfrm>
          <a:custGeom>
            <a:avLst/>
            <a:gdLst>
              <a:gd name="connsiteX0" fmla="*/ 0 w 7827189"/>
              <a:gd name="connsiteY0" fmla="*/ 0 h 1012634"/>
              <a:gd name="connsiteX1" fmla="*/ 7827189 w 7827189"/>
              <a:gd name="connsiteY1" fmla="*/ 0 h 1012634"/>
              <a:gd name="connsiteX2" fmla="*/ 7827189 w 7827189"/>
              <a:gd name="connsiteY2" fmla="*/ 1012634 h 1012634"/>
              <a:gd name="connsiteX3" fmla="*/ 0 w 7827189"/>
              <a:gd name="connsiteY3" fmla="*/ 1012634 h 1012634"/>
              <a:gd name="connsiteX4" fmla="*/ 0 w 7827189"/>
              <a:gd name="connsiteY4" fmla="*/ 0 h 1012634"/>
              <a:gd name="connsiteX0" fmla="*/ 577970 w 7827189"/>
              <a:gd name="connsiteY0" fmla="*/ 0 h 1012634"/>
              <a:gd name="connsiteX1" fmla="*/ 7827189 w 7827189"/>
              <a:gd name="connsiteY1" fmla="*/ 0 h 1012634"/>
              <a:gd name="connsiteX2" fmla="*/ 7827189 w 7827189"/>
              <a:gd name="connsiteY2" fmla="*/ 1012634 h 1012634"/>
              <a:gd name="connsiteX3" fmla="*/ 0 w 7827189"/>
              <a:gd name="connsiteY3" fmla="*/ 1012634 h 1012634"/>
              <a:gd name="connsiteX4" fmla="*/ 577970 w 7827189"/>
              <a:gd name="connsiteY4" fmla="*/ 0 h 1012634"/>
              <a:gd name="connsiteX0" fmla="*/ 560717 w 7827189"/>
              <a:gd name="connsiteY0" fmla="*/ 0 h 1047140"/>
              <a:gd name="connsiteX1" fmla="*/ 7827189 w 7827189"/>
              <a:gd name="connsiteY1" fmla="*/ 34506 h 1047140"/>
              <a:gd name="connsiteX2" fmla="*/ 7827189 w 7827189"/>
              <a:gd name="connsiteY2" fmla="*/ 1047140 h 1047140"/>
              <a:gd name="connsiteX3" fmla="*/ 0 w 7827189"/>
              <a:gd name="connsiteY3" fmla="*/ 1047140 h 1047140"/>
              <a:gd name="connsiteX4" fmla="*/ 560717 w 7827189"/>
              <a:gd name="connsiteY4" fmla="*/ 0 h 10471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27189" h="1047140">
                <a:moveTo>
                  <a:pt x="560717" y="0"/>
                </a:moveTo>
                <a:lnTo>
                  <a:pt x="7827189" y="34506"/>
                </a:lnTo>
                <a:lnTo>
                  <a:pt x="7827189" y="1047140"/>
                </a:lnTo>
                <a:lnTo>
                  <a:pt x="0" y="1047140"/>
                </a:lnTo>
                <a:lnTo>
                  <a:pt x="560717" y="0"/>
                </a:lnTo>
                <a:close/>
              </a:path>
            </a:pathLst>
          </a:custGeom>
          <a:solidFill>
            <a:srgbClr val="0C549E"/>
          </a:solidFill>
          <a:ln>
            <a:solidFill>
              <a:srgbClr val="0C549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r"/>
            <a:r>
              <a:rPr lang="ru-RU" sz="2800" b="1" dirty="0" smtClean="0">
                <a:solidFill>
                  <a:schemeClr val="bg1"/>
                </a:solidFill>
                <a:latin typeface="Arial" pitchFamily="34" charset="0"/>
                <a:cs typeface="Arial" pitchFamily="34" charset="0"/>
              </a:rPr>
              <a:t>Государственная пошлина</a:t>
            </a:r>
          </a:p>
        </p:txBody>
      </p:sp>
      <p:sp>
        <p:nvSpPr>
          <p:cNvPr id="7" name="Прямоугольник 6"/>
          <p:cNvSpPr/>
          <p:nvPr/>
        </p:nvSpPr>
        <p:spPr>
          <a:xfrm>
            <a:off x="551384" y="2132856"/>
            <a:ext cx="11233248" cy="2185214"/>
          </a:xfrm>
          <a:prstGeom prst="rect">
            <a:avLst/>
          </a:prstGeom>
        </p:spPr>
        <p:txBody>
          <a:bodyPr wrap="square">
            <a:spAutoFit/>
          </a:bodyPr>
          <a:lstStyle/>
          <a:p>
            <a:pPr algn="ctr"/>
            <a:r>
              <a:rPr lang="ru-RU" sz="2800" dirty="0" smtClean="0">
                <a:latin typeface="Arial" panose="020B0604020202020204" pitchFamily="34" charset="0"/>
                <a:cs typeface="Arial" panose="020B0604020202020204" pitchFamily="34" charset="0"/>
              </a:rPr>
              <a:t>Субсидирование министерства образования Самарской области</a:t>
            </a:r>
          </a:p>
          <a:p>
            <a:pPr algn="ctr"/>
            <a:endParaRPr lang="ru-RU" sz="2800" dirty="0">
              <a:latin typeface="Arial" panose="020B0604020202020204" pitchFamily="34" charset="0"/>
              <a:cs typeface="Arial" panose="020B0604020202020204" pitchFamily="34" charset="0"/>
            </a:endParaRPr>
          </a:p>
          <a:p>
            <a:pPr algn="ctr"/>
            <a:endParaRPr lang="ru-RU" sz="4000" dirty="0" smtClean="0">
              <a:solidFill>
                <a:srgbClr val="FF0000"/>
              </a:solidFill>
              <a:latin typeface="Arial" panose="020B0604020202020204" pitchFamily="34" charset="0"/>
              <a:cs typeface="Arial" panose="020B0604020202020204" pitchFamily="34" charset="0"/>
            </a:endParaRPr>
          </a:p>
          <a:p>
            <a:pPr algn="ctr"/>
            <a:r>
              <a:rPr lang="ru-RU" sz="4000" dirty="0" smtClean="0">
                <a:solidFill>
                  <a:srgbClr val="00B050"/>
                </a:solidFill>
                <a:latin typeface="Arial" panose="020B0604020202020204" pitchFamily="34" charset="0"/>
                <a:cs typeface="Arial" panose="020B0604020202020204" pitchFamily="34" charset="0"/>
              </a:rPr>
              <a:t>Сентябрь!!! </a:t>
            </a:r>
            <a:endParaRPr lang="ru-RU" sz="4000" dirty="0">
              <a:solidFill>
                <a:srgbClr val="00B05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39919053"/>
      </p:ext>
    </p:extLst>
  </p:cSld>
  <p:clrMapOvr>
    <a:masterClrMapping/>
  </p:clrMapOvr>
  <p:transition spd="med"/>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Группа 9"/>
          <p:cNvGrpSpPr>
            <a:grpSpLocks/>
          </p:cNvGrpSpPr>
          <p:nvPr/>
        </p:nvGrpSpPr>
        <p:grpSpPr bwMode="auto">
          <a:xfrm>
            <a:off x="407368" y="332656"/>
            <a:ext cx="2520281" cy="1073247"/>
            <a:chOff x="143554" y="54314"/>
            <a:chExt cx="3664921" cy="1863953"/>
          </a:xfrm>
        </p:grpSpPr>
        <p:pic>
          <p:nvPicPr>
            <p:cNvPr id="3" name="Picture 2" descr="C:\Users\MalenkovaEV.EDU1\Desktop\Картинки\flag_rossiya_simvolika_lenty_trikolor_99276_2560x1600.jpg"/>
            <p:cNvPicPr>
              <a:picLocks noChangeAspect="1" noChangeArrowheads="1"/>
            </p:cNvPicPr>
            <p:nvPr/>
          </p:nvPicPr>
          <p:blipFill>
            <a:blip r:embed="rId2" cstate="print"/>
            <a:srcRect l="25054" b="11670"/>
            <a:stretch>
              <a:fillRect/>
            </a:stretch>
          </p:blipFill>
          <p:spPr bwMode="auto">
            <a:xfrm rot="10800000">
              <a:off x="143554" y="416691"/>
              <a:ext cx="3206805" cy="1485258"/>
            </a:xfrm>
            <a:prstGeom prst="rect">
              <a:avLst/>
            </a:prstGeom>
            <a:ln>
              <a:noFill/>
            </a:ln>
            <a:effectLst>
              <a:softEdge rad="112500"/>
            </a:effectLst>
          </p:spPr>
        </p:pic>
        <p:pic>
          <p:nvPicPr>
            <p:cNvPr id="4" name="Рисунок 17" descr="Samarskaya_oblast_gerb_h8nqy4tcmxozhyoh4wh5.jpg"/>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59785" y="54314"/>
              <a:ext cx="2748690" cy="18639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 name="Прямоугольник 23"/>
          <p:cNvSpPr/>
          <p:nvPr/>
        </p:nvSpPr>
        <p:spPr bwMode="auto">
          <a:xfrm>
            <a:off x="2783632" y="478164"/>
            <a:ext cx="9001000" cy="718588"/>
          </a:xfrm>
          <a:custGeom>
            <a:avLst/>
            <a:gdLst>
              <a:gd name="connsiteX0" fmla="*/ 0 w 7827189"/>
              <a:gd name="connsiteY0" fmla="*/ 0 h 1012634"/>
              <a:gd name="connsiteX1" fmla="*/ 7827189 w 7827189"/>
              <a:gd name="connsiteY1" fmla="*/ 0 h 1012634"/>
              <a:gd name="connsiteX2" fmla="*/ 7827189 w 7827189"/>
              <a:gd name="connsiteY2" fmla="*/ 1012634 h 1012634"/>
              <a:gd name="connsiteX3" fmla="*/ 0 w 7827189"/>
              <a:gd name="connsiteY3" fmla="*/ 1012634 h 1012634"/>
              <a:gd name="connsiteX4" fmla="*/ 0 w 7827189"/>
              <a:gd name="connsiteY4" fmla="*/ 0 h 1012634"/>
              <a:gd name="connsiteX0" fmla="*/ 577970 w 7827189"/>
              <a:gd name="connsiteY0" fmla="*/ 0 h 1012634"/>
              <a:gd name="connsiteX1" fmla="*/ 7827189 w 7827189"/>
              <a:gd name="connsiteY1" fmla="*/ 0 h 1012634"/>
              <a:gd name="connsiteX2" fmla="*/ 7827189 w 7827189"/>
              <a:gd name="connsiteY2" fmla="*/ 1012634 h 1012634"/>
              <a:gd name="connsiteX3" fmla="*/ 0 w 7827189"/>
              <a:gd name="connsiteY3" fmla="*/ 1012634 h 1012634"/>
              <a:gd name="connsiteX4" fmla="*/ 577970 w 7827189"/>
              <a:gd name="connsiteY4" fmla="*/ 0 h 1012634"/>
              <a:gd name="connsiteX0" fmla="*/ 560717 w 7827189"/>
              <a:gd name="connsiteY0" fmla="*/ 0 h 1047140"/>
              <a:gd name="connsiteX1" fmla="*/ 7827189 w 7827189"/>
              <a:gd name="connsiteY1" fmla="*/ 34506 h 1047140"/>
              <a:gd name="connsiteX2" fmla="*/ 7827189 w 7827189"/>
              <a:gd name="connsiteY2" fmla="*/ 1047140 h 1047140"/>
              <a:gd name="connsiteX3" fmla="*/ 0 w 7827189"/>
              <a:gd name="connsiteY3" fmla="*/ 1047140 h 1047140"/>
              <a:gd name="connsiteX4" fmla="*/ 560717 w 7827189"/>
              <a:gd name="connsiteY4" fmla="*/ 0 h 10471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27189" h="1047140">
                <a:moveTo>
                  <a:pt x="560717" y="0"/>
                </a:moveTo>
                <a:lnTo>
                  <a:pt x="7827189" y="34506"/>
                </a:lnTo>
                <a:lnTo>
                  <a:pt x="7827189" y="1047140"/>
                </a:lnTo>
                <a:lnTo>
                  <a:pt x="0" y="1047140"/>
                </a:lnTo>
                <a:lnTo>
                  <a:pt x="560717" y="0"/>
                </a:lnTo>
                <a:close/>
              </a:path>
            </a:pathLst>
          </a:custGeom>
          <a:solidFill>
            <a:srgbClr val="0C549E"/>
          </a:solidFill>
          <a:ln>
            <a:solidFill>
              <a:srgbClr val="0C549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r"/>
            <a:r>
              <a:rPr lang="ru-RU" sz="2800" b="1" dirty="0" smtClean="0">
                <a:solidFill>
                  <a:prstClr val="white"/>
                </a:solidFill>
                <a:latin typeface="Arial" pitchFamily="34" charset="0"/>
                <a:cs typeface="Arial" pitchFamily="34" charset="0"/>
              </a:rPr>
              <a:t>Оплата экспертов</a:t>
            </a:r>
          </a:p>
        </p:txBody>
      </p:sp>
      <p:sp>
        <p:nvSpPr>
          <p:cNvPr id="7" name="Прямоугольник 6"/>
          <p:cNvSpPr/>
          <p:nvPr/>
        </p:nvSpPr>
        <p:spPr>
          <a:xfrm>
            <a:off x="551384" y="2132856"/>
            <a:ext cx="11233248" cy="4585871"/>
          </a:xfrm>
          <a:prstGeom prst="rect">
            <a:avLst/>
          </a:prstGeom>
        </p:spPr>
        <p:txBody>
          <a:bodyPr wrap="square">
            <a:spAutoFit/>
          </a:bodyPr>
          <a:lstStyle/>
          <a:p>
            <a:pPr algn="ctr"/>
            <a:r>
              <a:rPr lang="ru-RU" sz="2800" dirty="0" smtClean="0">
                <a:solidFill>
                  <a:prstClr val="black"/>
                </a:solidFill>
                <a:latin typeface="Arial" panose="020B0604020202020204" pitchFamily="34" charset="0"/>
                <a:cs typeface="Arial" panose="020B0604020202020204" pitchFamily="34" charset="0"/>
              </a:rPr>
              <a:t>Учитывается контингент обучающихся.</a:t>
            </a:r>
          </a:p>
          <a:p>
            <a:pPr algn="ctr"/>
            <a:endParaRPr lang="ru-RU" sz="2800" dirty="0">
              <a:solidFill>
                <a:prstClr val="black"/>
              </a:solidFill>
              <a:latin typeface="Arial" panose="020B0604020202020204" pitchFamily="34" charset="0"/>
              <a:cs typeface="Arial" panose="020B0604020202020204" pitchFamily="34" charset="0"/>
            </a:endParaRPr>
          </a:p>
          <a:p>
            <a:pPr algn="ctr"/>
            <a:r>
              <a:rPr lang="ru-RU" sz="2800" dirty="0" smtClean="0">
                <a:solidFill>
                  <a:prstClr val="black"/>
                </a:solidFill>
                <a:latin typeface="Arial" panose="020B0604020202020204" pitchFamily="34" charset="0"/>
                <a:cs typeface="Arial" panose="020B0604020202020204" pitchFamily="34" charset="0"/>
              </a:rPr>
              <a:t>Для </a:t>
            </a:r>
            <a:r>
              <a:rPr lang="ru-RU" sz="2800" dirty="0">
                <a:solidFill>
                  <a:prstClr val="black"/>
                </a:solidFill>
                <a:latin typeface="Arial" panose="020B0604020202020204" pitchFamily="34" charset="0"/>
                <a:cs typeface="Arial" panose="020B0604020202020204" pitchFamily="34" charset="0"/>
              </a:rPr>
              <a:t>СПО учитывается старший курс, вне зависимости от формы обучения. </a:t>
            </a:r>
            <a:endParaRPr lang="ru-RU" sz="2800" dirty="0" smtClean="0">
              <a:solidFill>
                <a:prstClr val="black"/>
              </a:solidFill>
              <a:latin typeface="Arial" panose="020B0604020202020204" pitchFamily="34" charset="0"/>
              <a:cs typeface="Arial" panose="020B0604020202020204" pitchFamily="34" charset="0"/>
            </a:endParaRPr>
          </a:p>
          <a:p>
            <a:pPr algn="ctr"/>
            <a:endParaRPr lang="ru-RU" sz="2800" dirty="0" smtClean="0">
              <a:solidFill>
                <a:prstClr val="black"/>
              </a:solidFill>
              <a:latin typeface="Arial" panose="020B0604020202020204" pitchFamily="34" charset="0"/>
              <a:cs typeface="Arial" panose="020B0604020202020204" pitchFamily="34" charset="0"/>
            </a:endParaRPr>
          </a:p>
          <a:p>
            <a:pPr algn="ctr"/>
            <a:r>
              <a:rPr lang="ru-RU" sz="2800" dirty="0" smtClean="0">
                <a:solidFill>
                  <a:prstClr val="black"/>
                </a:solidFill>
                <a:latin typeface="Arial" panose="020B0604020202020204" pitchFamily="34" charset="0"/>
                <a:cs typeface="Arial" panose="020B0604020202020204" pitchFamily="34" charset="0"/>
              </a:rPr>
              <a:t>В </a:t>
            </a:r>
            <a:r>
              <a:rPr lang="ru-RU" sz="2800" dirty="0">
                <a:solidFill>
                  <a:prstClr val="black"/>
                </a:solidFill>
                <a:latin typeface="Arial" panose="020B0604020202020204" pitchFamily="34" charset="0"/>
                <a:cs typeface="Arial" panose="020B0604020202020204" pitchFamily="34" charset="0"/>
              </a:rPr>
              <a:t>случае  реализации программ в рамках одной  профессии или </a:t>
            </a:r>
            <a:r>
              <a:rPr lang="ru-RU" sz="2800" dirty="0" smtClean="0">
                <a:solidFill>
                  <a:prstClr val="black"/>
                </a:solidFill>
                <a:latin typeface="Arial" panose="020B0604020202020204" pitchFamily="34" charset="0"/>
                <a:cs typeface="Arial" panose="020B0604020202020204" pitchFamily="34" charset="0"/>
              </a:rPr>
              <a:t>специальности на </a:t>
            </a:r>
            <a:r>
              <a:rPr lang="ru-RU" sz="2800" dirty="0">
                <a:solidFill>
                  <a:prstClr val="black"/>
                </a:solidFill>
                <a:latin typeface="Arial" panose="020B0604020202020204" pitchFamily="34" charset="0"/>
                <a:cs typeface="Arial" panose="020B0604020202020204" pitchFamily="34" charset="0"/>
              </a:rPr>
              <a:t>базе основного общего и среднего </a:t>
            </a:r>
            <a:r>
              <a:rPr lang="ru-RU" sz="2800" dirty="0" err="1">
                <a:solidFill>
                  <a:prstClr val="black"/>
                </a:solidFill>
                <a:latin typeface="Arial" panose="020B0604020202020204" pitchFamily="34" charset="0"/>
                <a:cs typeface="Arial" panose="020B0604020202020204" pitchFamily="34" charset="0"/>
              </a:rPr>
              <a:t>общегообразования</a:t>
            </a:r>
            <a:r>
              <a:rPr lang="ru-RU" sz="2800" dirty="0">
                <a:solidFill>
                  <a:prstClr val="black"/>
                </a:solidFill>
                <a:latin typeface="Arial" panose="020B0604020202020204" pitchFamily="34" charset="0"/>
                <a:cs typeface="Arial" panose="020B0604020202020204" pitchFamily="34" charset="0"/>
              </a:rPr>
              <a:t>, указывается общее количество </a:t>
            </a:r>
            <a:r>
              <a:rPr lang="ru-RU" sz="2800" dirty="0" smtClean="0">
                <a:solidFill>
                  <a:prstClr val="black"/>
                </a:solidFill>
                <a:latin typeface="Arial" panose="020B0604020202020204" pitchFamily="34" charset="0"/>
                <a:cs typeface="Arial" panose="020B0604020202020204" pitchFamily="34" charset="0"/>
              </a:rPr>
              <a:t>обучающихся в </a:t>
            </a:r>
            <a:r>
              <a:rPr lang="ru-RU" sz="2800" dirty="0">
                <a:solidFill>
                  <a:prstClr val="black"/>
                </a:solidFill>
                <a:latin typeface="Arial" panose="020B0604020202020204" pitchFamily="34" charset="0"/>
                <a:cs typeface="Arial" panose="020B0604020202020204" pitchFamily="34" charset="0"/>
              </a:rPr>
              <a:t>отношении старшего курса каждой из них</a:t>
            </a:r>
            <a:r>
              <a:rPr lang="ru-RU" sz="2800" dirty="0" smtClean="0">
                <a:solidFill>
                  <a:prstClr val="black"/>
                </a:solidFill>
                <a:latin typeface="Arial" panose="020B0604020202020204" pitchFamily="34" charset="0"/>
                <a:cs typeface="Arial" panose="020B0604020202020204" pitchFamily="34" charset="0"/>
              </a:rPr>
              <a:t>.</a:t>
            </a:r>
            <a:endParaRPr lang="ru-RU" sz="2800" dirty="0">
              <a:solidFill>
                <a:prstClr val="black"/>
              </a:solidFill>
              <a:latin typeface="Arial" panose="020B0604020202020204" pitchFamily="34" charset="0"/>
              <a:cs typeface="Arial" panose="020B0604020202020204" pitchFamily="34" charset="0"/>
            </a:endParaRPr>
          </a:p>
          <a:p>
            <a:pPr algn="ctr"/>
            <a:endParaRPr lang="ru-RU" sz="4000" dirty="0" smtClean="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87971156"/>
      </p:ext>
    </p:extLst>
  </p:cSld>
  <p:clrMapOvr>
    <a:masterClrMapping/>
  </p:clrMapOvr>
  <p:transition spd="med"/>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Группа 9"/>
          <p:cNvGrpSpPr>
            <a:grpSpLocks/>
          </p:cNvGrpSpPr>
          <p:nvPr/>
        </p:nvGrpSpPr>
        <p:grpSpPr bwMode="auto">
          <a:xfrm>
            <a:off x="178396" y="331998"/>
            <a:ext cx="2520281" cy="1073247"/>
            <a:chOff x="143554" y="54314"/>
            <a:chExt cx="3664921" cy="1863953"/>
          </a:xfrm>
        </p:grpSpPr>
        <p:pic>
          <p:nvPicPr>
            <p:cNvPr id="4" name="Picture 2" descr="C:\Users\MalenkovaEV.EDU1\Desktop\Картинки\flag_rossiya_simvolika_lenty_trikolor_99276_2560x1600.jpg"/>
            <p:cNvPicPr>
              <a:picLocks noChangeAspect="1" noChangeArrowheads="1"/>
            </p:cNvPicPr>
            <p:nvPr/>
          </p:nvPicPr>
          <p:blipFill>
            <a:blip r:embed="rId2" cstate="print"/>
            <a:srcRect l="25054" b="11670"/>
            <a:stretch>
              <a:fillRect/>
            </a:stretch>
          </p:blipFill>
          <p:spPr bwMode="auto">
            <a:xfrm rot="10800000">
              <a:off x="143554" y="416691"/>
              <a:ext cx="3206805" cy="1485258"/>
            </a:xfrm>
            <a:prstGeom prst="rect">
              <a:avLst/>
            </a:prstGeom>
            <a:ln>
              <a:noFill/>
            </a:ln>
            <a:effectLst>
              <a:softEdge rad="112500"/>
            </a:effectLst>
          </p:spPr>
        </p:pic>
        <p:pic>
          <p:nvPicPr>
            <p:cNvPr id="5" name="Рисунок 17" descr="Samarskaya_oblast_gerb_h8nqy4tcmxozhyoh4wh5.jpg"/>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59785" y="54314"/>
              <a:ext cx="2748690" cy="18639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 name="Прямоугольник 23"/>
          <p:cNvSpPr/>
          <p:nvPr/>
        </p:nvSpPr>
        <p:spPr bwMode="auto">
          <a:xfrm>
            <a:off x="2639616" y="331998"/>
            <a:ext cx="9145017" cy="792746"/>
          </a:xfrm>
          <a:custGeom>
            <a:avLst/>
            <a:gdLst>
              <a:gd name="connsiteX0" fmla="*/ 0 w 7827189"/>
              <a:gd name="connsiteY0" fmla="*/ 0 h 1012634"/>
              <a:gd name="connsiteX1" fmla="*/ 7827189 w 7827189"/>
              <a:gd name="connsiteY1" fmla="*/ 0 h 1012634"/>
              <a:gd name="connsiteX2" fmla="*/ 7827189 w 7827189"/>
              <a:gd name="connsiteY2" fmla="*/ 1012634 h 1012634"/>
              <a:gd name="connsiteX3" fmla="*/ 0 w 7827189"/>
              <a:gd name="connsiteY3" fmla="*/ 1012634 h 1012634"/>
              <a:gd name="connsiteX4" fmla="*/ 0 w 7827189"/>
              <a:gd name="connsiteY4" fmla="*/ 0 h 1012634"/>
              <a:gd name="connsiteX0" fmla="*/ 577970 w 7827189"/>
              <a:gd name="connsiteY0" fmla="*/ 0 h 1012634"/>
              <a:gd name="connsiteX1" fmla="*/ 7827189 w 7827189"/>
              <a:gd name="connsiteY1" fmla="*/ 0 h 1012634"/>
              <a:gd name="connsiteX2" fmla="*/ 7827189 w 7827189"/>
              <a:gd name="connsiteY2" fmla="*/ 1012634 h 1012634"/>
              <a:gd name="connsiteX3" fmla="*/ 0 w 7827189"/>
              <a:gd name="connsiteY3" fmla="*/ 1012634 h 1012634"/>
              <a:gd name="connsiteX4" fmla="*/ 577970 w 7827189"/>
              <a:gd name="connsiteY4" fmla="*/ 0 h 1012634"/>
              <a:gd name="connsiteX0" fmla="*/ 560717 w 7827189"/>
              <a:gd name="connsiteY0" fmla="*/ 0 h 1047140"/>
              <a:gd name="connsiteX1" fmla="*/ 7827189 w 7827189"/>
              <a:gd name="connsiteY1" fmla="*/ 34506 h 1047140"/>
              <a:gd name="connsiteX2" fmla="*/ 7827189 w 7827189"/>
              <a:gd name="connsiteY2" fmla="*/ 1047140 h 1047140"/>
              <a:gd name="connsiteX3" fmla="*/ 0 w 7827189"/>
              <a:gd name="connsiteY3" fmla="*/ 1047140 h 1047140"/>
              <a:gd name="connsiteX4" fmla="*/ 560717 w 7827189"/>
              <a:gd name="connsiteY4" fmla="*/ 0 h 10471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27189" h="1047140">
                <a:moveTo>
                  <a:pt x="560717" y="0"/>
                </a:moveTo>
                <a:lnTo>
                  <a:pt x="7827189" y="34506"/>
                </a:lnTo>
                <a:lnTo>
                  <a:pt x="7827189" y="1047140"/>
                </a:lnTo>
                <a:lnTo>
                  <a:pt x="0" y="1047140"/>
                </a:lnTo>
                <a:lnTo>
                  <a:pt x="560717" y="0"/>
                </a:lnTo>
                <a:close/>
              </a:path>
            </a:pathLst>
          </a:custGeom>
          <a:solidFill>
            <a:srgbClr val="0C549E"/>
          </a:solidFill>
          <a:ln>
            <a:solidFill>
              <a:srgbClr val="0C549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r"/>
            <a:r>
              <a:rPr lang="ru-RU" sz="2800" b="1" dirty="0" err="1" smtClean="0">
                <a:solidFill>
                  <a:schemeClr val="bg1"/>
                </a:solidFill>
                <a:latin typeface="Arial" pitchFamily="34" charset="0"/>
                <a:cs typeface="Arial" pitchFamily="34" charset="0"/>
              </a:rPr>
              <a:t>Аккредитационные</a:t>
            </a:r>
            <a:r>
              <a:rPr lang="ru-RU" sz="2800" b="1" dirty="0" smtClean="0">
                <a:solidFill>
                  <a:schemeClr val="bg1"/>
                </a:solidFill>
                <a:latin typeface="Arial" pitchFamily="34" charset="0"/>
                <a:cs typeface="Arial" pitchFamily="34" charset="0"/>
              </a:rPr>
              <a:t> показатели                                         для государственной аккредитации</a:t>
            </a:r>
            <a:r>
              <a:rPr lang="en-US" sz="2800" b="1" dirty="0" smtClean="0">
                <a:solidFill>
                  <a:schemeClr val="bg1"/>
                </a:solidFill>
                <a:latin typeface="Arial" pitchFamily="34" charset="0"/>
                <a:cs typeface="Arial" pitchFamily="34" charset="0"/>
              </a:rPr>
              <a:t> (</a:t>
            </a:r>
            <a:r>
              <a:rPr lang="ru-RU" sz="2800" b="1" dirty="0" smtClean="0">
                <a:solidFill>
                  <a:schemeClr val="bg1"/>
                </a:solidFill>
                <a:latin typeface="Arial" pitchFamily="34" charset="0"/>
                <a:cs typeface="Arial" pitchFamily="34" charset="0"/>
              </a:rPr>
              <a:t>СПО</a:t>
            </a:r>
            <a:r>
              <a:rPr lang="en-US" sz="2800" b="1" dirty="0" smtClean="0">
                <a:solidFill>
                  <a:schemeClr val="bg1"/>
                </a:solidFill>
                <a:latin typeface="Arial" pitchFamily="34" charset="0"/>
                <a:cs typeface="Arial" pitchFamily="34" charset="0"/>
              </a:rPr>
              <a:t>)</a:t>
            </a:r>
            <a:r>
              <a:rPr lang="ru-RU" sz="2800" b="1" dirty="0" smtClean="0">
                <a:solidFill>
                  <a:schemeClr val="bg1"/>
                </a:solidFill>
                <a:latin typeface="Arial" pitchFamily="34" charset="0"/>
                <a:cs typeface="Arial" pitchFamily="34" charset="0"/>
              </a:rPr>
              <a:t> </a:t>
            </a:r>
          </a:p>
        </p:txBody>
      </p:sp>
      <p:sp>
        <p:nvSpPr>
          <p:cNvPr id="8" name="Скругленный прямоугольник 7"/>
          <p:cNvSpPr/>
          <p:nvPr/>
        </p:nvSpPr>
        <p:spPr>
          <a:xfrm>
            <a:off x="422782" y="1772816"/>
            <a:ext cx="2968252" cy="3384376"/>
          </a:xfrm>
          <a:prstGeom prst="roundRect">
            <a:avLst/>
          </a:prstGeom>
          <a:solidFill>
            <a:schemeClr val="accent1">
              <a:lumMod val="20000"/>
              <a:lumOff val="80000"/>
            </a:schemeClr>
          </a:solidFill>
          <a:ln>
            <a:solidFill>
              <a:schemeClr val="tx2">
                <a:lumMod val="40000"/>
                <a:lumOff val="60000"/>
              </a:schemeClr>
            </a:solidFill>
          </a:ln>
          <a:effectLst>
            <a:glow rad="63500">
              <a:schemeClr val="accent1">
                <a:satMod val="175000"/>
                <a:alpha val="40000"/>
              </a:schemeClr>
            </a:glow>
            <a:outerShdw blurRad="50800" dist="38100" dir="2700000" algn="tl" rotWithShape="0">
              <a:prstClr val="black">
                <a:alpha val="40000"/>
              </a:prstClr>
            </a:outerShdw>
          </a:effectLst>
        </p:spPr>
        <p:style>
          <a:lnRef idx="1">
            <a:schemeClr val="accent1"/>
          </a:lnRef>
          <a:fillRef idx="2">
            <a:schemeClr val="accent1"/>
          </a:fillRef>
          <a:effectRef idx="1">
            <a:schemeClr val="accent1"/>
          </a:effectRef>
          <a:fontRef idx="minor">
            <a:schemeClr val="dk1"/>
          </a:fontRef>
        </p:style>
        <p:txBody>
          <a:bodyPr lIns="49229" tIns="24613" rIns="49229" bIns="24613" rtlCol="0" anchor="ctr"/>
          <a:lstStyle/>
          <a:p>
            <a:pPr algn="ctr"/>
            <a:endParaRPr lang="ru-RU" sz="1400" dirty="0" smtClean="0">
              <a:cs typeface="Times New Roman" panose="02020603050405020304" pitchFamily="18" charset="0"/>
            </a:endParaRPr>
          </a:p>
        </p:txBody>
      </p:sp>
      <p:sp>
        <p:nvSpPr>
          <p:cNvPr id="15" name="TextBox 14"/>
          <p:cNvSpPr txBox="1"/>
          <p:nvPr/>
        </p:nvSpPr>
        <p:spPr>
          <a:xfrm>
            <a:off x="1083148" y="2144071"/>
            <a:ext cx="1640666" cy="400110"/>
          </a:xfrm>
          <a:prstGeom prst="rect">
            <a:avLst/>
          </a:prstGeom>
          <a:noFill/>
        </p:spPr>
        <p:txBody>
          <a:bodyPr wrap="square" rtlCol="0">
            <a:spAutoFit/>
          </a:bodyPr>
          <a:lstStyle/>
          <a:p>
            <a:pPr algn="ctr"/>
            <a:r>
              <a:rPr lang="ru-RU" sz="2000" dirty="0">
                <a:cs typeface="Times New Roman" panose="02020603050405020304" pitchFamily="18" charset="0"/>
              </a:rPr>
              <a:t>УСЛОВИЯ</a:t>
            </a:r>
          </a:p>
        </p:txBody>
      </p:sp>
      <p:sp>
        <p:nvSpPr>
          <p:cNvPr id="19" name="Блок-схема: перфолента 18"/>
          <p:cNvSpPr/>
          <p:nvPr/>
        </p:nvSpPr>
        <p:spPr>
          <a:xfrm>
            <a:off x="631559" y="2532127"/>
            <a:ext cx="2520282" cy="1152128"/>
          </a:xfrm>
          <a:prstGeom prst="flowChartPunchedTape">
            <a:avLst/>
          </a:prstGeom>
          <a:solidFill>
            <a:schemeClr val="bg1">
              <a:lumMod val="95000"/>
            </a:schemeClr>
          </a:solidFill>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ts val="600"/>
              </a:spcBef>
              <a:spcAft>
                <a:spcPts val="600"/>
              </a:spcAft>
            </a:pPr>
            <a:r>
              <a:rPr lang="ru-RU" sz="2400" b="1" dirty="0" smtClean="0">
                <a:solidFill>
                  <a:schemeClr val="tx1"/>
                </a:solidFill>
                <a:cs typeface="Times New Roman" panose="02020603050405020304" pitchFamily="18" charset="0"/>
              </a:rPr>
              <a:t>АП</a:t>
            </a:r>
            <a:r>
              <a:rPr lang="ru-RU" sz="2400" b="1" baseline="-25000" dirty="0" smtClean="0">
                <a:solidFill>
                  <a:schemeClr val="tx1"/>
                </a:solidFill>
                <a:cs typeface="Times New Roman" panose="02020603050405020304" pitchFamily="18" charset="0"/>
              </a:rPr>
              <a:t>1</a:t>
            </a:r>
          </a:p>
        </p:txBody>
      </p:sp>
      <p:sp>
        <p:nvSpPr>
          <p:cNvPr id="20" name="Скругленный прямоугольник 19"/>
          <p:cNvSpPr/>
          <p:nvPr/>
        </p:nvSpPr>
        <p:spPr>
          <a:xfrm>
            <a:off x="4486772" y="1772816"/>
            <a:ext cx="2968252" cy="3204049"/>
          </a:xfrm>
          <a:prstGeom prst="roundRect">
            <a:avLst/>
          </a:prstGeom>
          <a:solidFill>
            <a:schemeClr val="accent1">
              <a:lumMod val="20000"/>
              <a:lumOff val="80000"/>
            </a:schemeClr>
          </a:solidFill>
          <a:ln>
            <a:solidFill>
              <a:schemeClr val="tx2">
                <a:lumMod val="40000"/>
                <a:lumOff val="60000"/>
              </a:schemeClr>
            </a:solidFill>
          </a:ln>
          <a:effectLst>
            <a:glow rad="63500">
              <a:schemeClr val="accent1">
                <a:satMod val="175000"/>
                <a:alpha val="40000"/>
              </a:schemeClr>
            </a:glow>
            <a:outerShdw blurRad="50800" dist="38100" dir="2700000" algn="tl" rotWithShape="0">
              <a:prstClr val="black">
                <a:alpha val="40000"/>
              </a:prstClr>
            </a:outerShdw>
          </a:effectLst>
        </p:spPr>
        <p:style>
          <a:lnRef idx="1">
            <a:schemeClr val="accent1"/>
          </a:lnRef>
          <a:fillRef idx="2">
            <a:schemeClr val="accent1"/>
          </a:fillRef>
          <a:effectRef idx="1">
            <a:schemeClr val="accent1"/>
          </a:effectRef>
          <a:fontRef idx="minor">
            <a:schemeClr val="dk1"/>
          </a:fontRef>
        </p:style>
        <p:txBody>
          <a:bodyPr lIns="49229" tIns="24613" rIns="49229" bIns="24613" rtlCol="0" anchor="ctr"/>
          <a:lstStyle/>
          <a:p>
            <a:pPr algn="ctr"/>
            <a:endParaRPr lang="ru-RU" sz="1400" dirty="0" smtClean="0">
              <a:cs typeface="Times New Roman" panose="02020603050405020304" pitchFamily="18" charset="0"/>
            </a:endParaRPr>
          </a:p>
        </p:txBody>
      </p:sp>
      <p:sp>
        <p:nvSpPr>
          <p:cNvPr id="21" name="TextBox 20"/>
          <p:cNvSpPr txBox="1"/>
          <p:nvPr/>
        </p:nvSpPr>
        <p:spPr>
          <a:xfrm>
            <a:off x="5231904" y="2204864"/>
            <a:ext cx="1640666" cy="400110"/>
          </a:xfrm>
          <a:prstGeom prst="rect">
            <a:avLst/>
          </a:prstGeom>
          <a:noFill/>
        </p:spPr>
        <p:txBody>
          <a:bodyPr wrap="square" rtlCol="0">
            <a:spAutoFit/>
          </a:bodyPr>
          <a:lstStyle/>
          <a:p>
            <a:pPr algn="ctr"/>
            <a:r>
              <a:rPr lang="ru-RU" sz="2000" dirty="0" smtClean="0">
                <a:cs typeface="Times New Roman" panose="02020603050405020304" pitchFamily="18" charset="0"/>
              </a:rPr>
              <a:t>РЕЗУЛЬТАТЫ</a:t>
            </a:r>
            <a:endParaRPr lang="ru-RU" sz="2000" dirty="0">
              <a:cs typeface="Times New Roman" panose="02020603050405020304" pitchFamily="18" charset="0"/>
            </a:endParaRPr>
          </a:p>
        </p:txBody>
      </p:sp>
      <p:sp>
        <p:nvSpPr>
          <p:cNvPr id="23" name="Блок-схема: перфолента 22"/>
          <p:cNvSpPr/>
          <p:nvPr/>
        </p:nvSpPr>
        <p:spPr>
          <a:xfrm>
            <a:off x="624344" y="3698247"/>
            <a:ext cx="2520282" cy="1278617"/>
          </a:xfrm>
          <a:prstGeom prst="flowChartPunchedTape">
            <a:avLst/>
          </a:prstGeom>
          <a:solidFill>
            <a:schemeClr val="bg1">
              <a:lumMod val="95000"/>
            </a:schemeClr>
          </a:solidFill>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ts val="600"/>
              </a:spcBef>
              <a:spcAft>
                <a:spcPts val="600"/>
              </a:spcAft>
            </a:pPr>
            <a:r>
              <a:rPr lang="ru-RU" sz="2400" b="1" dirty="0">
                <a:solidFill>
                  <a:schemeClr val="tx1"/>
                </a:solidFill>
                <a:cs typeface="Times New Roman" panose="02020603050405020304" pitchFamily="18" charset="0"/>
              </a:rPr>
              <a:t>АП</a:t>
            </a:r>
            <a:r>
              <a:rPr lang="ru-RU" sz="2400" b="1" baseline="-25000" dirty="0">
                <a:solidFill>
                  <a:schemeClr val="tx1"/>
                </a:solidFill>
                <a:cs typeface="Times New Roman" panose="02020603050405020304" pitchFamily="18" charset="0"/>
              </a:rPr>
              <a:t>2</a:t>
            </a:r>
            <a:r>
              <a:rPr lang="ru-RU" sz="1600" b="1" baseline="-25000" dirty="0">
                <a:solidFill>
                  <a:schemeClr val="tx1"/>
                </a:solidFill>
                <a:cs typeface="Times New Roman" panose="02020603050405020304" pitchFamily="18" charset="0"/>
              </a:rPr>
              <a:t> </a:t>
            </a:r>
            <a:endParaRPr lang="ru-RU" sz="1600" b="1" baseline="-25000" dirty="0" smtClean="0">
              <a:solidFill>
                <a:schemeClr val="tx1"/>
              </a:solidFill>
              <a:cs typeface="Times New Roman" panose="02020603050405020304" pitchFamily="18" charset="0"/>
            </a:endParaRPr>
          </a:p>
        </p:txBody>
      </p:sp>
      <p:sp>
        <p:nvSpPr>
          <p:cNvPr id="24" name="Блок-схема: перфолента 23"/>
          <p:cNvSpPr/>
          <p:nvPr/>
        </p:nvSpPr>
        <p:spPr>
          <a:xfrm>
            <a:off x="4719885" y="3016349"/>
            <a:ext cx="2520282" cy="1152128"/>
          </a:xfrm>
          <a:prstGeom prst="flowChartPunchedTape">
            <a:avLst/>
          </a:prstGeom>
          <a:solidFill>
            <a:schemeClr val="bg1">
              <a:lumMod val="95000"/>
            </a:schemeClr>
          </a:solidFill>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ts val="600"/>
              </a:spcBef>
              <a:spcAft>
                <a:spcPts val="600"/>
              </a:spcAft>
            </a:pPr>
            <a:r>
              <a:rPr lang="ru-RU" sz="2400" b="1" dirty="0" smtClean="0">
                <a:solidFill>
                  <a:schemeClr val="tx1"/>
                </a:solidFill>
                <a:cs typeface="Times New Roman" panose="02020603050405020304" pitchFamily="18" charset="0"/>
              </a:rPr>
              <a:t>АП</a:t>
            </a:r>
            <a:r>
              <a:rPr lang="ru-RU" sz="2400" b="1" baseline="-25000" dirty="0" smtClean="0">
                <a:solidFill>
                  <a:schemeClr val="tx1"/>
                </a:solidFill>
                <a:cs typeface="Times New Roman" panose="02020603050405020304" pitchFamily="18" charset="0"/>
              </a:rPr>
              <a:t>3</a:t>
            </a:r>
            <a:r>
              <a:rPr lang="ru-RU" sz="1600" b="1" baseline="-25000" dirty="0" smtClean="0">
                <a:solidFill>
                  <a:schemeClr val="tx1"/>
                </a:solidFill>
                <a:cs typeface="Times New Roman" panose="02020603050405020304" pitchFamily="18" charset="0"/>
              </a:rPr>
              <a:t> </a:t>
            </a:r>
          </a:p>
        </p:txBody>
      </p:sp>
      <p:sp>
        <p:nvSpPr>
          <p:cNvPr id="25" name="Скругленный прямоугольник 24"/>
          <p:cNvSpPr/>
          <p:nvPr/>
        </p:nvSpPr>
        <p:spPr>
          <a:xfrm>
            <a:off x="8540004" y="1772816"/>
            <a:ext cx="2968252" cy="3269793"/>
          </a:xfrm>
          <a:prstGeom prst="roundRect">
            <a:avLst/>
          </a:prstGeom>
          <a:solidFill>
            <a:schemeClr val="accent1">
              <a:lumMod val="20000"/>
              <a:lumOff val="80000"/>
            </a:schemeClr>
          </a:solidFill>
          <a:ln>
            <a:solidFill>
              <a:schemeClr val="tx2">
                <a:lumMod val="40000"/>
                <a:lumOff val="60000"/>
              </a:schemeClr>
            </a:solidFill>
          </a:ln>
          <a:effectLst>
            <a:glow rad="63500">
              <a:schemeClr val="accent1">
                <a:satMod val="175000"/>
                <a:alpha val="40000"/>
              </a:schemeClr>
            </a:glow>
            <a:outerShdw blurRad="50800" dist="38100" dir="2700000" algn="tl" rotWithShape="0">
              <a:prstClr val="black">
                <a:alpha val="40000"/>
              </a:prstClr>
            </a:outerShdw>
          </a:effectLst>
        </p:spPr>
        <p:style>
          <a:lnRef idx="1">
            <a:schemeClr val="accent1"/>
          </a:lnRef>
          <a:fillRef idx="2">
            <a:schemeClr val="accent1"/>
          </a:fillRef>
          <a:effectRef idx="1">
            <a:schemeClr val="accent1"/>
          </a:effectRef>
          <a:fontRef idx="minor">
            <a:schemeClr val="dk1"/>
          </a:fontRef>
        </p:style>
        <p:txBody>
          <a:bodyPr lIns="49229" tIns="24613" rIns="49229" bIns="24613" rtlCol="0" anchor="ctr"/>
          <a:lstStyle/>
          <a:p>
            <a:pPr algn="ctr"/>
            <a:endParaRPr lang="ru-RU" sz="1400" dirty="0" smtClean="0">
              <a:cs typeface="Times New Roman" panose="02020603050405020304" pitchFamily="18" charset="0"/>
            </a:endParaRPr>
          </a:p>
        </p:txBody>
      </p:sp>
      <p:sp>
        <p:nvSpPr>
          <p:cNvPr id="26" name="TextBox 25"/>
          <p:cNvSpPr txBox="1"/>
          <p:nvPr/>
        </p:nvSpPr>
        <p:spPr>
          <a:xfrm>
            <a:off x="9100154" y="2384361"/>
            <a:ext cx="1856487" cy="677108"/>
          </a:xfrm>
          <a:prstGeom prst="rect">
            <a:avLst/>
          </a:prstGeom>
          <a:noFill/>
        </p:spPr>
        <p:txBody>
          <a:bodyPr wrap="square" rtlCol="0">
            <a:spAutoFit/>
          </a:bodyPr>
          <a:lstStyle/>
          <a:p>
            <a:pPr algn="ctr"/>
            <a:r>
              <a:rPr lang="ru-RU" sz="2000" dirty="0" smtClean="0">
                <a:cs typeface="Times New Roman" panose="02020603050405020304" pitchFamily="18" charset="0"/>
              </a:rPr>
              <a:t>ОБРАТНАЯ</a:t>
            </a:r>
            <a:r>
              <a:rPr lang="ru-RU" dirty="0" smtClean="0">
                <a:cs typeface="Times New Roman" panose="02020603050405020304" pitchFamily="18" charset="0"/>
              </a:rPr>
              <a:t> СВЯЗЬ</a:t>
            </a:r>
            <a:endParaRPr lang="ru-RU" dirty="0">
              <a:cs typeface="Times New Roman" panose="02020603050405020304" pitchFamily="18" charset="0"/>
            </a:endParaRPr>
          </a:p>
        </p:txBody>
      </p:sp>
      <p:sp>
        <p:nvSpPr>
          <p:cNvPr id="27" name="Блок-схема: перфолента 26"/>
          <p:cNvSpPr/>
          <p:nvPr/>
        </p:nvSpPr>
        <p:spPr>
          <a:xfrm>
            <a:off x="8768257" y="3016349"/>
            <a:ext cx="2520282" cy="1152128"/>
          </a:xfrm>
          <a:prstGeom prst="flowChartPunchedTape">
            <a:avLst/>
          </a:prstGeom>
          <a:solidFill>
            <a:schemeClr val="bg1">
              <a:lumMod val="95000"/>
            </a:schemeClr>
          </a:solidFill>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ts val="600"/>
              </a:spcBef>
              <a:spcAft>
                <a:spcPts val="600"/>
              </a:spcAft>
            </a:pPr>
            <a:r>
              <a:rPr lang="ru-RU" sz="2400" b="1" dirty="0" smtClean="0">
                <a:solidFill>
                  <a:schemeClr val="tx1"/>
                </a:solidFill>
                <a:cs typeface="Times New Roman" panose="02020603050405020304" pitchFamily="18" charset="0"/>
              </a:rPr>
              <a:t>АП</a:t>
            </a:r>
            <a:r>
              <a:rPr lang="ru-RU" sz="2400" b="1" baseline="-25000" dirty="0" smtClean="0">
                <a:solidFill>
                  <a:schemeClr val="tx1"/>
                </a:solidFill>
                <a:cs typeface="Times New Roman" panose="02020603050405020304" pitchFamily="18" charset="0"/>
              </a:rPr>
              <a:t>4</a:t>
            </a:r>
          </a:p>
        </p:txBody>
      </p:sp>
      <p:sp>
        <p:nvSpPr>
          <p:cNvPr id="17" name="Скругленный прямоугольник 16"/>
          <p:cNvSpPr/>
          <p:nvPr/>
        </p:nvSpPr>
        <p:spPr>
          <a:xfrm>
            <a:off x="518448" y="5373216"/>
            <a:ext cx="4752528" cy="865596"/>
          </a:xfrm>
          <a:prstGeom prst="roundRect">
            <a:avLst>
              <a:gd name="adj" fmla="val 0"/>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dirty="0" smtClean="0">
                <a:solidFill>
                  <a:srgbClr val="00B050"/>
                </a:solidFill>
                <a:latin typeface="Times New Roman" pitchFamily="18" charset="0"/>
                <a:cs typeface="Times New Roman" pitchFamily="18" charset="0"/>
              </a:rPr>
              <a:t>АП=АП</a:t>
            </a:r>
            <a:r>
              <a:rPr lang="ru-RU" sz="2000" baseline="-25000" dirty="0" smtClean="0">
                <a:solidFill>
                  <a:srgbClr val="00B050"/>
                </a:solidFill>
                <a:latin typeface="Times New Roman" pitchFamily="18" charset="0"/>
                <a:cs typeface="Times New Roman" pitchFamily="18" charset="0"/>
              </a:rPr>
              <a:t>1</a:t>
            </a:r>
            <a:r>
              <a:rPr lang="ru-RU" sz="2000" dirty="0" smtClean="0">
                <a:solidFill>
                  <a:srgbClr val="00B050"/>
                </a:solidFill>
                <a:latin typeface="Times New Roman" pitchFamily="18" charset="0"/>
                <a:cs typeface="Times New Roman" pitchFamily="18" charset="0"/>
              </a:rPr>
              <a:t>+АП</a:t>
            </a:r>
            <a:r>
              <a:rPr lang="ru-RU" sz="2000" baseline="-25000" dirty="0" smtClean="0">
                <a:solidFill>
                  <a:srgbClr val="00B050"/>
                </a:solidFill>
                <a:latin typeface="Times New Roman" pitchFamily="18" charset="0"/>
                <a:cs typeface="Times New Roman" pitchFamily="18" charset="0"/>
              </a:rPr>
              <a:t>2</a:t>
            </a:r>
            <a:r>
              <a:rPr lang="ru-RU" sz="2000" dirty="0" smtClean="0">
                <a:solidFill>
                  <a:srgbClr val="00B050"/>
                </a:solidFill>
                <a:latin typeface="Times New Roman" pitchFamily="18" charset="0"/>
                <a:cs typeface="Times New Roman" pitchFamily="18" charset="0"/>
              </a:rPr>
              <a:t>+АП</a:t>
            </a:r>
            <a:r>
              <a:rPr lang="ru-RU" sz="2000" baseline="-25000" dirty="0" smtClean="0">
                <a:solidFill>
                  <a:srgbClr val="00B050"/>
                </a:solidFill>
                <a:latin typeface="Times New Roman" pitchFamily="18" charset="0"/>
                <a:cs typeface="Times New Roman" pitchFamily="18" charset="0"/>
              </a:rPr>
              <a:t>3</a:t>
            </a:r>
            <a:r>
              <a:rPr lang="ru-RU" sz="2000" dirty="0" smtClean="0">
                <a:solidFill>
                  <a:srgbClr val="00B050"/>
                </a:solidFill>
                <a:latin typeface="Times New Roman" pitchFamily="18" charset="0"/>
                <a:cs typeface="Times New Roman" pitchFamily="18" charset="0"/>
              </a:rPr>
              <a:t>+АП</a:t>
            </a:r>
            <a:r>
              <a:rPr lang="ru-RU" sz="2000" baseline="-25000" dirty="0" smtClean="0">
                <a:solidFill>
                  <a:srgbClr val="00B050"/>
                </a:solidFill>
                <a:latin typeface="Times New Roman" pitchFamily="18" charset="0"/>
                <a:cs typeface="Times New Roman" pitchFamily="18" charset="0"/>
              </a:rPr>
              <a:t>4</a:t>
            </a:r>
            <a:endParaRPr lang="ru-RU" sz="2000" baseline="-25000" dirty="0">
              <a:solidFill>
                <a:srgbClr val="00B050"/>
              </a:solidFill>
              <a:latin typeface="Times New Roman" pitchFamily="18" charset="0"/>
              <a:cs typeface="Times New Roman" pitchFamily="18" charset="0"/>
            </a:endParaRPr>
          </a:p>
        </p:txBody>
      </p:sp>
      <p:pic>
        <p:nvPicPr>
          <p:cNvPr id="2053" name="Picture 5" descr="C:\Users\BogdanashAV\Desktop\Новый точечный рисунок (5).bmp"/>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07968" y="5353576"/>
            <a:ext cx="3571875" cy="9048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8079687"/>
      </p:ext>
    </p:extLst>
  </p:cSld>
  <p:clrMapOvr>
    <a:masterClrMapping/>
  </p:clrMapOvr>
  <p:transition spd="med"/>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Группа 9"/>
          <p:cNvGrpSpPr>
            <a:grpSpLocks/>
          </p:cNvGrpSpPr>
          <p:nvPr/>
        </p:nvGrpSpPr>
        <p:grpSpPr bwMode="auto">
          <a:xfrm>
            <a:off x="178396" y="331998"/>
            <a:ext cx="2520281" cy="1073247"/>
            <a:chOff x="143554" y="54314"/>
            <a:chExt cx="3664921" cy="1863953"/>
          </a:xfrm>
        </p:grpSpPr>
        <p:pic>
          <p:nvPicPr>
            <p:cNvPr id="4" name="Picture 2" descr="C:\Users\MalenkovaEV.EDU1\Desktop\Картинки\flag_rossiya_simvolika_lenty_trikolor_99276_2560x1600.jpg"/>
            <p:cNvPicPr>
              <a:picLocks noChangeAspect="1" noChangeArrowheads="1"/>
            </p:cNvPicPr>
            <p:nvPr/>
          </p:nvPicPr>
          <p:blipFill>
            <a:blip r:embed="rId2" cstate="print"/>
            <a:srcRect l="25054" b="11670"/>
            <a:stretch>
              <a:fillRect/>
            </a:stretch>
          </p:blipFill>
          <p:spPr bwMode="auto">
            <a:xfrm rot="10800000">
              <a:off x="143554" y="416691"/>
              <a:ext cx="3206805" cy="1485258"/>
            </a:xfrm>
            <a:prstGeom prst="rect">
              <a:avLst/>
            </a:prstGeom>
            <a:ln>
              <a:noFill/>
            </a:ln>
            <a:effectLst>
              <a:softEdge rad="112500"/>
            </a:effectLst>
          </p:spPr>
        </p:pic>
        <p:pic>
          <p:nvPicPr>
            <p:cNvPr id="5" name="Рисунок 17" descr="Samarskaya_oblast_gerb_h8nqy4tcmxozhyoh4wh5.jpg"/>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59785" y="54314"/>
              <a:ext cx="2748690" cy="18639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 name="Прямоугольник 23"/>
          <p:cNvSpPr/>
          <p:nvPr/>
        </p:nvSpPr>
        <p:spPr bwMode="auto">
          <a:xfrm>
            <a:off x="2783632" y="478164"/>
            <a:ext cx="9001000" cy="718588"/>
          </a:xfrm>
          <a:custGeom>
            <a:avLst/>
            <a:gdLst>
              <a:gd name="connsiteX0" fmla="*/ 0 w 7827189"/>
              <a:gd name="connsiteY0" fmla="*/ 0 h 1012634"/>
              <a:gd name="connsiteX1" fmla="*/ 7827189 w 7827189"/>
              <a:gd name="connsiteY1" fmla="*/ 0 h 1012634"/>
              <a:gd name="connsiteX2" fmla="*/ 7827189 w 7827189"/>
              <a:gd name="connsiteY2" fmla="*/ 1012634 h 1012634"/>
              <a:gd name="connsiteX3" fmla="*/ 0 w 7827189"/>
              <a:gd name="connsiteY3" fmla="*/ 1012634 h 1012634"/>
              <a:gd name="connsiteX4" fmla="*/ 0 w 7827189"/>
              <a:gd name="connsiteY4" fmla="*/ 0 h 1012634"/>
              <a:gd name="connsiteX0" fmla="*/ 577970 w 7827189"/>
              <a:gd name="connsiteY0" fmla="*/ 0 h 1012634"/>
              <a:gd name="connsiteX1" fmla="*/ 7827189 w 7827189"/>
              <a:gd name="connsiteY1" fmla="*/ 0 h 1012634"/>
              <a:gd name="connsiteX2" fmla="*/ 7827189 w 7827189"/>
              <a:gd name="connsiteY2" fmla="*/ 1012634 h 1012634"/>
              <a:gd name="connsiteX3" fmla="*/ 0 w 7827189"/>
              <a:gd name="connsiteY3" fmla="*/ 1012634 h 1012634"/>
              <a:gd name="connsiteX4" fmla="*/ 577970 w 7827189"/>
              <a:gd name="connsiteY4" fmla="*/ 0 h 1012634"/>
              <a:gd name="connsiteX0" fmla="*/ 560717 w 7827189"/>
              <a:gd name="connsiteY0" fmla="*/ 0 h 1047140"/>
              <a:gd name="connsiteX1" fmla="*/ 7827189 w 7827189"/>
              <a:gd name="connsiteY1" fmla="*/ 34506 h 1047140"/>
              <a:gd name="connsiteX2" fmla="*/ 7827189 w 7827189"/>
              <a:gd name="connsiteY2" fmla="*/ 1047140 h 1047140"/>
              <a:gd name="connsiteX3" fmla="*/ 0 w 7827189"/>
              <a:gd name="connsiteY3" fmla="*/ 1047140 h 1047140"/>
              <a:gd name="connsiteX4" fmla="*/ 560717 w 7827189"/>
              <a:gd name="connsiteY4" fmla="*/ 0 h 10471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27189" h="1047140">
                <a:moveTo>
                  <a:pt x="560717" y="0"/>
                </a:moveTo>
                <a:lnTo>
                  <a:pt x="7827189" y="34506"/>
                </a:lnTo>
                <a:lnTo>
                  <a:pt x="7827189" y="1047140"/>
                </a:lnTo>
                <a:lnTo>
                  <a:pt x="0" y="1047140"/>
                </a:lnTo>
                <a:lnTo>
                  <a:pt x="560717" y="0"/>
                </a:lnTo>
                <a:close/>
              </a:path>
            </a:pathLst>
          </a:custGeom>
          <a:solidFill>
            <a:srgbClr val="0C549E"/>
          </a:solidFill>
          <a:ln>
            <a:solidFill>
              <a:srgbClr val="0C549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r"/>
            <a:r>
              <a:rPr lang="ru-RU" sz="2800" b="1" dirty="0" err="1" smtClean="0">
                <a:solidFill>
                  <a:schemeClr val="bg1"/>
                </a:solidFill>
                <a:latin typeface="Arial" pitchFamily="34" charset="0"/>
                <a:cs typeface="Arial" pitchFamily="34" charset="0"/>
              </a:rPr>
              <a:t>Аккредитационный</a:t>
            </a:r>
            <a:r>
              <a:rPr lang="ru-RU" sz="2800" b="1" dirty="0" smtClean="0">
                <a:solidFill>
                  <a:schemeClr val="bg1"/>
                </a:solidFill>
                <a:latin typeface="Arial" pitchFamily="34" charset="0"/>
                <a:cs typeface="Arial" pitchFamily="34" charset="0"/>
              </a:rPr>
              <a:t> показатель АП</a:t>
            </a:r>
            <a:r>
              <a:rPr lang="ru-RU" sz="2800" b="1" baseline="-25000" dirty="0" smtClean="0">
                <a:solidFill>
                  <a:schemeClr val="bg1"/>
                </a:solidFill>
                <a:latin typeface="Arial" pitchFamily="34" charset="0"/>
                <a:cs typeface="Arial" pitchFamily="34" charset="0"/>
              </a:rPr>
              <a:t>1</a:t>
            </a:r>
          </a:p>
        </p:txBody>
      </p:sp>
      <p:graphicFrame>
        <p:nvGraphicFramePr>
          <p:cNvPr id="8" name="Таблица 7"/>
          <p:cNvGraphicFramePr>
            <a:graphicFrameLocks noGrp="1"/>
          </p:cNvGraphicFramePr>
          <p:nvPr>
            <p:extLst>
              <p:ext uri="{D42A27DB-BD31-4B8C-83A1-F6EECF244321}">
                <p14:modId xmlns:p14="http://schemas.microsoft.com/office/powerpoint/2010/main" val="3281557821"/>
              </p:ext>
            </p:extLst>
          </p:nvPr>
        </p:nvGraphicFramePr>
        <p:xfrm>
          <a:off x="623392" y="1700808"/>
          <a:ext cx="10729192" cy="4752529"/>
        </p:xfrm>
        <a:graphic>
          <a:graphicData uri="http://schemas.openxmlformats.org/drawingml/2006/table">
            <a:tbl>
              <a:tblPr firstRow="1" bandRow="1">
                <a:tableStyleId>{5C22544A-7EE6-4342-B048-85BDC9FD1C3A}</a:tableStyleId>
              </a:tblPr>
              <a:tblGrid>
                <a:gridCol w="2538088">
                  <a:extLst>
                    <a:ext uri="{9D8B030D-6E8A-4147-A177-3AD203B41FA5}">
                      <a16:colId xmlns:a16="http://schemas.microsoft.com/office/drawing/2014/main" xmlns="" val="20000"/>
                    </a:ext>
                  </a:extLst>
                </a:gridCol>
                <a:gridCol w="2076618">
                  <a:extLst>
                    <a:ext uri="{9D8B030D-6E8A-4147-A177-3AD203B41FA5}">
                      <a16:colId xmlns:a16="http://schemas.microsoft.com/office/drawing/2014/main" xmlns="" val="20001"/>
                    </a:ext>
                  </a:extLst>
                </a:gridCol>
                <a:gridCol w="6114486">
                  <a:extLst>
                    <a:ext uri="{9D8B030D-6E8A-4147-A177-3AD203B41FA5}">
                      <a16:colId xmlns:a16="http://schemas.microsoft.com/office/drawing/2014/main" xmlns="" val="20003"/>
                    </a:ext>
                  </a:extLst>
                </a:gridCol>
              </a:tblGrid>
              <a:tr h="1074202">
                <a:tc gridSpan="2">
                  <a:txBody>
                    <a:bodyPr/>
                    <a:lstStyle/>
                    <a:p>
                      <a:pPr marL="0" algn="ctr" defTabSz="914400" rtl="0" eaLnBrk="1" latinLnBrk="0" hangingPunct="1"/>
                      <a:r>
                        <a:rPr lang="ru-RU" sz="2000" kern="1200" dirty="0" smtClean="0">
                          <a:solidFill>
                            <a:schemeClr val="dk1"/>
                          </a:solidFill>
                          <a:latin typeface="Times New Roman" pitchFamily="18" charset="0"/>
                          <a:ea typeface="+mn-ea"/>
                          <a:cs typeface="Times New Roman" pitchFamily="18" charset="0"/>
                        </a:rPr>
                        <a:t>АП</a:t>
                      </a:r>
                      <a:r>
                        <a:rPr lang="ru-RU" sz="2000" kern="1200" baseline="-25000" dirty="0" smtClean="0">
                          <a:solidFill>
                            <a:schemeClr val="dk1"/>
                          </a:solidFill>
                          <a:latin typeface="Times New Roman" pitchFamily="18" charset="0"/>
                          <a:ea typeface="+mn-ea"/>
                          <a:cs typeface="Times New Roman" pitchFamily="18" charset="0"/>
                        </a:rPr>
                        <a:t>1</a:t>
                      </a:r>
                      <a:endParaRPr lang="ru-RU" sz="2000" kern="1200" baseline="-25000" dirty="0">
                        <a:solidFill>
                          <a:schemeClr val="dk1"/>
                        </a:solidFill>
                        <a:latin typeface="Times New Roman" pitchFamily="18" charset="0"/>
                        <a:ea typeface="+mn-ea"/>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ru-RU"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2000" b="0" kern="1200" dirty="0" smtClean="0">
                          <a:solidFill>
                            <a:schemeClr val="dk1"/>
                          </a:solidFill>
                          <a:latin typeface="Times New Roman" pitchFamily="18" charset="0"/>
                          <a:ea typeface="+mn-ea"/>
                          <a:cs typeface="Times New Roman" pitchFamily="18" charset="0"/>
                        </a:rPr>
                        <a:t>Наименование </a:t>
                      </a:r>
                      <a:r>
                        <a:rPr lang="ru-RU" sz="2000" b="0" kern="1200" dirty="0" err="1" smtClean="0">
                          <a:solidFill>
                            <a:schemeClr val="dk1"/>
                          </a:solidFill>
                          <a:latin typeface="Times New Roman" pitchFamily="18" charset="0"/>
                          <a:ea typeface="+mn-ea"/>
                          <a:cs typeface="Times New Roman" pitchFamily="18" charset="0"/>
                        </a:rPr>
                        <a:t>аккредитационного</a:t>
                      </a:r>
                      <a:r>
                        <a:rPr lang="ru-RU" sz="2000" b="0" kern="1200" dirty="0" smtClean="0">
                          <a:solidFill>
                            <a:schemeClr val="dk1"/>
                          </a:solidFill>
                          <a:latin typeface="Times New Roman" pitchFamily="18" charset="0"/>
                          <a:ea typeface="+mn-ea"/>
                          <a:cs typeface="Times New Roman" pitchFamily="18" charset="0"/>
                        </a:rPr>
                        <a:t> показателя (приказ </a:t>
                      </a:r>
                      <a:r>
                        <a:rPr lang="ru-RU" sz="2000" b="0" kern="1200" dirty="0" err="1" smtClean="0">
                          <a:solidFill>
                            <a:schemeClr val="dk1"/>
                          </a:solidFill>
                          <a:latin typeface="Times New Roman" pitchFamily="18" charset="0"/>
                          <a:ea typeface="+mn-ea"/>
                          <a:cs typeface="Times New Roman" pitchFamily="18" charset="0"/>
                        </a:rPr>
                        <a:t>Минпросвещения</a:t>
                      </a:r>
                      <a:r>
                        <a:rPr lang="ru-RU" sz="2000" b="0" kern="1200" dirty="0" smtClean="0">
                          <a:solidFill>
                            <a:schemeClr val="dk1"/>
                          </a:solidFill>
                          <a:latin typeface="Times New Roman" pitchFamily="18" charset="0"/>
                          <a:ea typeface="+mn-ea"/>
                          <a:cs typeface="Times New Roman" pitchFamily="18" charset="0"/>
                        </a:rPr>
                        <a:t> России</a:t>
                      </a:r>
                    </a:p>
                    <a:p>
                      <a:pPr marL="0" marR="0" indent="0" algn="ctr" defTabSz="914400" rtl="0" eaLnBrk="1" fontAlgn="auto" latinLnBrk="0" hangingPunct="1">
                        <a:lnSpc>
                          <a:spcPct val="100000"/>
                        </a:lnSpc>
                        <a:spcBef>
                          <a:spcPts val="0"/>
                        </a:spcBef>
                        <a:spcAft>
                          <a:spcPts val="0"/>
                        </a:spcAft>
                        <a:buClrTx/>
                        <a:buSzTx/>
                        <a:buFontTx/>
                        <a:buNone/>
                        <a:tabLst/>
                        <a:defRPr/>
                      </a:pPr>
                      <a:r>
                        <a:rPr lang="ru-RU" sz="2000" b="0" kern="1200" dirty="0" smtClean="0">
                          <a:solidFill>
                            <a:schemeClr val="dk1"/>
                          </a:solidFill>
                          <a:latin typeface="Times New Roman" pitchFamily="18" charset="0"/>
                          <a:ea typeface="+mn-ea"/>
                          <a:cs typeface="Times New Roman" pitchFamily="18" charset="0"/>
                        </a:rPr>
                        <a:t> от 14.04.2023 г. № 272)</a:t>
                      </a:r>
                      <a:endParaRPr lang="ru-RU" sz="2000" b="0" kern="1200" dirty="0">
                        <a:solidFill>
                          <a:schemeClr val="dk1"/>
                        </a:solidFill>
                        <a:latin typeface="Times New Roman" pitchFamily="18" charset="0"/>
                        <a:ea typeface="+mn-ea"/>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xmlns="" val="10000"/>
                  </a:ext>
                </a:extLst>
              </a:tr>
              <a:tr h="748686">
                <a:tc>
                  <a:txBody>
                    <a:bodyPr/>
                    <a:lstStyle/>
                    <a:p>
                      <a:pPr algn="ctr"/>
                      <a:r>
                        <a:rPr lang="ru-RU" sz="2000" dirty="0" err="1" smtClean="0">
                          <a:latin typeface="Times New Roman" pitchFamily="18" charset="0"/>
                          <a:cs typeface="Times New Roman" pitchFamily="18" charset="0"/>
                        </a:rPr>
                        <a:t>Критериальное</a:t>
                      </a:r>
                      <a:r>
                        <a:rPr lang="ru-RU" sz="2000" dirty="0" smtClean="0">
                          <a:latin typeface="Times New Roman" pitchFamily="18" charset="0"/>
                          <a:cs typeface="Times New Roman" pitchFamily="18" charset="0"/>
                        </a:rPr>
                        <a:t> значение</a:t>
                      </a:r>
                      <a:endParaRPr lang="ru-RU" sz="2000" dirty="0">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r>
                        <a:rPr lang="ru-RU" sz="2000" dirty="0" smtClean="0">
                          <a:latin typeface="Times New Roman" pitchFamily="18" charset="0"/>
                          <a:cs typeface="Times New Roman" pitchFamily="18" charset="0"/>
                        </a:rPr>
                        <a:t>Количество баллов</a:t>
                      </a:r>
                      <a:endParaRPr lang="ru-RU" sz="2000" dirty="0">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rowSpan="3">
                  <a:txBody>
                    <a:bodyPr/>
                    <a:lstStyle/>
                    <a:p>
                      <a:pPr marL="0" algn="ctr" defTabSz="914400" rtl="0" eaLnBrk="1" latinLnBrk="0" hangingPunct="1"/>
                      <a:r>
                        <a:rPr lang="ru-RU" sz="2000" b="0" kern="1200" dirty="0" smtClean="0">
                          <a:solidFill>
                            <a:schemeClr val="dk1"/>
                          </a:solidFill>
                          <a:latin typeface="Times New Roman" pitchFamily="18" charset="0"/>
                          <a:ea typeface="+mn-ea"/>
                          <a:cs typeface="Times New Roman" pitchFamily="18" charset="0"/>
                        </a:rPr>
                        <a:t>Доля </a:t>
                      </a:r>
                      <a:r>
                        <a:rPr lang="ru-RU" sz="2000" b="1" u="sng" kern="1200" dirty="0" smtClean="0">
                          <a:solidFill>
                            <a:schemeClr val="dk1"/>
                          </a:solidFill>
                          <a:latin typeface="Times New Roman" pitchFamily="18" charset="0"/>
                          <a:ea typeface="+mn-ea"/>
                          <a:cs typeface="Times New Roman" pitchFamily="18" charset="0"/>
                        </a:rPr>
                        <a:t>педагогических работников</a:t>
                      </a:r>
                      <a:r>
                        <a:rPr lang="ru-RU" sz="2000" b="0" kern="1200" dirty="0" smtClean="0">
                          <a:solidFill>
                            <a:schemeClr val="dk1"/>
                          </a:solidFill>
                          <a:latin typeface="Times New Roman" pitchFamily="18" charset="0"/>
                          <a:ea typeface="+mn-ea"/>
                          <a:cs typeface="Times New Roman" pitchFamily="18" charset="0"/>
                        </a:rPr>
                        <a:t>, обеспечивающих освоение обучающимися </a:t>
                      </a:r>
                      <a:r>
                        <a:rPr lang="ru-RU" sz="2000" b="1" i="0" u="sng" kern="1200" dirty="0" smtClean="0">
                          <a:solidFill>
                            <a:schemeClr val="dk1"/>
                          </a:solidFill>
                          <a:latin typeface="Times New Roman" pitchFamily="18" charset="0"/>
                          <a:ea typeface="+mn-ea"/>
                          <a:cs typeface="Times New Roman" pitchFamily="18" charset="0"/>
                        </a:rPr>
                        <a:t>профессиональных модулей</a:t>
                      </a:r>
                      <a:r>
                        <a:rPr lang="ru-RU" sz="2000" b="1" i="0" u="sng" kern="1200" baseline="0" dirty="0" smtClean="0">
                          <a:solidFill>
                            <a:schemeClr val="dk1"/>
                          </a:solidFill>
                          <a:latin typeface="Times New Roman" pitchFamily="18" charset="0"/>
                          <a:ea typeface="+mn-ea"/>
                          <a:cs typeface="Times New Roman" pitchFamily="18" charset="0"/>
                        </a:rPr>
                        <a:t> </a:t>
                      </a:r>
                      <a:r>
                        <a:rPr lang="ru-RU" sz="2000" b="0" kern="1200" baseline="0" dirty="0" smtClean="0">
                          <a:solidFill>
                            <a:schemeClr val="dk1"/>
                          </a:solidFill>
                          <a:latin typeface="Times New Roman" pitchFamily="18" charset="0"/>
                          <a:ea typeface="+mn-ea"/>
                          <a:cs typeface="Times New Roman" pitchFamily="18" charset="0"/>
                        </a:rPr>
                        <a:t>образовательной программы среднего профессионального образования, </a:t>
                      </a:r>
                      <a:r>
                        <a:rPr lang="ru-RU" sz="2000" b="1" kern="1200" baseline="0" dirty="0" smtClean="0">
                          <a:solidFill>
                            <a:schemeClr val="dk1"/>
                          </a:solidFill>
                          <a:latin typeface="Times New Roman" pitchFamily="18" charset="0"/>
                          <a:ea typeface="+mn-ea"/>
                          <a:cs typeface="Times New Roman" pitchFamily="18" charset="0"/>
                        </a:rPr>
                        <a:t>имеющих опыт деятельности не менее одного года в организациях, направление деятельности которых соответствует области профессиональной деятельности</a:t>
                      </a:r>
                      <a:r>
                        <a:rPr lang="ru-RU" sz="2000" b="0" kern="1200" baseline="0" dirty="0" smtClean="0">
                          <a:solidFill>
                            <a:schemeClr val="dk1"/>
                          </a:solidFill>
                          <a:latin typeface="Times New Roman" pitchFamily="18" charset="0"/>
                          <a:ea typeface="+mn-ea"/>
                          <a:cs typeface="Times New Roman" pitchFamily="18" charset="0"/>
                        </a:rPr>
                        <a:t>, </a:t>
                      </a:r>
                      <a:r>
                        <a:rPr lang="ru-RU" sz="2000" b="1" u="sng" kern="1200" baseline="0" dirty="0" smtClean="0">
                          <a:solidFill>
                            <a:schemeClr val="dk1"/>
                          </a:solidFill>
                          <a:latin typeface="Times New Roman" pitchFamily="18" charset="0"/>
                          <a:ea typeface="+mn-ea"/>
                          <a:cs typeface="Times New Roman" pitchFamily="18" charset="0"/>
                        </a:rPr>
                        <a:t>в общей численности педагогических работников, участвующих в реализации профессиональных модулей </a:t>
                      </a:r>
                      <a:r>
                        <a:rPr lang="ru-RU" sz="2000" b="0" kern="1200" baseline="0" dirty="0" smtClean="0">
                          <a:solidFill>
                            <a:schemeClr val="dk1"/>
                          </a:solidFill>
                          <a:latin typeface="Times New Roman" pitchFamily="18" charset="0"/>
                          <a:ea typeface="+mn-ea"/>
                          <a:cs typeface="Times New Roman" pitchFamily="18" charset="0"/>
                        </a:rPr>
                        <a:t>соответствующей образовательной программы среднего профессионального образования </a:t>
                      </a:r>
                      <a:endParaRPr lang="ru-RU" sz="2000" b="0" kern="1200" dirty="0">
                        <a:solidFill>
                          <a:schemeClr val="dk1"/>
                        </a:solidFill>
                        <a:latin typeface="Times New Roman" pitchFamily="18" charset="0"/>
                        <a:ea typeface="+mn-ea"/>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xmlns="" val="10001"/>
                  </a:ext>
                </a:extLst>
              </a:tr>
              <a:tr h="1371770">
                <a:tc>
                  <a:txBody>
                    <a:bodyPr/>
                    <a:lstStyle/>
                    <a:p>
                      <a:pPr algn="ctr"/>
                      <a:r>
                        <a:rPr lang="ru-RU" sz="2000" dirty="0" smtClean="0">
                          <a:latin typeface="Times New Roman" pitchFamily="18" charset="0"/>
                          <a:cs typeface="Times New Roman" pitchFamily="18" charset="0"/>
                        </a:rPr>
                        <a:t>25%</a:t>
                      </a:r>
                      <a:r>
                        <a:rPr lang="ru-RU" sz="2000" baseline="0" dirty="0" smtClean="0">
                          <a:latin typeface="Times New Roman" pitchFamily="18" charset="0"/>
                          <a:cs typeface="Times New Roman" pitchFamily="18" charset="0"/>
                        </a:rPr>
                        <a:t> и более</a:t>
                      </a:r>
                      <a:endParaRPr lang="ru-RU" sz="2000" dirty="0">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ru-RU" sz="2000" dirty="0" smtClean="0">
                          <a:latin typeface="Times New Roman" pitchFamily="18" charset="0"/>
                          <a:cs typeface="Times New Roman" pitchFamily="18" charset="0"/>
                        </a:rPr>
                        <a:t>10</a:t>
                      </a:r>
                      <a:endParaRPr lang="ru-RU" sz="2000" dirty="0">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vMerge="1">
                  <a:txBody>
                    <a:bodyPr/>
                    <a:lstStyle/>
                    <a:p>
                      <a:endParaRPr lang="ru-RU" sz="1400"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0002"/>
                  </a:ext>
                </a:extLst>
              </a:tr>
              <a:tr h="1557871">
                <a:tc>
                  <a:txBody>
                    <a:bodyPr/>
                    <a:lstStyle/>
                    <a:p>
                      <a:pPr algn="ctr"/>
                      <a:r>
                        <a:rPr lang="ru-RU" sz="2000" dirty="0" smtClean="0">
                          <a:latin typeface="Times New Roman" pitchFamily="18" charset="0"/>
                          <a:cs typeface="Times New Roman" pitchFamily="18" charset="0"/>
                        </a:rPr>
                        <a:t>Менее 25%</a:t>
                      </a:r>
                      <a:endParaRPr lang="ru-RU" sz="2000" dirty="0">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r>
                        <a:rPr lang="ru-RU" sz="2000" dirty="0" smtClean="0">
                          <a:latin typeface="Times New Roman" pitchFamily="18" charset="0"/>
                          <a:cs typeface="Times New Roman" pitchFamily="18" charset="0"/>
                        </a:rPr>
                        <a:t>0</a:t>
                      </a:r>
                      <a:endParaRPr lang="ru-RU" sz="2000" dirty="0">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vMerge="1">
                  <a:txBody>
                    <a:bodyPr/>
                    <a:lstStyle/>
                    <a:p>
                      <a:endParaRPr lang="ru-RU" sz="1400"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0003"/>
                  </a:ext>
                </a:extLst>
              </a:tr>
            </a:tbl>
          </a:graphicData>
        </a:graphic>
      </p:graphicFrame>
    </p:spTree>
    <p:extLst>
      <p:ext uri="{BB962C8B-B14F-4D97-AF65-F5344CB8AC3E}">
        <p14:creationId xmlns:p14="http://schemas.microsoft.com/office/powerpoint/2010/main" val="2686340327"/>
      </p:ext>
    </p:extLst>
  </p:cSld>
  <p:clrMapOvr>
    <a:masterClrMapping/>
  </p:clrMapOvr>
  <p:transition spd="med"/>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Группа 9"/>
          <p:cNvGrpSpPr>
            <a:grpSpLocks/>
          </p:cNvGrpSpPr>
          <p:nvPr/>
        </p:nvGrpSpPr>
        <p:grpSpPr bwMode="auto">
          <a:xfrm>
            <a:off x="407368" y="332656"/>
            <a:ext cx="2520281" cy="1073247"/>
            <a:chOff x="143554" y="54314"/>
            <a:chExt cx="3664921" cy="1863953"/>
          </a:xfrm>
        </p:grpSpPr>
        <p:pic>
          <p:nvPicPr>
            <p:cNvPr id="4" name="Picture 2" descr="C:\Users\MalenkovaEV.EDU1\Desktop\Картинки\flag_rossiya_simvolika_lenty_trikolor_99276_2560x1600.jpg"/>
            <p:cNvPicPr>
              <a:picLocks noChangeAspect="1" noChangeArrowheads="1"/>
            </p:cNvPicPr>
            <p:nvPr/>
          </p:nvPicPr>
          <p:blipFill>
            <a:blip r:embed="rId2" cstate="print"/>
            <a:srcRect l="25054" b="11670"/>
            <a:stretch>
              <a:fillRect/>
            </a:stretch>
          </p:blipFill>
          <p:spPr bwMode="auto">
            <a:xfrm rot="10800000">
              <a:off x="143554" y="416691"/>
              <a:ext cx="3206805" cy="1485258"/>
            </a:xfrm>
            <a:prstGeom prst="rect">
              <a:avLst/>
            </a:prstGeom>
            <a:ln>
              <a:noFill/>
            </a:ln>
            <a:effectLst>
              <a:softEdge rad="112500"/>
            </a:effectLst>
          </p:spPr>
        </p:pic>
        <p:pic>
          <p:nvPicPr>
            <p:cNvPr id="5" name="Рисунок 17" descr="Samarskaya_oblast_gerb_h8nqy4tcmxozhyoh4wh5.jpg"/>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59785" y="54314"/>
              <a:ext cx="2748690" cy="18639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 name="Прямоугольник 23"/>
          <p:cNvSpPr/>
          <p:nvPr/>
        </p:nvSpPr>
        <p:spPr bwMode="auto">
          <a:xfrm>
            <a:off x="2783632" y="478164"/>
            <a:ext cx="9001000" cy="718588"/>
          </a:xfrm>
          <a:custGeom>
            <a:avLst/>
            <a:gdLst>
              <a:gd name="connsiteX0" fmla="*/ 0 w 7827189"/>
              <a:gd name="connsiteY0" fmla="*/ 0 h 1012634"/>
              <a:gd name="connsiteX1" fmla="*/ 7827189 w 7827189"/>
              <a:gd name="connsiteY1" fmla="*/ 0 h 1012634"/>
              <a:gd name="connsiteX2" fmla="*/ 7827189 w 7827189"/>
              <a:gd name="connsiteY2" fmla="*/ 1012634 h 1012634"/>
              <a:gd name="connsiteX3" fmla="*/ 0 w 7827189"/>
              <a:gd name="connsiteY3" fmla="*/ 1012634 h 1012634"/>
              <a:gd name="connsiteX4" fmla="*/ 0 w 7827189"/>
              <a:gd name="connsiteY4" fmla="*/ 0 h 1012634"/>
              <a:gd name="connsiteX0" fmla="*/ 577970 w 7827189"/>
              <a:gd name="connsiteY0" fmla="*/ 0 h 1012634"/>
              <a:gd name="connsiteX1" fmla="*/ 7827189 w 7827189"/>
              <a:gd name="connsiteY1" fmla="*/ 0 h 1012634"/>
              <a:gd name="connsiteX2" fmla="*/ 7827189 w 7827189"/>
              <a:gd name="connsiteY2" fmla="*/ 1012634 h 1012634"/>
              <a:gd name="connsiteX3" fmla="*/ 0 w 7827189"/>
              <a:gd name="connsiteY3" fmla="*/ 1012634 h 1012634"/>
              <a:gd name="connsiteX4" fmla="*/ 577970 w 7827189"/>
              <a:gd name="connsiteY4" fmla="*/ 0 h 1012634"/>
              <a:gd name="connsiteX0" fmla="*/ 560717 w 7827189"/>
              <a:gd name="connsiteY0" fmla="*/ 0 h 1047140"/>
              <a:gd name="connsiteX1" fmla="*/ 7827189 w 7827189"/>
              <a:gd name="connsiteY1" fmla="*/ 34506 h 1047140"/>
              <a:gd name="connsiteX2" fmla="*/ 7827189 w 7827189"/>
              <a:gd name="connsiteY2" fmla="*/ 1047140 h 1047140"/>
              <a:gd name="connsiteX3" fmla="*/ 0 w 7827189"/>
              <a:gd name="connsiteY3" fmla="*/ 1047140 h 1047140"/>
              <a:gd name="connsiteX4" fmla="*/ 560717 w 7827189"/>
              <a:gd name="connsiteY4" fmla="*/ 0 h 10471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27189" h="1047140">
                <a:moveTo>
                  <a:pt x="560717" y="0"/>
                </a:moveTo>
                <a:lnTo>
                  <a:pt x="7827189" y="34506"/>
                </a:lnTo>
                <a:lnTo>
                  <a:pt x="7827189" y="1047140"/>
                </a:lnTo>
                <a:lnTo>
                  <a:pt x="0" y="1047140"/>
                </a:lnTo>
                <a:lnTo>
                  <a:pt x="560717" y="0"/>
                </a:lnTo>
                <a:close/>
              </a:path>
            </a:pathLst>
          </a:custGeom>
          <a:solidFill>
            <a:srgbClr val="0C549E"/>
          </a:solidFill>
          <a:ln>
            <a:solidFill>
              <a:srgbClr val="0C549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r"/>
            <a:r>
              <a:rPr lang="ru-RU" sz="2800" b="1" dirty="0" smtClean="0">
                <a:solidFill>
                  <a:schemeClr val="bg1"/>
                </a:solidFill>
                <a:latin typeface="Arial" pitchFamily="34" charset="0"/>
                <a:cs typeface="Arial" pitchFamily="34" charset="0"/>
              </a:rPr>
              <a:t>Методика расчета и применения АП</a:t>
            </a:r>
            <a:r>
              <a:rPr lang="ru-RU" sz="2800" b="1" baseline="-25000" dirty="0" smtClean="0">
                <a:solidFill>
                  <a:schemeClr val="bg1"/>
                </a:solidFill>
                <a:latin typeface="Arial" pitchFamily="34" charset="0"/>
                <a:cs typeface="Arial" pitchFamily="34" charset="0"/>
              </a:rPr>
              <a:t>1</a:t>
            </a:r>
          </a:p>
        </p:txBody>
      </p:sp>
      <p:sp>
        <p:nvSpPr>
          <p:cNvPr id="7" name="Прямоугольник с двумя вырезанными противолежащими углами 6"/>
          <p:cNvSpPr/>
          <p:nvPr/>
        </p:nvSpPr>
        <p:spPr>
          <a:xfrm>
            <a:off x="1462515" y="1606005"/>
            <a:ext cx="10322117" cy="914400"/>
          </a:xfrm>
          <a:prstGeom prst="snip2DiagRect">
            <a:avLst/>
          </a:prstGeom>
          <a:solidFill>
            <a:schemeClr val="accent1">
              <a:lumMod val="20000"/>
              <a:lumOff val="8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dirty="0" smtClean="0">
                <a:solidFill>
                  <a:schemeClr val="tx1"/>
                </a:solidFill>
                <a:latin typeface="Times New Roman" pitchFamily="18" charset="0"/>
                <a:cs typeface="Times New Roman" pitchFamily="18" charset="0"/>
              </a:rPr>
              <a:t>Показатель рассчитывается, исходя из количества ставок педагогических работников, </a:t>
            </a:r>
            <a:r>
              <a:rPr lang="ru-RU" dirty="0" smtClean="0">
                <a:solidFill>
                  <a:srgbClr val="00B050"/>
                </a:solidFill>
                <a:latin typeface="Times New Roman" pitchFamily="18" charset="0"/>
                <a:cs typeface="Times New Roman" pitchFamily="18" charset="0"/>
              </a:rPr>
              <a:t>обеспечивающих освоение обучающимися профессиональных модулей.</a:t>
            </a:r>
            <a:endParaRPr lang="ru-RU" dirty="0">
              <a:solidFill>
                <a:srgbClr val="00B050"/>
              </a:solidFill>
              <a:latin typeface="Times New Roman" pitchFamily="18" charset="0"/>
              <a:cs typeface="Times New Roman" pitchFamily="18" charset="0"/>
            </a:endParaRPr>
          </a:p>
        </p:txBody>
      </p:sp>
      <p:sp>
        <p:nvSpPr>
          <p:cNvPr id="8" name="Прямоугольник с двумя вырезанными противолежащими углами 7"/>
          <p:cNvSpPr/>
          <p:nvPr/>
        </p:nvSpPr>
        <p:spPr>
          <a:xfrm>
            <a:off x="1462515" y="2774454"/>
            <a:ext cx="10274641" cy="720080"/>
          </a:xfrm>
          <a:prstGeom prst="snip2DiagRect">
            <a:avLst/>
          </a:prstGeom>
          <a:solidFill>
            <a:schemeClr val="accent1">
              <a:lumMod val="20000"/>
              <a:lumOff val="8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dirty="0" smtClean="0">
                <a:solidFill>
                  <a:schemeClr val="tx1"/>
                </a:solidFill>
                <a:latin typeface="Times New Roman" pitchFamily="18" charset="0"/>
                <a:cs typeface="Times New Roman" pitchFamily="18" charset="0"/>
              </a:rPr>
              <a:t>Количество ставок при расчете не приводится к </a:t>
            </a:r>
            <a:r>
              <a:rPr lang="ru-RU" dirty="0" smtClean="0">
                <a:solidFill>
                  <a:srgbClr val="00B050"/>
                </a:solidFill>
                <a:latin typeface="Times New Roman" pitchFamily="18" charset="0"/>
                <a:cs typeface="Times New Roman" pitchFamily="18" charset="0"/>
              </a:rPr>
              <a:t>целочисленным значениям.</a:t>
            </a:r>
            <a:endParaRPr lang="ru-RU" dirty="0">
              <a:solidFill>
                <a:srgbClr val="00B050"/>
              </a:solidFill>
              <a:latin typeface="Times New Roman" pitchFamily="18" charset="0"/>
              <a:cs typeface="Times New Roman" pitchFamily="18" charset="0"/>
            </a:endParaRPr>
          </a:p>
        </p:txBody>
      </p:sp>
      <p:sp>
        <p:nvSpPr>
          <p:cNvPr id="9" name="Прямоугольник с двумя вырезанными противолежащими углами 8"/>
          <p:cNvSpPr/>
          <p:nvPr/>
        </p:nvSpPr>
        <p:spPr>
          <a:xfrm>
            <a:off x="1462515" y="3717032"/>
            <a:ext cx="10322115" cy="1368152"/>
          </a:xfrm>
          <a:prstGeom prst="snip2DiagRect">
            <a:avLst/>
          </a:prstGeom>
          <a:solidFill>
            <a:schemeClr val="accent1">
              <a:lumMod val="20000"/>
              <a:lumOff val="8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dirty="0" smtClean="0">
                <a:solidFill>
                  <a:schemeClr val="tx1"/>
                </a:solidFill>
                <a:latin typeface="Times New Roman" pitchFamily="18" charset="0"/>
                <a:cs typeface="Times New Roman" pitchFamily="18" charset="0"/>
              </a:rPr>
              <a:t>Уточнено</a:t>
            </a:r>
            <a:r>
              <a:rPr lang="ru-RU" dirty="0">
                <a:solidFill>
                  <a:schemeClr val="tx1"/>
                </a:solidFill>
                <a:latin typeface="Times New Roman" pitchFamily="18" charset="0"/>
                <a:cs typeface="Times New Roman" pitchFamily="18" charset="0"/>
              </a:rPr>
              <a:t>, что при расчете показателя учитываются педагогические работники, </a:t>
            </a:r>
            <a:r>
              <a:rPr lang="ru-RU" dirty="0" smtClean="0">
                <a:solidFill>
                  <a:schemeClr val="tx1"/>
                </a:solidFill>
                <a:latin typeface="Times New Roman" pitchFamily="18" charset="0"/>
                <a:cs typeface="Times New Roman" pitchFamily="18" charset="0"/>
              </a:rPr>
              <a:t>обеспечивающие </a:t>
            </a:r>
            <a:r>
              <a:rPr lang="ru-RU" dirty="0">
                <a:solidFill>
                  <a:schemeClr val="tx1"/>
                </a:solidFill>
                <a:latin typeface="Times New Roman" pitchFamily="18" charset="0"/>
                <a:cs typeface="Times New Roman" pitchFamily="18" charset="0"/>
              </a:rPr>
              <a:t>освоение обучающимися профессиональных </a:t>
            </a:r>
            <a:r>
              <a:rPr lang="ru-RU" dirty="0" smtClean="0">
                <a:solidFill>
                  <a:schemeClr val="tx1"/>
                </a:solidFill>
                <a:latin typeface="Times New Roman" pitchFamily="18" charset="0"/>
                <a:cs typeface="Times New Roman" pitchFamily="18" charset="0"/>
              </a:rPr>
              <a:t>модулей, </a:t>
            </a:r>
            <a:r>
              <a:rPr lang="ru-RU" dirty="0" smtClean="0">
                <a:solidFill>
                  <a:srgbClr val="00B050"/>
                </a:solidFill>
                <a:latin typeface="Times New Roman" pitchFamily="18" charset="0"/>
                <a:cs typeface="Times New Roman" pitchFamily="18" charset="0"/>
              </a:rPr>
              <a:t>в </a:t>
            </a:r>
            <a:r>
              <a:rPr lang="ru-RU" dirty="0">
                <a:solidFill>
                  <a:srgbClr val="00B050"/>
                </a:solidFill>
                <a:latin typeface="Times New Roman" pitchFamily="18" charset="0"/>
                <a:cs typeface="Times New Roman" pitchFamily="18" charset="0"/>
              </a:rPr>
              <a:t>том </a:t>
            </a:r>
            <a:r>
              <a:rPr lang="ru-RU" dirty="0" smtClean="0">
                <a:solidFill>
                  <a:srgbClr val="00B050"/>
                </a:solidFill>
                <a:latin typeface="Times New Roman" pitchFamily="18" charset="0"/>
                <a:cs typeface="Times New Roman" pitchFamily="18" charset="0"/>
              </a:rPr>
              <a:t>числе </a:t>
            </a:r>
            <a:r>
              <a:rPr lang="ru-RU" dirty="0">
                <a:solidFill>
                  <a:srgbClr val="00B050"/>
                </a:solidFill>
                <a:latin typeface="Times New Roman" pitchFamily="18" charset="0"/>
                <a:cs typeface="Times New Roman" pitchFamily="18" charset="0"/>
              </a:rPr>
              <a:t>внешние совместители и лица, работающие по договорам </a:t>
            </a:r>
            <a:r>
              <a:rPr lang="ru-RU" dirty="0" smtClean="0">
                <a:solidFill>
                  <a:srgbClr val="00B050"/>
                </a:solidFill>
                <a:latin typeface="Times New Roman" pitchFamily="18" charset="0"/>
                <a:cs typeface="Times New Roman" pitchFamily="18" charset="0"/>
              </a:rPr>
              <a:t>гражданско-правового характера.</a:t>
            </a:r>
            <a:endParaRPr lang="ru-RU" dirty="0">
              <a:solidFill>
                <a:srgbClr val="00B050"/>
              </a:solidFill>
              <a:latin typeface="Times New Roman" pitchFamily="18" charset="0"/>
              <a:cs typeface="Times New Roman" pitchFamily="18" charset="0"/>
            </a:endParaRPr>
          </a:p>
        </p:txBody>
      </p:sp>
      <p:sp>
        <p:nvSpPr>
          <p:cNvPr id="10" name="Прямоугольник с двумя вырезанными противолежащими углами 9"/>
          <p:cNvSpPr/>
          <p:nvPr/>
        </p:nvSpPr>
        <p:spPr>
          <a:xfrm>
            <a:off x="1509989" y="5373216"/>
            <a:ext cx="10274642" cy="891480"/>
          </a:xfrm>
          <a:prstGeom prst="snip2DiagRect">
            <a:avLst/>
          </a:prstGeom>
          <a:solidFill>
            <a:schemeClr val="accent1">
              <a:lumMod val="20000"/>
              <a:lumOff val="8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dirty="0" smtClean="0">
                <a:solidFill>
                  <a:schemeClr val="tx1"/>
                </a:solidFill>
                <a:latin typeface="Times New Roman" pitchFamily="18" charset="0"/>
                <a:cs typeface="Times New Roman" pitchFamily="18" charset="0"/>
              </a:rPr>
              <a:t>Информация </a:t>
            </a:r>
            <a:r>
              <a:rPr lang="ru-RU" dirty="0">
                <a:solidFill>
                  <a:schemeClr val="tx1"/>
                </a:solidFill>
                <a:latin typeface="Times New Roman" pitchFamily="18" charset="0"/>
                <a:cs typeface="Times New Roman" pitchFamily="18" charset="0"/>
              </a:rPr>
              <a:t>по показателю предоставляется </a:t>
            </a:r>
            <a:r>
              <a:rPr lang="ru-RU" dirty="0">
                <a:solidFill>
                  <a:srgbClr val="00B050"/>
                </a:solidFill>
                <a:latin typeface="Times New Roman" pitchFamily="18" charset="0"/>
                <a:cs typeface="Times New Roman" pitchFamily="18" charset="0"/>
              </a:rPr>
              <a:t>по старшему курсу из </a:t>
            </a:r>
            <a:r>
              <a:rPr lang="ru-RU" dirty="0" smtClean="0">
                <a:solidFill>
                  <a:srgbClr val="00B050"/>
                </a:solidFill>
                <a:latin typeface="Times New Roman" pitchFamily="18" charset="0"/>
                <a:cs typeface="Times New Roman" pitchFamily="18" charset="0"/>
              </a:rPr>
              <a:t>реализуемых форм обучения.</a:t>
            </a:r>
            <a:endParaRPr lang="ru-RU" dirty="0">
              <a:solidFill>
                <a:srgbClr val="00B050"/>
              </a:solidFill>
              <a:latin typeface="Times New Roman" pitchFamily="18" charset="0"/>
              <a:cs typeface="Times New Roman" pitchFamily="18" charset="0"/>
            </a:endParaRPr>
          </a:p>
        </p:txBody>
      </p:sp>
      <p:sp>
        <p:nvSpPr>
          <p:cNvPr id="11" name="TextBox 10"/>
          <p:cNvSpPr txBox="1"/>
          <p:nvPr/>
        </p:nvSpPr>
        <p:spPr>
          <a:xfrm>
            <a:off x="900430" y="1631234"/>
            <a:ext cx="562085" cy="523220"/>
          </a:xfrm>
          <a:prstGeom prst="rect">
            <a:avLst/>
          </a:prstGeom>
          <a:noFill/>
        </p:spPr>
        <p:txBody>
          <a:bodyPr wrap="square" rtlCol="0" anchor="ctr">
            <a:spAutoFit/>
          </a:bodyPr>
          <a:lstStyle/>
          <a:p>
            <a:pPr marL="342900" indent="-342900">
              <a:buFont typeface="Wingdings" pitchFamily="2" charset="2"/>
              <a:buChar char="q"/>
            </a:pPr>
            <a:r>
              <a:rPr lang="ru-RU" sz="2000" dirty="0" smtClean="0">
                <a:solidFill>
                  <a:srgbClr val="FF0000"/>
                </a:solidFill>
                <a:latin typeface="Times New Roman" pitchFamily="18" charset="0"/>
                <a:cs typeface="Times New Roman" pitchFamily="18" charset="0"/>
              </a:rPr>
              <a:t>  </a:t>
            </a:r>
            <a:r>
              <a:rPr lang="ru-RU" sz="800" dirty="0" smtClean="0">
                <a:solidFill>
                  <a:schemeClr val="bg1"/>
                </a:solidFill>
                <a:latin typeface="Times New Roman" pitchFamily="18" charset="0"/>
                <a:cs typeface="Times New Roman" pitchFamily="18" charset="0"/>
              </a:rPr>
              <a:t>!</a:t>
            </a:r>
            <a:endParaRPr lang="ru-RU" sz="800" dirty="0">
              <a:solidFill>
                <a:schemeClr val="bg1"/>
              </a:solidFill>
              <a:latin typeface="Times New Roman" pitchFamily="18" charset="0"/>
              <a:cs typeface="Times New Roman" pitchFamily="18" charset="0"/>
            </a:endParaRPr>
          </a:p>
        </p:txBody>
      </p:sp>
      <p:sp>
        <p:nvSpPr>
          <p:cNvPr id="12" name="TextBox 11"/>
          <p:cNvSpPr txBox="1"/>
          <p:nvPr/>
        </p:nvSpPr>
        <p:spPr>
          <a:xfrm>
            <a:off x="947904" y="2774454"/>
            <a:ext cx="562085" cy="523220"/>
          </a:xfrm>
          <a:prstGeom prst="rect">
            <a:avLst/>
          </a:prstGeom>
          <a:noFill/>
        </p:spPr>
        <p:txBody>
          <a:bodyPr wrap="square" rtlCol="0" anchor="ctr">
            <a:spAutoFit/>
          </a:bodyPr>
          <a:lstStyle/>
          <a:p>
            <a:pPr marL="342900" indent="-342900">
              <a:buFont typeface="Wingdings" pitchFamily="2" charset="2"/>
              <a:buChar char="q"/>
            </a:pPr>
            <a:r>
              <a:rPr lang="ru-RU" sz="2000" dirty="0" smtClean="0">
                <a:solidFill>
                  <a:srgbClr val="FF0000"/>
                </a:solidFill>
                <a:latin typeface="Times New Roman" pitchFamily="18" charset="0"/>
                <a:cs typeface="Times New Roman" pitchFamily="18" charset="0"/>
              </a:rPr>
              <a:t>  </a:t>
            </a:r>
            <a:r>
              <a:rPr lang="ru-RU" sz="800" dirty="0" smtClean="0">
                <a:solidFill>
                  <a:schemeClr val="bg1"/>
                </a:solidFill>
                <a:latin typeface="Times New Roman" pitchFamily="18" charset="0"/>
                <a:cs typeface="Times New Roman" pitchFamily="18" charset="0"/>
              </a:rPr>
              <a:t>!</a:t>
            </a:r>
            <a:endParaRPr lang="ru-RU" sz="800" dirty="0">
              <a:solidFill>
                <a:schemeClr val="bg1"/>
              </a:solidFill>
              <a:latin typeface="Times New Roman" pitchFamily="18" charset="0"/>
              <a:cs typeface="Times New Roman" pitchFamily="18" charset="0"/>
            </a:endParaRPr>
          </a:p>
        </p:txBody>
      </p:sp>
      <p:sp>
        <p:nvSpPr>
          <p:cNvPr id="13" name="TextBox 12"/>
          <p:cNvSpPr txBox="1"/>
          <p:nvPr/>
        </p:nvSpPr>
        <p:spPr>
          <a:xfrm>
            <a:off x="947904" y="3717032"/>
            <a:ext cx="562085" cy="523220"/>
          </a:xfrm>
          <a:prstGeom prst="rect">
            <a:avLst/>
          </a:prstGeom>
          <a:noFill/>
        </p:spPr>
        <p:txBody>
          <a:bodyPr wrap="square" rtlCol="0" anchor="ctr">
            <a:spAutoFit/>
          </a:bodyPr>
          <a:lstStyle/>
          <a:p>
            <a:pPr marL="342900" indent="-342900">
              <a:buFont typeface="Wingdings" pitchFamily="2" charset="2"/>
              <a:buChar char="q"/>
            </a:pPr>
            <a:r>
              <a:rPr lang="ru-RU" sz="2000" dirty="0" smtClean="0">
                <a:solidFill>
                  <a:srgbClr val="FF0000"/>
                </a:solidFill>
                <a:latin typeface="Times New Roman" pitchFamily="18" charset="0"/>
                <a:cs typeface="Times New Roman" pitchFamily="18" charset="0"/>
              </a:rPr>
              <a:t>  </a:t>
            </a:r>
            <a:r>
              <a:rPr lang="ru-RU" sz="800" dirty="0" smtClean="0">
                <a:solidFill>
                  <a:schemeClr val="bg1"/>
                </a:solidFill>
                <a:latin typeface="Times New Roman" pitchFamily="18" charset="0"/>
                <a:cs typeface="Times New Roman" pitchFamily="18" charset="0"/>
              </a:rPr>
              <a:t>!</a:t>
            </a:r>
            <a:endParaRPr lang="ru-RU" sz="800" dirty="0">
              <a:solidFill>
                <a:schemeClr val="bg1"/>
              </a:solidFill>
              <a:latin typeface="Times New Roman" pitchFamily="18" charset="0"/>
              <a:cs typeface="Times New Roman" pitchFamily="18" charset="0"/>
            </a:endParaRPr>
          </a:p>
        </p:txBody>
      </p:sp>
      <p:sp>
        <p:nvSpPr>
          <p:cNvPr id="14" name="TextBox 13"/>
          <p:cNvSpPr txBox="1"/>
          <p:nvPr/>
        </p:nvSpPr>
        <p:spPr>
          <a:xfrm>
            <a:off x="919701" y="5373216"/>
            <a:ext cx="562085" cy="523220"/>
          </a:xfrm>
          <a:prstGeom prst="rect">
            <a:avLst/>
          </a:prstGeom>
          <a:noFill/>
        </p:spPr>
        <p:txBody>
          <a:bodyPr wrap="square" rtlCol="0" anchor="ctr">
            <a:spAutoFit/>
          </a:bodyPr>
          <a:lstStyle/>
          <a:p>
            <a:pPr marL="342900" indent="-342900">
              <a:buFont typeface="Wingdings" pitchFamily="2" charset="2"/>
              <a:buChar char="q"/>
            </a:pPr>
            <a:r>
              <a:rPr lang="ru-RU" sz="2000" dirty="0" smtClean="0">
                <a:solidFill>
                  <a:srgbClr val="FF0000"/>
                </a:solidFill>
                <a:latin typeface="Times New Roman" pitchFamily="18" charset="0"/>
                <a:cs typeface="Times New Roman" pitchFamily="18" charset="0"/>
              </a:rPr>
              <a:t>  </a:t>
            </a:r>
            <a:r>
              <a:rPr lang="ru-RU" sz="800" dirty="0" smtClean="0">
                <a:solidFill>
                  <a:schemeClr val="bg1"/>
                </a:solidFill>
                <a:latin typeface="Times New Roman" pitchFamily="18" charset="0"/>
                <a:cs typeface="Times New Roman" pitchFamily="18" charset="0"/>
              </a:rPr>
              <a:t>!</a:t>
            </a:r>
            <a:endParaRPr lang="ru-RU" sz="800" dirty="0">
              <a:solidFill>
                <a:schemeClr val="bg1"/>
              </a:solidFill>
              <a:latin typeface="Times New Roman" pitchFamily="18" charset="0"/>
              <a:cs typeface="Times New Roman" pitchFamily="18" charset="0"/>
            </a:endParaRPr>
          </a:p>
        </p:txBody>
      </p:sp>
    </p:spTree>
    <p:extLst>
      <p:ext uri="{BB962C8B-B14F-4D97-AF65-F5344CB8AC3E}">
        <p14:creationId xmlns:p14="http://schemas.microsoft.com/office/powerpoint/2010/main" val="2511945699"/>
      </p:ext>
    </p:extLst>
  </p:cSld>
  <p:clrMapOvr>
    <a:masterClrMapping/>
  </p:clrMapOvr>
  <p:transition spd="med"/>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Группа 9"/>
          <p:cNvGrpSpPr>
            <a:grpSpLocks/>
          </p:cNvGrpSpPr>
          <p:nvPr/>
        </p:nvGrpSpPr>
        <p:grpSpPr bwMode="auto">
          <a:xfrm>
            <a:off x="407368" y="332656"/>
            <a:ext cx="2520281" cy="1073247"/>
            <a:chOff x="143554" y="54314"/>
            <a:chExt cx="3664921" cy="1863953"/>
          </a:xfrm>
        </p:grpSpPr>
        <p:pic>
          <p:nvPicPr>
            <p:cNvPr id="4" name="Picture 2" descr="C:\Users\MalenkovaEV.EDU1\Desktop\Картинки\flag_rossiya_simvolika_lenty_trikolor_99276_2560x1600.jpg"/>
            <p:cNvPicPr>
              <a:picLocks noChangeAspect="1" noChangeArrowheads="1"/>
            </p:cNvPicPr>
            <p:nvPr/>
          </p:nvPicPr>
          <p:blipFill>
            <a:blip r:embed="rId2" cstate="print"/>
            <a:srcRect l="25054" b="11670"/>
            <a:stretch>
              <a:fillRect/>
            </a:stretch>
          </p:blipFill>
          <p:spPr bwMode="auto">
            <a:xfrm rot="10800000">
              <a:off x="143554" y="416691"/>
              <a:ext cx="3206805" cy="1485258"/>
            </a:xfrm>
            <a:prstGeom prst="rect">
              <a:avLst/>
            </a:prstGeom>
            <a:ln>
              <a:noFill/>
            </a:ln>
            <a:effectLst>
              <a:softEdge rad="112500"/>
            </a:effectLst>
          </p:spPr>
        </p:pic>
        <p:pic>
          <p:nvPicPr>
            <p:cNvPr id="5" name="Рисунок 17" descr="Samarskaya_oblast_gerb_h8nqy4tcmxozhyoh4wh5.jpg"/>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59785" y="54314"/>
              <a:ext cx="2748690" cy="18639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 name="Прямоугольник 23"/>
          <p:cNvSpPr/>
          <p:nvPr/>
        </p:nvSpPr>
        <p:spPr bwMode="auto">
          <a:xfrm>
            <a:off x="2783632" y="478164"/>
            <a:ext cx="9001000" cy="718588"/>
          </a:xfrm>
          <a:custGeom>
            <a:avLst/>
            <a:gdLst>
              <a:gd name="connsiteX0" fmla="*/ 0 w 7827189"/>
              <a:gd name="connsiteY0" fmla="*/ 0 h 1012634"/>
              <a:gd name="connsiteX1" fmla="*/ 7827189 w 7827189"/>
              <a:gd name="connsiteY1" fmla="*/ 0 h 1012634"/>
              <a:gd name="connsiteX2" fmla="*/ 7827189 w 7827189"/>
              <a:gd name="connsiteY2" fmla="*/ 1012634 h 1012634"/>
              <a:gd name="connsiteX3" fmla="*/ 0 w 7827189"/>
              <a:gd name="connsiteY3" fmla="*/ 1012634 h 1012634"/>
              <a:gd name="connsiteX4" fmla="*/ 0 w 7827189"/>
              <a:gd name="connsiteY4" fmla="*/ 0 h 1012634"/>
              <a:gd name="connsiteX0" fmla="*/ 577970 w 7827189"/>
              <a:gd name="connsiteY0" fmla="*/ 0 h 1012634"/>
              <a:gd name="connsiteX1" fmla="*/ 7827189 w 7827189"/>
              <a:gd name="connsiteY1" fmla="*/ 0 h 1012634"/>
              <a:gd name="connsiteX2" fmla="*/ 7827189 w 7827189"/>
              <a:gd name="connsiteY2" fmla="*/ 1012634 h 1012634"/>
              <a:gd name="connsiteX3" fmla="*/ 0 w 7827189"/>
              <a:gd name="connsiteY3" fmla="*/ 1012634 h 1012634"/>
              <a:gd name="connsiteX4" fmla="*/ 577970 w 7827189"/>
              <a:gd name="connsiteY4" fmla="*/ 0 h 1012634"/>
              <a:gd name="connsiteX0" fmla="*/ 560717 w 7827189"/>
              <a:gd name="connsiteY0" fmla="*/ 0 h 1047140"/>
              <a:gd name="connsiteX1" fmla="*/ 7827189 w 7827189"/>
              <a:gd name="connsiteY1" fmla="*/ 34506 h 1047140"/>
              <a:gd name="connsiteX2" fmla="*/ 7827189 w 7827189"/>
              <a:gd name="connsiteY2" fmla="*/ 1047140 h 1047140"/>
              <a:gd name="connsiteX3" fmla="*/ 0 w 7827189"/>
              <a:gd name="connsiteY3" fmla="*/ 1047140 h 1047140"/>
              <a:gd name="connsiteX4" fmla="*/ 560717 w 7827189"/>
              <a:gd name="connsiteY4" fmla="*/ 0 h 10471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27189" h="1047140">
                <a:moveTo>
                  <a:pt x="560717" y="0"/>
                </a:moveTo>
                <a:lnTo>
                  <a:pt x="7827189" y="34506"/>
                </a:lnTo>
                <a:lnTo>
                  <a:pt x="7827189" y="1047140"/>
                </a:lnTo>
                <a:lnTo>
                  <a:pt x="0" y="1047140"/>
                </a:lnTo>
                <a:lnTo>
                  <a:pt x="560717" y="0"/>
                </a:lnTo>
                <a:close/>
              </a:path>
            </a:pathLst>
          </a:custGeom>
          <a:solidFill>
            <a:srgbClr val="0C549E"/>
          </a:solidFill>
          <a:ln>
            <a:solidFill>
              <a:srgbClr val="0C549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r"/>
            <a:r>
              <a:rPr lang="ru-RU" sz="2800" b="1" dirty="0" err="1" smtClean="0">
                <a:solidFill>
                  <a:prstClr val="white"/>
                </a:solidFill>
                <a:latin typeface="Arial" pitchFamily="34" charset="0"/>
                <a:cs typeface="Arial" pitchFamily="34" charset="0"/>
              </a:rPr>
              <a:t>Аккредитационный</a:t>
            </a:r>
            <a:r>
              <a:rPr lang="ru-RU" sz="2800" b="1" dirty="0" smtClean="0">
                <a:solidFill>
                  <a:prstClr val="white"/>
                </a:solidFill>
                <a:latin typeface="Arial" pitchFamily="34" charset="0"/>
                <a:cs typeface="Arial" pitchFamily="34" charset="0"/>
              </a:rPr>
              <a:t> показатель АП</a:t>
            </a:r>
            <a:r>
              <a:rPr lang="ru-RU" sz="2800" b="1" baseline="-25000" dirty="0" smtClean="0">
                <a:solidFill>
                  <a:prstClr val="white"/>
                </a:solidFill>
                <a:latin typeface="Arial" pitchFamily="34" charset="0"/>
                <a:cs typeface="Arial" pitchFamily="34" charset="0"/>
              </a:rPr>
              <a:t>3</a:t>
            </a:r>
          </a:p>
        </p:txBody>
      </p:sp>
      <p:graphicFrame>
        <p:nvGraphicFramePr>
          <p:cNvPr id="7" name="Таблица 6"/>
          <p:cNvGraphicFramePr>
            <a:graphicFrameLocks noGrp="1"/>
          </p:cNvGraphicFramePr>
          <p:nvPr>
            <p:extLst>
              <p:ext uri="{D42A27DB-BD31-4B8C-83A1-F6EECF244321}">
                <p14:modId xmlns:p14="http://schemas.microsoft.com/office/powerpoint/2010/main" val="3344974174"/>
              </p:ext>
            </p:extLst>
          </p:nvPr>
        </p:nvGraphicFramePr>
        <p:xfrm>
          <a:off x="407368" y="1844824"/>
          <a:ext cx="11161240" cy="3783280"/>
        </p:xfrm>
        <a:graphic>
          <a:graphicData uri="http://schemas.openxmlformats.org/drawingml/2006/table">
            <a:tbl>
              <a:tblPr firstRow="1" bandRow="1">
                <a:tableStyleId>{5C22544A-7EE6-4342-B048-85BDC9FD1C3A}</a:tableStyleId>
              </a:tblPr>
              <a:tblGrid>
                <a:gridCol w="2640293">
                  <a:extLst>
                    <a:ext uri="{9D8B030D-6E8A-4147-A177-3AD203B41FA5}">
                      <a16:colId xmlns:a16="http://schemas.microsoft.com/office/drawing/2014/main" xmlns="" val="20000"/>
                    </a:ext>
                  </a:extLst>
                </a:gridCol>
                <a:gridCol w="2160241">
                  <a:extLst>
                    <a:ext uri="{9D8B030D-6E8A-4147-A177-3AD203B41FA5}">
                      <a16:colId xmlns:a16="http://schemas.microsoft.com/office/drawing/2014/main" xmlns="" val="20001"/>
                    </a:ext>
                  </a:extLst>
                </a:gridCol>
                <a:gridCol w="6360706">
                  <a:extLst>
                    <a:ext uri="{9D8B030D-6E8A-4147-A177-3AD203B41FA5}">
                      <a16:colId xmlns:a16="http://schemas.microsoft.com/office/drawing/2014/main" xmlns="" val="20003"/>
                    </a:ext>
                  </a:extLst>
                </a:gridCol>
              </a:tblGrid>
              <a:tr h="892098">
                <a:tc gridSpan="2">
                  <a:txBody>
                    <a:bodyPr/>
                    <a:lstStyle/>
                    <a:p>
                      <a:pPr marL="0" algn="ctr" defTabSz="914400" rtl="0" eaLnBrk="1" latinLnBrk="0" hangingPunct="1"/>
                      <a:r>
                        <a:rPr lang="ru-RU" sz="2000" kern="1200" dirty="0" smtClean="0">
                          <a:solidFill>
                            <a:schemeClr val="dk1"/>
                          </a:solidFill>
                          <a:latin typeface="Times New Roman" pitchFamily="18" charset="0"/>
                          <a:ea typeface="+mn-ea"/>
                          <a:cs typeface="Times New Roman" pitchFamily="18" charset="0"/>
                        </a:rPr>
                        <a:t>АП</a:t>
                      </a:r>
                      <a:r>
                        <a:rPr lang="ru-RU" sz="2000" kern="1200" baseline="-25000" dirty="0" smtClean="0">
                          <a:solidFill>
                            <a:schemeClr val="dk1"/>
                          </a:solidFill>
                          <a:latin typeface="Times New Roman" pitchFamily="18" charset="0"/>
                          <a:ea typeface="+mn-ea"/>
                          <a:cs typeface="Times New Roman" pitchFamily="18" charset="0"/>
                        </a:rPr>
                        <a:t>3</a:t>
                      </a:r>
                      <a:endParaRPr lang="ru-RU" sz="2000" kern="1200" baseline="-25000" dirty="0">
                        <a:solidFill>
                          <a:schemeClr val="dk1"/>
                        </a:solidFill>
                        <a:latin typeface="Times New Roman" pitchFamily="18" charset="0"/>
                        <a:ea typeface="+mn-ea"/>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ru-RU"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2000" b="0" kern="1200" dirty="0" smtClean="0">
                          <a:solidFill>
                            <a:schemeClr val="dk1"/>
                          </a:solidFill>
                          <a:latin typeface="Times New Roman" pitchFamily="18" charset="0"/>
                          <a:ea typeface="+mn-ea"/>
                          <a:cs typeface="Times New Roman" pitchFamily="18" charset="0"/>
                        </a:rPr>
                        <a:t>Наименование </a:t>
                      </a:r>
                      <a:r>
                        <a:rPr lang="ru-RU" sz="2000" b="0" kern="1200" dirty="0" err="1" smtClean="0">
                          <a:solidFill>
                            <a:schemeClr val="dk1"/>
                          </a:solidFill>
                          <a:latin typeface="Times New Roman" pitchFamily="18" charset="0"/>
                          <a:ea typeface="+mn-ea"/>
                          <a:cs typeface="Times New Roman" pitchFamily="18" charset="0"/>
                        </a:rPr>
                        <a:t>аккредитационного</a:t>
                      </a:r>
                      <a:r>
                        <a:rPr lang="ru-RU" sz="2000" b="0" kern="1200" dirty="0" smtClean="0">
                          <a:solidFill>
                            <a:schemeClr val="dk1"/>
                          </a:solidFill>
                          <a:latin typeface="Times New Roman" pitchFamily="18" charset="0"/>
                          <a:ea typeface="+mn-ea"/>
                          <a:cs typeface="Times New Roman" pitchFamily="18" charset="0"/>
                        </a:rPr>
                        <a:t> показателя (приказ </a:t>
                      </a:r>
                      <a:r>
                        <a:rPr lang="ru-RU" sz="2000" b="0" kern="1200" dirty="0" err="1" smtClean="0">
                          <a:solidFill>
                            <a:schemeClr val="dk1"/>
                          </a:solidFill>
                          <a:latin typeface="Times New Roman" pitchFamily="18" charset="0"/>
                          <a:ea typeface="+mn-ea"/>
                          <a:cs typeface="Times New Roman" pitchFamily="18" charset="0"/>
                        </a:rPr>
                        <a:t>Минпросвещения</a:t>
                      </a:r>
                      <a:r>
                        <a:rPr lang="ru-RU" sz="2000" b="0" kern="1200" dirty="0" smtClean="0">
                          <a:solidFill>
                            <a:schemeClr val="dk1"/>
                          </a:solidFill>
                          <a:latin typeface="Times New Roman" pitchFamily="18" charset="0"/>
                          <a:ea typeface="+mn-ea"/>
                          <a:cs typeface="Times New Roman" pitchFamily="18" charset="0"/>
                        </a:rPr>
                        <a:t> России</a:t>
                      </a:r>
                    </a:p>
                    <a:p>
                      <a:pPr marL="0" marR="0" indent="0" algn="ctr" defTabSz="914400" rtl="0" eaLnBrk="1" fontAlgn="auto" latinLnBrk="0" hangingPunct="1">
                        <a:lnSpc>
                          <a:spcPct val="100000"/>
                        </a:lnSpc>
                        <a:spcBef>
                          <a:spcPts val="0"/>
                        </a:spcBef>
                        <a:spcAft>
                          <a:spcPts val="0"/>
                        </a:spcAft>
                        <a:buClrTx/>
                        <a:buSzTx/>
                        <a:buFontTx/>
                        <a:buNone/>
                        <a:tabLst/>
                        <a:defRPr/>
                      </a:pPr>
                      <a:r>
                        <a:rPr lang="ru-RU" sz="2000" b="0" kern="1200" dirty="0" smtClean="0">
                          <a:solidFill>
                            <a:schemeClr val="dk1"/>
                          </a:solidFill>
                          <a:latin typeface="Times New Roman" pitchFamily="18" charset="0"/>
                          <a:ea typeface="+mn-ea"/>
                          <a:cs typeface="Times New Roman" pitchFamily="18" charset="0"/>
                        </a:rPr>
                        <a:t> от 14.04.2023 г. № 272)</a:t>
                      </a:r>
                      <a:endParaRPr lang="ru-RU" sz="2000" b="0" kern="1200" dirty="0">
                        <a:solidFill>
                          <a:schemeClr val="dk1"/>
                        </a:solidFill>
                        <a:latin typeface="Times New Roman" pitchFamily="18" charset="0"/>
                        <a:ea typeface="+mn-ea"/>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xmlns="" val="10000"/>
                  </a:ext>
                </a:extLst>
              </a:tr>
              <a:tr h="631902">
                <a:tc>
                  <a:txBody>
                    <a:bodyPr/>
                    <a:lstStyle/>
                    <a:p>
                      <a:pPr algn="ctr"/>
                      <a:r>
                        <a:rPr lang="ru-RU" sz="2000" dirty="0" err="1" smtClean="0">
                          <a:latin typeface="Times New Roman" pitchFamily="18" charset="0"/>
                          <a:cs typeface="Times New Roman" pitchFamily="18" charset="0"/>
                        </a:rPr>
                        <a:t>Критериальное</a:t>
                      </a:r>
                      <a:r>
                        <a:rPr lang="ru-RU" sz="2000" dirty="0" smtClean="0">
                          <a:latin typeface="Times New Roman" pitchFamily="18" charset="0"/>
                          <a:cs typeface="Times New Roman" pitchFamily="18" charset="0"/>
                        </a:rPr>
                        <a:t> значение</a:t>
                      </a:r>
                      <a:endParaRPr lang="ru-RU" sz="2000" dirty="0">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r>
                        <a:rPr lang="ru-RU" sz="2000" dirty="0" smtClean="0">
                          <a:latin typeface="Times New Roman" pitchFamily="18" charset="0"/>
                          <a:cs typeface="Times New Roman" pitchFamily="18" charset="0"/>
                        </a:rPr>
                        <a:t>Количество баллов</a:t>
                      </a:r>
                      <a:endParaRPr lang="ru-RU" sz="2000" dirty="0">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rowSpan="4">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2000" b="0" kern="1200" dirty="0" smtClean="0">
                          <a:solidFill>
                            <a:schemeClr val="dk1"/>
                          </a:solidFill>
                          <a:latin typeface="Times New Roman" pitchFamily="18" charset="0"/>
                          <a:ea typeface="+mn-ea"/>
                          <a:cs typeface="Times New Roman" pitchFamily="18" charset="0"/>
                        </a:rPr>
                        <a:t>Доля обучающихся</a:t>
                      </a:r>
                      <a:r>
                        <a:rPr lang="ru-RU" sz="2000" b="0" kern="1200" baseline="0" dirty="0" smtClean="0">
                          <a:solidFill>
                            <a:schemeClr val="dk1"/>
                          </a:solidFill>
                          <a:latin typeface="Times New Roman" pitchFamily="18" charset="0"/>
                          <a:ea typeface="+mn-ea"/>
                          <a:cs typeface="Times New Roman" pitchFamily="18" charset="0"/>
                        </a:rPr>
                        <a:t>, выполнивших 70% и более заданий диагностической работы в ходе оценивания достижения обучающимися результатов обучения по заявленной образовательной программе, </a:t>
                      </a:r>
                      <a:r>
                        <a:rPr lang="ru-RU" sz="2000" b="1" u="sng" kern="1200" baseline="0" dirty="0" smtClean="0">
                          <a:solidFill>
                            <a:schemeClr val="dk1"/>
                          </a:solidFill>
                          <a:latin typeface="Times New Roman" pitchFamily="18" charset="0"/>
                          <a:ea typeface="+mn-ea"/>
                          <a:cs typeface="Times New Roman" pitchFamily="18" charset="0"/>
                        </a:rPr>
                        <a:t>в общем количестве обучающихся, выполнявших диагностическую работу</a:t>
                      </a:r>
                      <a:endParaRPr lang="ru-RU" sz="2000" b="1" u="sng" kern="1200" dirty="0" smtClean="0">
                        <a:solidFill>
                          <a:schemeClr val="dk1"/>
                        </a:solidFill>
                        <a:latin typeface="Times New Roman" pitchFamily="18" charset="0"/>
                        <a:ea typeface="+mn-ea"/>
                        <a:cs typeface="Times New Roman" pitchFamily="18" charset="0"/>
                      </a:endParaRPr>
                    </a:p>
                    <a:p>
                      <a:pPr marL="0" algn="ctr" defTabSz="914400" rtl="0" eaLnBrk="1" latinLnBrk="0" hangingPunct="1"/>
                      <a:endParaRPr lang="ru-RU" sz="2000" b="1" kern="1200" dirty="0">
                        <a:solidFill>
                          <a:schemeClr val="dk1"/>
                        </a:solidFill>
                        <a:latin typeface="Times New Roman" pitchFamily="18" charset="0"/>
                        <a:ea typeface="+mn-ea"/>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xmlns="" val="10001"/>
                  </a:ext>
                </a:extLst>
              </a:tr>
              <a:tr h="671366">
                <a:tc>
                  <a:txBody>
                    <a:bodyPr/>
                    <a:lstStyle/>
                    <a:p>
                      <a:pPr algn="ctr"/>
                      <a:r>
                        <a:rPr lang="ru-RU" sz="2000" dirty="0" smtClean="0">
                          <a:latin typeface="Times New Roman" pitchFamily="18" charset="0"/>
                          <a:cs typeface="Times New Roman" pitchFamily="18" charset="0"/>
                        </a:rPr>
                        <a:t>65%</a:t>
                      </a:r>
                      <a:r>
                        <a:rPr lang="ru-RU" sz="2000" baseline="0" dirty="0" smtClean="0">
                          <a:latin typeface="Times New Roman" pitchFamily="18" charset="0"/>
                          <a:cs typeface="Times New Roman" pitchFamily="18" charset="0"/>
                        </a:rPr>
                        <a:t> и более</a:t>
                      </a:r>
                      <a:endParaRPr lang="ru-RU" sz="2000" dirty="0">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ru-RU" sz="2000" dirty="0" smtClean="0">
                          <a:latin typeface="Times New Roman" pitchFamily="18" charset="0"/>
                          <a:cs typeface="Times New Roman" pitchFamily="18" charset="0"/>
                        </a:rPr>
                        <a:t>20</a:t>
                      </a:r>
                      <a:endParaRPr lang="ru-RU" sz="2000" dirty="0">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vMerge="1">
                  <a:txBody>
                    <a:bodyPr/>
                    <a:lstStyle/>
                    <a:p>
                      <a:endParaRPr lang="ru-RU" sz="1400"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0002"/>
                  </a:ext>
                </a:extLst>
              </a:tr>
              <a:tr h="614702">
                <a:tc>
                  <a:txBody>
                    <a:bodyPr/>
                    <a:lstStyle/>
                    <a:p>
                      <a:pPr algn="ctr"/>
                      <a:r>
                        <a:rPr lang="ru-RU" sz="2000" dirty="0" smtClean="0">
                          <a:latin typeface="Times New Roman" pitchFamily="18" charset="0"/>
                          <a:cs typeface="Times New Roman" pitchFamily="18" charset="0"/>
                        </a:rPr>
                        <a:t>50% - 64% </a:t>
                      </a:r>
                      <a:endParaRPr lang="ru-RU" sz="2000" dirty="0">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r>
                        <a:rPr lang="ru-RU" sz="2000" dirty="0" smtClean="0">
                          <a:latin typeface="Times New Roman" pitchFamily="18" charset="0"/>
                          <a:cs typeface="Times New Roman" pitchFamily="18" charset="0"/>
                        </a:rPr>
                        <a:t>10</a:t>
                      </a:r>
                      <a:endParaRPr lang="ru-RU" sz="2000" dirty="0">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vMerge="1">
                  <a:txBody>
                    <a:bodyPr/>
                    <a:lstStyle/>
                    <a:p>
                      <a:endParaRPr lang="ru-RU"/>
                    </a:p>
                  </a:txBody>
                  <a:tcPr/>
                </a:tc>
                <a:extLst>
                  <a:ext uri="{0D108BD9-81ED-4DB2-BD59-A6C34878D82A}">
                    <a16:rowId xmlns:a16="http://schemas.microsoft.com/office/drawing/2014/main" xmlns="" val="10003"/>
                  </a:ext>
                </a:extLst>
              </a:tr>
              <a:tr h="790332">
                <a:tc>
                  <a:txBody>
                    <a:bodyPr/>
                    <a:lstStyle/>
                    <a:p>
                      <a:pPr marL="0" algn="ctr" defTabSz="914400" rtl="0" eaLnBrk="1" latinLnBrk="0" hangingPunct="1"/>
                      <a:r>
                        <a:rPr lang="ru-RU" sz="2000" kern="1200" dirty="0" smtClean="0">
                          <a:solidFill>
                            <a:schemeClr val="dk1"/>
                          </a:solidFill>
                          <a:latin typeface="Times New Roman" pitchFamily="18" charset="0"/>
                          <a:ea typeface="+mn-ea"/>
                          <a:cs typeface="Times New Roman" pitchFamily="18" charset="0"/>
                        </a:rPr>
                        <a:t>Менее 50%</a:t>
                      </a:r>
                      <a:endParaRPr lang="ru-RU" sz="2000" kern="1200" dirty="0">
                        <a:solidFill>
                          <a:schemeClr val="dk1"/>
                        </a:solidFill>
                        <a:latin typeface="Times New Roman" pitchFamily="18" charset="0"/>
                        <a:ea typeface="+mn-ea"/>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algn="ctr" defTabSz="914400" rtl="0" eaLnBrk="1" latinLnBrk="0" hangingPunct="1"/>
                      <a:r>
                        <a:rPr lang="ru-RU" sz="2000" kern="1200" dirty="0" smtClean="0">
                          <a:solidFill>
                            <a:schemeClr val="dk1"/>
                          </a:solidFill>
                          <a:latin typeface="Times New Roman" pitchFamily="18" charset="0"/>
                          <a:ea typeface="+mn-ea"/>
                          <a:cs typeface="Times New Roman" pitchFamily="18" charset="0"/>
                        </a:rPr>
                        <a:t>0</a:t>
                      </a:r>
                      <a:endParaRPr lang="ru-RU" sz="2000" kern="1200" dirty="0">
                        <a:solidFill>
                          <a:schemeClr val="dk1"/>
                        </a:solidFill>
                        <a:latin typeface="Times New Roman" pitchFamily="18" charset="0"/>
                        <a:ea typeface="+mn-ea"/>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vMerge="1">
                  <a:txBody>
                    <a:bodyPr/>
                    <a:lstStyle/>
                    <a:p>
                      <a:endParaRPr lang="ru-RU" sz="1400"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0004"/>
                  </a:ext>
                </a:extLst>
              </a:tr>
            </a:tbl>
          </a:graphicData>
        </a:graphic>
      </p:graphicFrame>
    </p:spTree>
    <p:extLst>
      <p:ext uri="{BB962C8B-B14F-4D97-AF65-F5344CB8AC3E}">
        <p14:creationId xmlns:p14="http://schemas.microsoft.com/office/powerpoint/2010/main" val="1058596069"/>
      </p:ext>
    </p:extLst>
  </p:cSld>
  <p:clrMapOvr>
    <a:masterClrMapping/>
  </p:clrMapOvr>
  <p:transition spd="med"/>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Группа 9"/>
          <p:cNvGrpSpPr>
            <a:grpSpLocks/>
          </p:cNvGrpSpPr>
          <p:nvPr/>
        </p:nvGrpSpPr>
        <p:grpSpPr bwMode="auto">
          <a:xfrm>
            <a:off x="407368" y="332656"/>
            <a:ext cx="2520281" cy="1073247"/>
            <a:chOff x="143554" y="54314"/>
            <a:chExt cx="3664921" cy="1863953"/>
          </a:xfrm>
        </p:grpSpPr>
        <p:pic>
          <p:nvPicPr>
            <p:cNvPr id="4" name="Picture 2" descr="C:\Users\MalenkovaEV.EDU1\Desktop\Картинки\flag_rossiya_simvolika_lenty_trikolor_99276_2560x1600.jpg"/>
            <p:cNvPicPr>
              <a:picLocks noChangeAspect="1" noChangeArrowheads="1"/>
            </p:cNvPicPr>
            <p:nvPr/>
          </p:nvPicPr>
          <p:blipFill>
            <a:blip r:embed="rId2" cstate="print"/>
            <a:srcRect l="25054" b="11670"/>
            <a:stretch>
              <a:fillRect/>
            </a:stretch>
          </p:blipFill>
          <p:spPr bwMode="auto">
            <a:xfrm rot="10800000">
              <a:off x="143554" y="416691"/>
              <a:ext cx="3206805" cy="1485258"/>
            </a:xfrm>
            <a:prstGeom prst="rect">
              <a:avLst/>
            </a:prstGeom>
            <a:ln>
              <a:noFill/>
            </a:ln>
            <a:effectLst>
              <a:softEdge rad="112500"/>
            </a:effectLst>
          </p:spPr>
        </p:pic>
        <p:pic>
          <p:nvPicPr>
            <p:cNvPr id="5" name="Рисунок 17" descr="Samarskaya_oblast_gerb_h8nqy4tcmxozhyoh4wh5.jpg"/>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59785" y="54314"/>
              <a:ext cx="2748690" cy="18639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 name="Прямоугольник 23"/>
          <p:cNvSpPr/>
          <p:nvPr/>
        </p:nvSpPr>
        <p:spPr bwMode="auto">
          <a:xfrm>
            <a:off x="2783632" y="478164"/>
            <a:ext cx="9001000" cy="718588"/>
          </a:xfrm>
          <a:custGeom>
            <a:avLst/>
            <a:gdLst>
              <a:gd name="connsiteX0" fmla="*/ 0 w 7827189"/>
              <a:gd name="connsiteY0" fmla="*/ 0 h 1012634"/>
              <a:gd name="connsiteX1" fmla="*/ 7827189 w 7827189"/>
              <a:gd name="connsiteY1" fmla="*/ 0 h 1012634"/>
              <a:gd name="connsiteX2" fmla="*/ 7827189 w 7827189"/>
              <a:gd name="connsiteY2" fmla="*/ 1012634 h 1012634"/>
              <a:gd name="connsiteX3" fmla="*/ 0 w 7827189"/>
              <a:gd name="connsiteY3" fmla="*/ 1012634 h 1012634"/>
              <a:gd name="connsiteX4" fmla="*/ 0 w 7827189"/>
              <a:gd name="connsiteY4" fmla="*/ 0 h 1012634"/>
              <a:gd name="connsiteX0" fmla="*/ 577970 w 7827189"/>
              <a:gd name="connsiteY0" fmla="*/ 0 h 1012634"/>
              <a:gd name="connsiteX1" fmla="*/ 7827189 w 7827189"/>
              <a:gd name="connsiteY1" fmla="*/ 0 h 1012634"/>
              <a:gd name="connsiteX2" fmla="*/ 7827189 w 7827189"/>
              <a:gd name="connsiteY2" fmla="*/ 1012634 h 1012634"/>
              <a:gd name="connsiteX3" fmla="*/ 0 w 7827189"/>
              <a:gd name="connsiteY3" fmla="*/ 1012634 h 1012634"/>
              <a:gd name="connsiteX4" fmla="*/ 577970 w 7827189"/>
              <a:gd name="connsiteY4" fmla="*/ 0 h 1012634"/>
              <a:gd name="connsiteX0" fmla="*/ 560717 w 7827189"/>
              <a:gd name="connsiteY0" fmla="*/ 0 h 1047140"/>
              <a:gd name="connsiteX1" fmla="*/ 7827189 w 7827189"/>
              <a:gd name="connsiteY1" fmla="*/ 34506 h 1047140"/>
              <a:gd name="connsiteX2" fmla="*/ 7827189 w 7827189"/>
              <a:gd name="connsiteY2" fmla="*/ 1047140 h 1047140"/>
              <a:gd name="connsiteX3" fmla="*/ 0 w 7827189"/>
              <a:gd name="connsiteY3" fmla="*/ 1047140 h 1047140"/>
              <a:gd name="connsiteX4" fmla="*/ 560717 w 7827189"/>
              <a:gd name="connsiteY4" fmla="*/ 0 h 10471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27189" h="1047140">
                <a:moveTo>
                  <a:pt x="560717" y="0"/>
                </a:moveTo>
                <a:lnTo>
                  <a:pt x="7827189" y="34506"/>
                </a:lnTo>
                <a:lnTo>
                  <a:pt x="7827189" y="1047140"/>
                </a:lnTo>
                <a:lnTo>
                  <a:pt x="0" y="1047140"/>
                </a:lnTo>
                <a:lnTo>
                  <a:pt x="560717" y="0"/>
                </a:lnTo>
                <a:close/>
              </a:path>
            </a:pathLst>
          </a:custGeom>
          <a:solidFill>
            <a:srgbClr val="0C549E"/>
          </a:solidFill>
          <a:ln>
            <a:solidFill>
              <a:srgbClr val="0C549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r"/>
            <a:r>
              <a:rPr lang="ru-RU" sz="2800" b="1" dirty="0" err="1" smtClean="0">
                <a:solidFill>
                  <a:schemeClr val="bg1"/>
                </a:solidFill>
                <a:latin typeface="Arial" pitchFamily="34" charset="0"/>
                <a:cs typeface="Arial" pitchFamily="34" charset="0"/>
              </a:rPr>
              <a:t>Аккредитационный</a:t>
            </a:r>
            <a:r>
              <a:rPr lang="ru-RU" sz="2800" b="1" dirty="0" smtClean="0">
                <a:solidFill>
                  <a:schemeClr val="bg1"/>
                </a:solidFill>
                <a:latin typeface="Arial" pitchFamily="34" charset="0"/>
                <a:cs typeface="Arial" pitchFamily="34" charset="0"/>
              </a:rPr>
              <a:t> показатель АП</a:t>
            </a:r>
            <a:r>
              <a:rPr lang="ru-RU" sz="2800" b="1" baseline="-25000" dirty="0" smtClean="0">
                <a:solidFill>
                  <a:schemeClr val="bg1"/>
                </a:solidFill>
                <a:latin typeface="Arial" pitchFamily="34" charset="0"/>
                <a:cs typeface="Arial" pitchFamily="34" charset="0"/>
              </a:rPr>
              <a:t>3</a:t>
            </a:r>
          </a:p>
        </p:txBody>
      </p:sp>
      <p:pic>
        <p:nvPicPr>
          <p:cNvPr id="1026" name="Picture 2" descr="Z:\Аккредитация\Документы аккредитация\2025\Установочная презентация\ответственность.bmp"/>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41982" y="1700808"/>
            <a:ext cx="8494167" cy="49672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51344136"/>
      </p:ext>
    </p:extLst>
  </p:cSld>
  <p:clrMapOvr>
    <a:masterClrMapping/>
  </p:clrMapOvr>
  <p:transition spd="med"/>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Группа 9"/>
          <p:cNvGrpSpPr>
            <a:grpSpLocks/>
          </p:cNvGrpSpPr>
          <p:nvPr/>
        </p:nvGrpSpPr>
        <p:grpSpPr bwMode="auto">
          <a:xfrm>
            <a:off x="407368" y="332656"/>
            <a:ext cx="2520281" cy="1073247"/>
            <a:chOff x="143554" y="54314"/>
            <a:chExt cx="3664921" cy="1863953"/>
          </a:xfrm>
        </p:grpSpPr>
        <p:pic>
          <p:nvPicPr>
            <p:cNvPr id="4" name="Picture 2" descr="C:\Users\MalenkovaEV.EDU1\Desktop\Картинки\flag_rossiya_simvolika_lenty_trikolor_99276_2560x1600.jpg"/>
            <p:cNvPicPr>
              <a:picLocks noChangeAspect="1" noChangeArrowheads="1"/>
            </p:cNvPicPr>
            <p:nvPr/>
          </p:nvPicPr>
          <p:blipFill>
            <a:blip r:embed="rId2" cstate="print"/>
            <a:srcRect l="25054" b="11670"/>
            <a:stretch>
              <a:fillRect/>
            </a:stretch>
          </p:blipFill>
          <p:spPr bwMode="auto">
            <a:xfrm rot="10800000">
              <a:off x="143554" y="416691"/>
              <a:ext cx="3206805" cy="1485258"/>
            </a:xfrm>
            <a:prstGeom prst="rect">
              <a:avLst/>
            </a:prstGeom>
            <a:ln>
              <a:noFill/>
            </a:ln>
            <a:effectLst>
              <a:softEdge rad="112500"/>
            </a:effectLst>
          </p:spPr>
        </p:pic>
        <p:pic>
          <p:nvPicPr>
            <p:cNvPr id="5" name="Рисунок 17" descr="Samarskaya_oblast_gerb_h8nqy4tcmxozhyoh4wh5.jpg"/>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59785" y="54314"/>
              <a:ext cx="2748690" cy="18639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 name="Прямоугольник 23"/>
          <p:cNvSpPr/>
          <p:nvPr/>
        </p:nvSpPr>
        <p:spPr bwMode="auto">
          <a:xfrm>
            <a:off x="2783632" y="478164"/>
            <a:ext cx="9001000" cy="718588"/>
          </a:xfrm>
          <a:custGeom>
            <a:avLst/>
            <a:gdLst>
              <a:gd name="connsiteX0" fmla="*/ 0 w 7827189"/>
              <a:gd name="connsiteY0" fmla="*/ 0 h 1012634"/>
              <a:gd name="connsiteX1" fmla="*/ 7827189 w 7827189"/>
              <a:gd name="connsiteY1" fmla="*/ 0 h 1012634"/>
              <a:gd name="connsiteX2" fmla="*/ 7827189 w 7827189"/>
              <a:gd name="connsiteY2" fmla="*/ 1012634 h 1012634"/>
              <a:gd name="connsiteX3" fmla="*/ 0 w 7827189"/>
              <a:gd name="connsiteY3" fmla="*/ 1012634 h 1012634"/>
              <a:gd name="connsiteX4" fmla="*/ 0 w 7827189"/>
              <a:gd name="connsiteY4" fmla="*/ 0 h 1012634"/>
              <a:gd name="connsiteX0" fmla="*/ 577970 w 7827189"/>
              <a:gd name="connsiteY0" fmla="*/ 0 h 1012634"/>
              <a:gd name="connsiteX1" fmla="*/ 7827189 w 7827189"/>
              <a:gd name="connsiteY1" fmla="*/ 0 h 1012634"/>
              <a:gd name="connsiteX2" fmla="*/ 7827189 w 7827189"/>
              <a:gd name="connsiteY2" fmla="*/ 1012634 h 1012634"/>
              <a:gd name="connsiteX3" fmla="*/ 0 w 7827189"/>
              <a:gd name="connsiteY3" fmla="*/ 1012634 h 1012634"/>
              <a:gd name="connsiteX4" fmla="*/ 577970 w 7827189"/>
              <a:gd name="connsiteY4" fmla="*/ 0 h 1012634"/>
              <a:gd name="connsiteX0" fmla="*/ 560717 w 7827189"/>
              <a:gd name="connsiteY0" fmla="*/ 0 h 1047140"/>
              <a:gd name="connsiteX1" fmla="*/ 7827189 w 7827189"/>
              <a:gd name="connsiteY1" fmla="*/ 34506 h 1047140"/>
              <a:gd name="connsiteX2" fmla="*/ 7827189 w 7827189"/>
              <a:gd name="connsiteY2" fmla="*/ 1047140 h 1047140"/>
              <a:gd name="connsiteX3" fmla="*/ 0 w 7827189"/>
              <a:gd name="connsiteY3" fmla="*/ 1047140 h 1047140"/>
              <a:gd name="connsiteX4" fmla="*/ 560717 w 7827189"/>
              <a:gd name="connsiteY4" fmla="*/ 0 h 10471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27189" h="1047140">
                <a:moveTo>
                  <a:pt x="560717" y="0"/>
                </a:moveTo>
                <a:lnTo>
                  <a:pt x="7827189" y="34506"/>
                </a:lnTo>
                <a:lnTo>
                  <a:pt x="7827189" y="1047140"/>
                </a:lnTo>
                <a:lnTo>
                  <a:pt x="0" y="1047140"/>
                </a:lnTo>
                <a:lnTo>
                  <a:pt x="560717" y="0"/>
                </a:lnTo>
                <a:close/>
              </a:path>
            </a:pathLst>
          </a:custGeom>
          <a:solidFill>
            <a:srgbClr val="0C549E"/>
          </a:solidFill>
          <a:ln>
            <a:solidFill>
              <a:srgbClr val="0C549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r"/>
            <a:r>
              <a:rPr lang="ru-RU" sz="2800" b="1" dirty="0" smtClean="0">
                <a:solidFill>
                  <a:schemeClr val="bg1"/>
                </a:solidFill>
                <a:latin typeface="Arial" pitchFamily="34" charset="0"/>
                <a:cs typeface="Arial" pitchFamily="34" charset="0"/>
              </a:rPr>
              <a:t>Методика расчета и применения АП</a:t>
            </a:r>
            <a:r>
              <a:rPr lang="ru-RU" sz="2800" b="1" baseline="-25000" dirty="0" smtClean="0">
                <a:solidFill>
                  <a:schemeClr val="bg1"/>
                </a:solidFill>
                <a:latin typeface="Arial" pitchFamily="34" charset="0"/>
                <a:cs typeface="Arial" pitchFamily="34" charset="0"/>
              </a:rPr>
              <a:t>3</a:t>
            </a:r>
          </a:p>
        </p:txBody>
      </p:sp>
      <p:sp>
        <p:nvSpPr>
          <p:cNvPr id="7" name="Прямоугольник с двумя вырезанными противолежащими углами 6"/>
          <p:cNvSpPr/>
          <p:nvPr/>
        </p:nvSpPr>
        <p:spPr>
          <a:xfrm>
            <a:off x="1509990" y="1631234"/>
            <a:ext cx="10213052" cy="718810"/>
          </a:xfrm>
          <a:prstGeom prst="snip2DiagRect">
            <a:avLst/>
          </a:prstGeom>
          <a:solidFill>
            <a:schemeClr val="accent1">
              <a:lumMod val="20000"/>
              <a:lumOff val="8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2000" dirty="0" smtClean="0">
                <a:solidFill>
                  <a:schemeClr val="tx1"/>
                </a:solidFill>
                <a:latin typeface="Times New Roman" pitchFamily="18" charset="0"/>
                <a:cs typeface="Times New Roman" pitchFamily="18" charset="0"/>
              </a:rPr>
              <a:t>Диагностическая </a:t>
            </a:r>
            <a:r>
              <a:rPr lang="ru-RU" sz="2000" dirty="0">
                <a:solidFill>
                  <a:schemeClr val="tx1"/>
                </a:solidFill>
                <a:latin typeface="Times New Roman" pitchFamily="18" charset="0"/>
                <a:cs typeface="Times New Roman" pitchFamily="18" charset="0"/>
              </a:rPr>
              <a:t>работа формируется из фонда оценочных средств ПОО (далее – ФОС) и (или) </a:t>
            </a:r>
            <a:r>
              <a:rPr lang="ru-RU" sz="2000" dirty="0" smtClean="0">
                <a:solidFill>
                  <a:schemeClr val="tx1"/>
                </a:solidFill>
                <a:latin typeface="Times New Roman" pitchFamily="18" charset="0"/>
                <a:cs typeface="Times New Roman" pitchFamily="18" charset="0"/>
              </a:rPr>
              <a:t>оценочных </a:t>
            </a:r>
            <a:r>
              <a:rPr lang="ru-RU" sz="2000" dirty="0">
                <a:solidFill>
                  <a:schemeClr val="tx1"/>
                </a:solidFill>
                <a:latin typeface="Times New Roman" pitchFamily="18" charset="0"/>
                <a:cs typeface="Times New Roman" pitchFamily="18" charset="0"/>
              </a:rPr>
              <a:t>средств, формируемых с использованием ФИС </a:t>
            </a:r>
            <a:r>
              <a:rPr lang="ru-RU" sz="2000" dirty="0" smtClean="0">
                <a:solidFill>
                  <a:schemeClr val="tx1"/>
                </a:solidFill>
                <a:latin typeface="Times New Roman" pitchFamily="18" charset="0"/>
                <a:cs typeface="Times New Roman" pitchFamily="18" charset="0"/>
              </a:rPr>
              <a:t>ОКО.</a:t>
            </a:r>
            <a:endParaRPr lang="ru-RU" sz="2000" dirty="0">
              <a:solidFill>
                <a:schemeClr val="tx1"/>
              </a:solidFill>
              <a:latin typeface="Times New Roman" pitchFamily="18" charset="0"/>
              <a:cs typeface="Times New Roman" pitchFamily="18" charset="0"/>
            </a:endParaRPr>
          </a:p>
        </p:txBody>
      </p:sp>
      <p:sp>
        <p:nvSpPr>
          <p:cNvPr id="8" name="Прямоугольник с двумя вырезанными противолежащими углами 7"/>
          <p:cNvSpPr/>
          <p:nvPr/>
        </p:nvSpPr>
        <p:spPr>
          <a:xfrm>
            <a:off x="1509990" y="2564904"/>
            <a:ext cx="10196320" cy="648072"/>
          </a:xfrm>
          <a:prstGeom prst="snip2DiagRect">
            <a:avLst/>
          </a:prstGeom>
          <a:solidFill>
            <a:schemeClr val="accent1">
              <a:lumMod val="20000"/>
              <a:lumOff val="8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2000" dirty="0" smtClean="0">
                <a:solidFill>
                  <a:schemeClr val="tx1"/>
                </a:solidFill>
                <a:latin typeface="Times New Roman" pitchFamily="18" charset="0"/>
                <a:cs typeface="Times New Roman" pitchFamily="18" charset="0"/>
              </a:rPr>
              <a:t>Эксперт выбирает </a:t>
            </a:r>
            <a:r>
              <a:rPr lang="ru-RU" sz="2000" dirty="0">
                <a:solidFill>
                  <a:srgbClr val="00B050"/>
                </a:solidFill>
                <a:latin typeface="Times New Roman" pitchFamily="18" charset="0"/>
                <a:cs typeface="Times New Roman" pitchFamily="18" charset="0"/>
              </a:rPr>
              <a:t>общие и (</a:t>
            </a:r>
            <a:r>
              <a:rPr lang="ru-RU" sz="2000" dirty="0" smtClean="0">
                <a:solidFill>
                  <a:srgbClr val="00B050"/>
                </a:solidFill>
                <a:latin typeface="Times New Roman" pitchFamily="18" charset="0"/>
                <a:cs typeface="Times New Roman" pitchFamily="18" charset="0"/>
              </a:rPr>
              <a:t>или) профессиональные </a:t>
            </a:r>
            <a:r>
              <a:rPr lang="ru-RU" sz="2000" dirty="0">
                <a:solidFill>
                  <a:srgbClr val="00B050"/>
                </a:solidFill>
                <a:latin typeface="Times New Roman" pitchFamily="18" charset="0"/>
                <a:cs typeface="Times New Roman" pitchFamily="18" charset="0"/>
              </a:rPr>
              <a:t>компетенции </a:t>
            </a:r>
            <a:r>
              <a:rPr lang="ru-RU" sz="2000" dirty="0">
                <a:solidFill>
                  <a:schemeClr val="tx1"/>
                </a:solidFill>
                <a:latin typeface="Times New Roman" pitchFamily="18" charset="0"/>
                <a:cs typeface="Times New Roman" pitchFamily="18" charset="0"/>
              </a:rPr>
              <a:t>для </a:t>
            </a:r>
            <a:r>
              <a:rPr lang="ru-RU" sz="2000" dirty="0" smtClean="0">
                <a:solidFill>
                  <a:schemeClr val="tx1"/>
                </a:solidFill>
                <a:latin typeface="Times New Roman" pitchFamily="18" charset="0"/>
                <a:cs typeface="Times New Roman" pitchFamily="18" charset="0"/>
              </a:rPr>
              <a:t>оценки. </a:t>
            </a:r>
            <a:endParaRPr lang="ru-RU" sz="2000" dirty="0">
              <a:solidFill>
                <a:schemeClr val="tx1"/>
              </a:solidFill>
              <a:latin typeface="Times New Roman" pitchFamily="18" charset="0"/>
              <a:cs typeface="Times New Roman" pitchFamily="18" charset="0"/>
            </a:endParaRPr>
          </a:p>
        </p:txBody>
      </p:sp>
      <p:sp>
        <p:nvSpPr>
          <p:cNvPr id="9" name="Прямоугольник с двумя вырезанными противолежащими углами 8"/>
          <p:cNvSpPr/>
          <p:nvPr/>
        </p:nvSpPr>
        <p:spPr>
          <a:xfrm>
            <a:off x="1509990" y="3564714"/>
            <a:ext cx="10196320" cy="648072"/>
          </a:xfrm>
          <a:prstGeom prst="snip2DiagRect">
            <a:avLst/>
          </a:prstGeom>
          <a:solidFill>
            <a:schemeClr val="accent1">
              <a:lumMod val="20000"/>
              <a:lumOff val="8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2000" dirty="0" smtClean="0">
                <a:solidFill>
                  <a:schemeClr val="tx1"/>
                </a:solidFill>
                <a:latin typeface="Times New Roman" pitchFamily="18" charset="0"/>
                <a:cs typeface="Times New Roman" pitchFamily="18" charset="0"/>
              </a:rPr>
              <a:t>Эксперт </a:t>
            </a:r>
            <a:r>
              <a:rPr lang="ru-RU" sz="2000" dirty="0">
                <a:solidFill>
                  <a:schemeClr val="tx1"/>
                </a:solidFill>
                <a:latin typeface="Times New Roman" pitchFamily="18" charset="0"/>
                <a:cs typeface="Times New Roman" pitchFamily="18" charset="0"/>
              </a:rPr>
              <a:t>формирует </a:t>
            </a:r>
            <a:r>
              <a:rPr lang="ru-RU" sz="2000" dirty="0">
                <a:solidFill>
                  <a:srgbClr val="00B050"/>
                </a:solidFill>
                <a:latin typeface="Times New Roman" pitchFamily="18" charset="0"/>
                <a:cs typeface="Times New Roman" pitchFamily="18" charset="0"/>
              </a:rPr>
              <a:t>индикаторы достижений компетенций в виде действий и (или) знаний, </a:t>
            </a:r>
            <a:r>
              <a:rPr lang="ru-RU" sz="2000" dirty="0" smtClean="0">
                <a:solidFill>
                  <a:srgbClr val="00B050"/>
                </a:solidFill>
                <a:latin typeface="Times New Roman" pitchFamily="18" charset="0"/>
                <a:cs typeface="Times New Roman" pitchFamily="18" charset="0"/>
              </a:rPr>
              <a:t>умений</a:t>
            </a:r>
            <a:r>
              <a:rPr lang="ru-RU" sz="2000" dirty="0">
                <a:solidFill>
                  <a:srgbClr val="00B050"/>
                </a:solidFill>
                <a:latin typeface="Times New Roman" pitchFamily="18" charset="0"/>
                <a:cs typeface="Times New Roman" pitchFamily="18" charset="0"/>
              </a:rPr>
              <a:t>, </a:t>
            </a:r>
            <a:r>
              <a:rPr lang="ru-RU" sz="2000" dirty="0" smtClean="0">
                <a:solidFill>
                  <a:srgbClr val="00B050"/>
                </a:solidFill>
                <a:latin typeface="Times New Roman" pitchFamily="18" charset="0"/>
                <a:cs typeface="Times New Roman" pitchFamily="18" charset="0"/>
              </a:rPr>
              <a:t>навыков.</a:t>
            </a:r>
            <a:endParaRPr lang="ru-RU" sz="2000" dirty="0">
              <a:solidFill>
                <a:srgbClr val="00B050"/>
              </a:solidFill>
              <a:latin typeface="Times New Roman" pitchFamily="18" charset="0"/>
              <a:cs typeface="Times New Roman" pitchFamily="18" charset="0"/>
            </a:endParaRPr>
          </a:p>
        </p:txBody>
      </p:sp>
      <p:sp>
        <p:nvSpPr>
          <p:cNvPr id="10" name="Прямоугольник с двумя вырезанными противолежащими углами 9"/>
          <p:cNvSpPr/>
          <p:nvPr/>
        </p:nvSpPr>
        <p:spPr>
          <a:xfrm>
            <a:off x="1509990" y="4482698"/>
            <a:ext cx="10213052" cy="720080"/>
          </a:xfrm>
          <a:prstGeom prst="snip2DiagRect">
            <a:avLst/>
          </a:prstGeom>
          <a:solidFill>
            <a:schemeClr val="accent1">
              <a:lumMod val="20000"/>
              <a:lumOff val="8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2000" dirty="0" smtClean="0">
                <a:solidFill>
                  <a:schemeClr val="tx1"/>
                </a:solidFill>
                <a:latin typeface="Times New Roman" pitchFamily="18" charset="0"/>
                <a:cs typeface="Times New Roman" pitchFamily="18" charset="0"/>
              </a:rPr>
              <a:t>Количество </a:t>
            </a:r>
            <a:r>
              <a:rPr lang="ru-RU" sz="2000" dirty="0">
                <a:solidFill>
                  <a:schemeClr val="tx1"/>
                </a:solidFill>
                <a:latin typeface="Times New Roman" pitchFamily="18" charset="0"/>
                <a:cs typeface="Times New Roman" pitchFamily="18" charset="0"/>
              </a:rPr>
              <a:t>и состав заданий из ФОС должны позволять эксперту сформировать </a:t>
            </a:r>
            <a:r>
              <a:rPr lang="ru-RU" sz="2000" dirty="0">
                <a:solidFill>
                  <a:srgbClr val="00B050"/>
                </a:solidFill>
                <a:latin typeface="Times New Roman" pitchFamily="18" charset="0"/>
                <a:cs typeface="Times New Roman" pitchFamily="18" charset="0"/>
              </a:rPr>
              <a:t>не менее </a:t>
            </a:r>
            <a:r>
              <a:rPr lang="ru-RU" sz="2000" dirty="0" smtClean="0">
                <a:solidFill>
                  <a:srgbClr val="00B050"/>
                </a:solidFill>
                <a:latin typeface="Times New Roman" pitchFamily="18" charset="0"/>
                <a:cs typeface="Times New Roman" pitchFamily="18" charset="0"/>
              </a:rPr>
              <a:t>2-х вариантов заданий.</a:t>
            </a:r>
            <a:endParaRPr lang="ru-RU" sz="2000" dirty="0">
              <a:solidFill>
                <a:srgbClr val="00B050"/>
              </a:solidFill>
              <a:latin typeface="Times New Roman" pitchFamily="18" charset="0"/>
              <a:cs typeface="Times New Roman" pitchFamily="18" charset="0"/>
            </a:endParaRPr>
          </a:p>
        </p:txBody>
      </p:sp>
      <p:sp>
        <p:nvSpPr>
          <p:cNvPr id="11" name="Прямоугольник с двумя вырезанными противолежащими углами 10"/>
          <p:cNvSpPr/>
          <p:nvPr/>
        </p:nvSpPr>
        <p:spPr>
          <a:xfrm>
            <a:off x="1509990" y="5373216"/>
            <a:ext cx="10196320" cy="1296144"/>
          </a:xfrm>
          <a:prstGeom prst="snip2DiagRect">
            <a:avLst/>
          </a:prstGeom>
          <a:solidFill>
            <a:schemeClr val="accent1">
              <a:lumMod val="20000"/>
              <a:lumOff val="8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2000" dirty="0" smtClean="0">
                <a:solidFill>
                  <a:schemeClr val="tx1"/>
                </a:solidFill>
                <a:latin typeface="Times New Roman" pitchFamily="18" charset="0"/>
                <a:cs typeface="Times New Roman" pitchFamily="18" charset="0"/>
              </a:rPr>
              <a:t>Каждый </a:t>
            </a:r>
            <a:r>
              <a:rPr lang="ru-RU" sz="2000" dirty="0">
                <a:solidFill>
                  <a:schemeClr val="tx1"/>
                </a:solidFill>
                <a:latin typeface="Times New Roman" pitchFamily="18" charset="0"/>
                <a:cs typeface="Times New Roman" pitchFamily="18" charset="0"/>
              </a:rPr>
              <a:t>вариант диагностической работы должен содержать </a:t>
            </a:r>
            <a:r>
              <a:rPr lang="ru-RU" sz="2000" dirty="0">
                <a:solidFill>
                  <a:srgbClr val="00B050"/>
                </a:solidFill>
                <a:latin typeface="Times New Roman" pitchFamily="18" charset="0"/>
                <a:cs typeface="Times New Roman" pitchFamily="18" charset="0"/>
              </a:rPr>
              <a:t>не менее 20 заданий разного типа и </a:t>
            </a:r>
            <a:r>
              <a:rPr lang="ru-RU" sz="2000" dirty="0" smtClean="0">
                <a:solidFill>
                  <a:srgbClr val="00B050"/>
                </a:solidFill>
                <a:latin typeface="Times New Roman" pitchFamily="18" charset="0"/>
                <a:cs typeface="Times New Roman" pitchFamily="18" charset="0"/>
              </a:rPr>
              <a:t>уровня сложности</a:t>
            </a:r>
            <a:r>
              <a:rPr lang="ru-RU" sz="2000" dirty="0" smtClean="0">
                <a:solidFill>
                  <a:schemeClr val="tx1"/>
                </a:solidFill>
                <a:latin typeface="Times New Roman" pitchFamily="18" charset="0"/>
                <a:cs typeface="Times New Roman" pitchFamily="18" charset="0"/>
              </a:rPr>
              <a:t>, обеспечивающих </a:t>
            </a:r>
            <a:r>
              <a:rPr lang="ru-RU" sz="2000" dirty="0">
                <a:solidFill>
                  <a:schemeClr val="tx1"/>
                </a:solidFill>
                <a:latin typeface="Times New Roman" pitchFamily="18" charset="0"/>
                <a:cs typeface="Times New Roman" pitchFamily="18" charset="0"/>
              </a:rPr>
              <a:t>оценку по обоснованно выбранным </a:t>
            </a:r>
            <a:r>
              <a:rPr lang="ru-RU" sz="2000" dirty="0">
                <a:solidFill>
                  <a:srgbClr val="00B050"/>
                </a:solidFill>
                <a:latin typeface="Times New Roman" pitchFamily="18" charset="0"/>
                <a:cs typeface="Times New Roman" pitchFamily="18" charset="0"/>
              </a:rPr>
              <a:t>общим и (или) </a:t>
            </a:r>
            <a:r>
              <a:rPr lang="ru-RU" sz="2000" dirty="0" smtClean="0">
                <a:solidFill>
                  <a:srgbClr val="00B050"/>
                </a:solidFill>
                <a:latin typeface="Times New Roman" pitchFamily="18" charset="0"/>
                <a:cs typeface="Times New Roman" pitchFamily="18" charset="0"/>
              </a:rPr>
              <a:t>профессиональным </a:t>
            </a:r>
            <a:r>
              <a:rPr lang="ru-RU" sz="2000" dirty="0">
                <a:solidFill>
                  <a:srgbClr val="00B050"/>
                </a:solidFill>
                <a:latin typeface="Times New Roman" pitchFamily="18" charset="0"/>
                <a:cs typeface="Times New Roman" pitchFamily="18" charset="0"/>
              </a:rPr>
              <a:t>компетенциям, количество которых в совокупности составляет до </a:t>
            </a:r>
            <a:r>
              <a:rPr lang="ru-RU" sz="2000" dirty="0" smtClean="0">
                <a:solidFill>
                  <a:srgbClr val="00B050"/>
                </a:solidFill>
                <a:latin typeface="Times New Roman" pitchFamily="18" charset="0"/>
                <a:cs typeface="Times New Roman" pitchFamily="18" charset="0"/>
              </a:rPr>
              <a:t>5 компетенций.</a:t>
            </a:r>
            <a:endParaRPr lang="ru-RU" sz="2000" dirty="0">
              <a:solidFill>
                <a:srgbClr val="00B050"/>
              </a:solidFill>
              <a:latin typeface="Times New Roman" pitchFamily="18" charset="0"/>
              <a:cs typeface="Times New Roman" pitchFamily="18" charset="0"/>
            </a:endParaRPr>
          </a:p>
        </p:txBody>
      </p:sp>
      <p:sp>
        <p:nvSpPr>
          <p:cNvPr id="13" name="TextBox 12"/>
          <p:cNvSpPr txBox="1"/>
          <p:nvPr/>
        </p:nvSpPr>
        <p:spPr>
          <a:xfrm>
            <a:off x="771825" y="1631234"/>
            <a:ext cx="562085" cy="523220"/>
          </a:xfrm>
          <a:prstGeom prst="rect">
            <a:avLst/>
          </a:prstGeom>
          <a:noFill/>
        </p:spPr>
        <p:txBody>
          <a:bodyPr wrap="square" rtlCol="0" anchor="ctr">
            <a:spAutoFit/>
          </a:bodyPr>
          <a:lstStyle/>
          <a:p>
            <a:pPr marL="342900" indent="-342900">
              <a:buFont typeface="Wingdings" pitchFamily="2" charset="2"/>
              <a:buChar char="q"/>
            </a:pPr>
            <a:r>
              <a:rPr lang="ru-RU" sz="2000" dirty="0" smtClean="0">
                <a:solidFill>
                  <a:srgbClr val="FF0000"/>
                </a:solidFill>
                <a:latin typeface="Times New Roman" pitchFamily="18" charset="0"/>
                <a:cs typeface="Times New Roman" pitchFamily="18" charset="0"/>
              </a:rPr>
              <a:t>  </a:t>
            </a:r>
            <a:r>
              <a:rPr lang="ru-RU" sz="800" dirty="0" smtClean="0">
                <a:solidFill>
                  <a:schemeClr val="bg1"/>
                </a:solidFill>
                <a:latin typeface="Times New Roman" pitchFamily="18" charset="0"/>
                <a:cs typeface="Times New Roman" pitchFamily="18" charset="0"/>
              </a:rPr>
              <a:t>!</a:t>
            </a:r>
            <a:endParaRPr lang="ru-RU" sz="800" dirty="0">
              <a:solidFill>
                <a:schemeClr val="bg1"/>
              </a:solidFill>
              <a:latin typeface="Times New Roman" pitchFamily="18" charset="0"/>
              <a:cs typeface="Times New Roman" pitchFamily="18" charset="0"/>
            </a:endParaRPr>
          </a:p>
        </p:txBody>
      </p:sp>
      <p:sp>
        <p:nvSpPr>
          <p:cNvPr id="14" name="TextBox 13"/>
          <p:cNvSpPr txBox="1"/>
          <p:nvPr/>
        </p:nvSpPr>
        <p:spPr>
          <a:xfrm>
            <a:off x="756396" y="2564904"/>
            <a:ext cx="562085" cy="523220"/>
          </a:xfrm>
          <a:prstGeom prst="rect">
            <a:avLst/>
          </a:prstGeom>
          <a:noFill/>
        </p:spPr>
        <p:txBody>
          <a:bodyPr wrap="square" rtlCol="0" anchor="ctr">
            <a:spAutoFit/>
          </a:bodyPr>
          <a:lstStyle/>
          <a:p>
            <a:pPr marL="342900" indent="-342900">
              <a:buFont typeface="Wingdings" pitchFamily="2" charset="2"/>
              <a:buChar char="q"/>
            </a:pPr>
            <a:r>
              <a:rPr lang="ru-RU" sz="2000" dirty="0" smtClean="0">
                <a:solidFill>
                  <a:srgbClr val="FF0000"/>
                </a:solidFill>
                <a:latin typeface="Times New Roman" pitchFamily="18" charset="0"/>
                <a:cs typeface="Times New Roman" pitchFamily="18" charset="0"/>
              </a:rPr>
              <a:t>  </a:t>
            </a:r>
            <a:r>
              <a:rPr lang="ru-RU" sz="800" dirty="0" smtClean="0">
                <a:solidFill>
                  <a:schemeClr val="bg1"/>
                </a:solidFill>
                <a:latin typeface="Times New Roman" pitchFamily="18" charset="0"/>
                <a:cs typeface="Times New Roman" pitchFamily="18" charset="0"/>
              </a:rPr>
              <a:t>!</a:t>
            </a:r>
            <a:endParaRPr lang="ru-RU" sz="800" dirty="0">
              <a:solidFill>
                <a:schemeClr val="bg1"/>
              </a:solidFill>
              <a:latin typeface="Times New Roman" pitchFamily="18" charset="0"/>
              <a:cs typeface="Times New Roman" pitchFamily="18" charset="0"/>
            </a:endParaRPr>
          </a:p>
        </p:txBody>
      </p:sp>
      <p:sp>
        <p:nvSpPr>
          <p:cNvPr id="15" name="TextBox 14"/>
          <p:cNvSpPr txBox="1"/>
          <p:nvPr/>
        </p:nvSpPr>
        <p:spPr>
          <a:xfrm>
            <a:off x="771824" y="3564714"/>
            <a:ext cx="562085" cy="523220"/>
          </a:xfrm>
          <a:prstGeom prst="rect">
            <a:avLst/>
          </a:prstGeom>
          <a:noFill/>
        </p:spPr>
        <p:txBody>
          <a:bodyPr wrap="square" rtlCol="0" anchor="ctr">
            <a:spAutoFit/>
          </a:bodyPr>
          <a:lstStyle/>
          <a:p>
            <a:pPr marL="342900" indent="-342900">
              <a:buFont typeface="Wingdings" pitchFamily="2" charset="2"/>
              <a:buChar char="q"/>
            </a:pPr>
            <a:r>
              <a:rPr lang="ru-RU" sz="2000" dirty="0" smtClean="0">
                <a:solidFill>
                  <a:srgbClr val="FF0000"/>
                </a:solidFill>
                <a:latin typeface="Times New Roman" pitchFamily="18" charset="0"/>
                <a:cs typeface="Times New Roman" pitchFamily="18" charset="0"/>
              </a:rPr>
              <a:t>  </a:t>
            </a:r>
            <a:r>
              <a:rPr lang="ru-RU" sz="800" dirty="0" smtClean="0">
                <a:solidFill>
                  <a:schemeClr val="bg1"/>
                </a:solidFill>
                <a:latin typeface="Times New Roman" pitchFamily="18" charset="0"/>
                <a:cs typeface="Times New Roman" pitchFamily="18" charset="0"/>
              </a:rPr>
              <a:t>!</a:t>
            </a:r>
            <a:endParaRPr lang="ru-RU" sz="800" dirty="0">
              <a:solidFill>
                <a:schemeClr val="bg1"/>
              </a:solidFill>
              <a:latin typeface="Times New Roman" pitchFamily="18" charset="0"/>
              <a:cs typeface="Times New Roman" pitchFamily="18" charset="0"/>
            </a:endParaRPr>
          </a:p>
        </p:txBody>
      </p:sp>
      <p:sp>
        <p:nvSpPr>
          <p:cNvPr id="16" name="TextBox 15"/>
          <p:cNvSpPr txBox="1"/>
          <p:nvPr/>
        </p:nvSpPr>
        <p:spPr>
          <a:xfrm>
            <a:off x="759249" y="4487634"/>
            <a:ext cx="562085" cy="523220"/>
          </a:xfrm>
          <a:prstGeom prst="rect">
            <a:avLst/>
          </a:prstGeom>
          <a:noFill/>
        </p:spPr>
        <p:txBody>
          <a:bodyPr wrap="square" rtlCol="0" anchor="ctr">
            <a:spAutoFit/>
          </a:bodyPr>
          <a:lstStyle/>
          <a:p>
            <a:pPr marL="342900" indent="-342900">
              <a:buFont typeface="Wingdings" pitchFamily="2" charset="2"/>
              <a:buChar char="q"/>
            </a:pPr>
            <a:r>
              <a:rPr lang="ru-RU" sz="2000" dirty="0" smtClean="0">
                <a:solidFill>
                  <a:srgbClr val="FF0000"/>
                </a:solidFill>
                <a:latin typeface="Times New Roman" pitchFamily="18" charset="0"/>
                <a:cs typeface="Times New Roman" pitchFamily="18" charset="0"/>
              </a:rPr>
              <a:t>  </a:t>
            </a:r>
            <a:r>
              <a:rPr lang="ru-RU" sz="800" dirty="0" smtClean="0">
                <a:solidFill>
                  <a:schemeClr val="bg1"/>
                </a:solidFill>
                <a:latin typeface="Times New Roman" pitchFamily="18" charset="0"/>
                <a:cs typeface="Times New Roman" pitchFamily="18" charset="0"/>
              </a:rPr>
              <a:t>!</a:t>
            </a:r>
            <a:endParaRPr lang="ru-RU" sz="800" dirty="0">
              <a:solidFill>
                <a:schemeClr val="bg1"/>
              </a:solidFill>
              <a:latin typeface="Times New Roman" pitchFamily="18" charset="0"/>
              <a:cs typeface="Times New Roman" pitchFamily="18" charset="0"/>
            </a:endParaRPr>
          </a:p>
        </p:txBody>
      </p:sp>
      <p:sp>
        <p:nvSpPr>
          <p:cNvPr id="17" name="TextBox 16"/>
          <p:cNvSpPr txBox="1"/>
          <p:nvPr/>
        </p:nvSpPr>
        <p:spPr>
          <a:xfrm>
            <a:off x="800249" y="5553236"/>
            <a:ext cx="562083" cy="523220"/>
          </a:xfrm>
          <a:prstGeom prst="rect">
            <a:avLst/>
          </a:prstGeom>
          <a:noFill/>
        </p:spPr>
        <p:txBody>
          <a:bodyPr wrap="square" rtlCol="0" anchor="ctr">
            <a:spAutoFit/>
          </a:bodyPr>
          <a:lstStyle/>
          <a:p>
            <a:pPr marL="342900" indent="-342900">
              <a:buFont typeface="Wingdings" pitchFamily="2" charset="2"/>
              <a:buChar char="q"/>
            </a:pPr>
            <a:r>
              <a:rPr lang="ru-RU" sz="2000" dirty="0" smtClean="0">
                <a:solidFill>
                  <a:srgbClr val="FF0000"/>
                </a:solidFill>
                <a:latin typeface="Times New Roman" pitchFamily="18" charset="0"/>
                <a:cs typeface="Times New Roman" pitchFamily="18" charset="0"/>
              </a:rPr>
              <a:t>  </a:t>
            </a:r>
            <a:r>
              <a:rPr lang="ru-RU" sz="800" dirty="0" smtClean="0">
                <a:solidFill>
                  <a:schemeClr val="bg1"/>
                </a:solidFill>
                <a:latin typeface="Times New Roman" pitchFamily="18" charset="0"/>
                <a:cs typeface="Times New Roman" pitchFamily="18" charset="0"/>
              </a:rPr>
              <a:t>!</a:t>
            </a:r>
            <a:endParaRPr lang="ru-RU" sz="800" dirty="0">
              <a:solidFill>
                <a:schemeClr val="bg1"/>
              </a:solidFill>
              <a:latin typeface="Times New Roman" pitchFamily="18" charset="0"/>
              <a:cs typeface="Times New Roman" pitchFamily="18" charset="0"/>
            </a:endParaRPr>
          </a:p>
        </p:txBody>
      </p:sp>
    </p:spTree>
    <p:extLst>
      <p:ext uri="{BB962C8B-B14F-4D97-AF65-F5344CB8AC3E}">
        <p14:creationId xmlns:p14="http://schemas.microsoft.com/office/powerpoint/2010/main" val="2266680657"/>
      </p:ext>
    </p:extLst>
  </p:cSld>
  <p:clrMapOvr>
    <a:masterClrMapping/>
  </p:clrMapOvr>
  <p:transition spd="med"/>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Группа 9"/>
          <p:cNvGrpSpPr>
            <a:grpSpLocks/>
          </p:cNvGrpSpPr>
          <p:nvPr/>
        </p:nvGrpSpPr>
        <p:grpSpPr bwMode="auto">
          <a:xfrm>
            <a:off x="407368" y="181767"/>
            <a:ext cx="2520281" cy="1073247"/>
            <a:chOff x="143554" y="54314"/>
            <a:chExt cx="3664921" cy="1863953"/>
          </a:xfrm>
        </p:grpSpPr>
        <p:pic>
          <p:nvPicPr>
            <p:cNvPr id="4" name="Picture 2" descr="C:\Users\MalenkovaEV.EDU1\Desktop\Картинки\flag_rossiya_simvolika_lenty_trikolor_99276_2560x1600.jpg"/>
            <p:cNvPicPr>
              <a:picLocks noChangeAspect="1" noChangeArrowheads="1"/>
            </p:cNvPicPr>
            <p:nvPr/>
          </p:nvPicPr>
          <p:blipFill>
            <a:blip r:embed="rId2" cstate="print"/>
            <a:srcRect l="25054" b="11670"/>
            <a:stretch>
              <a:fillRect/>
            </a:stretch>
          </p:blipFill>
          <p:spPr bwMode="auto">
            <a:xfrm rot="10800000">
              <a:off x="143554" y="416691"/>
              <a:ext cx="3206805" cy="1485258"/>
            </a:xfrm>
            <a:prstGeom prst="rect">
              <a:avLst/>
            </a:prstGeom>
            <a:ln>
              <a:noFill/>
            </a:ln>
            <a:effectLst>
              <a:softEdge rad="112500"/>
            </a:effectLst>
          </p:spPr>
        </p:pic>
        <p:pic>
          <p:nvPicPr>
            <p:cNvPr id="5" name="Рисунок 17" descr="Samarskaya_oblast_gerb_h8nqy4tcmxozhyoh4wh5.jpg"/>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59785" y="54314"/>
              <a:ext cx="2748690" cy="18639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 name="Прямоугольник 23"/>
          <p:cNvSpPr/>
          <p:nvPr/>
        </p:nvSpPr>
        <p:spPr bwMode="auto">
          <a:xfrm>
            <a:off x="2711624" y="181767"/>
            <a:ext cx="9073008" cy="1224136"/>
          </a:xfrm>
          <a:custGeom>
            <a:avLst/>
            <a:gdLst>
              <a:gd name="connsiteX0" fmla="*/ 0 w 7827189"/>
              <a:gd name="connsiteY0" fmla="*/ 0 h 1012634"/>
              <a:gd name="connsiteX1" fmla="*/ 7827189 w 7827189"/>
              <a:gd name="connsiteY1" fmla="*/ 0 h 1012634"/>
              <a:gd name="connsiteX2" fmla="*/ 7827189 w 7827189"/>
              <a:gd name="connsiteY2" fmla="*/ 1012634 h 1012634"/>
              <a:gd name="connsiteX3" fmla="*/ 0 w 7827189"/>
              <a:gd name="connsiteY3" fmla="*/ 1012634 h 1012634"/>
              <a:gd name="connsiteX4" fmla="*/ 0 w 7827189"/>
              <a:gd name="connsiteY4" fmla="*/ 0 h 1012634"/>
              <a:gd name="connsiteX0" fmla="*/ 577970 w 7827189"/>
              <a:gd name="connsiteY0" fmla="*/ 0 h 1012634"/>
              <a:gd name="connsiteX1" fmla="*/ 7827189 w 7827189"/>
              <a:gd name="connsiteY1" fmla="*/ 0 h 1012634"/>
              <a:gd name="connsiteX2" fmla="*/ 7827189 w 7827189"/>
              <a:gd name="connsiteY2" fmla="*/ 1012634 h 1012634"/>
              <a:gd name="connsiteX3" fmla="*/ 0 w 7827189"/>
              <a:gd name="connsiteY3" fmla="*/ 1012634 h 1012634"/>
              <a:gd name="connsiteX4" fmla="*/ 577970 w 7827189"/>
              <a:gd name="connsiteY4" fmla="*/ 0 h 1012634"/>
              <a:gd name="connsiteX0" fmla="*/ 560717 w 7827189"/>
              <a:gd name="connsiteY0" fmla="*/ 0 h 1047140"/>
              <a:gd name="connsiteX1" fmla="*/ 7827189 w 7827189"/>
              <a:gd name="connsiteY1" fmla="*/ 34506 h 1047140"/>
              <a:gd name="connsiteX2" fmla="*/ 7827189 w 7827189"/>
              <a:gd name="connsiteY2" fmla="*/ 1047140 h 1047140"/>
              <a:gd name="connsiteX3" fmla="*/ 0 w 7827189"/>
              <a:gd name="connsiteY3" fmla="*/ 1047140 h 1047140"/>
              <a:gd name="connsiteX4" fmla="*/ 560717 w 7827189"/>
              <a:gd name="connsiteY4" fmla="*/ 0 h 10471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27189" h="1047140">
                <a:moveTo>
                  <a:pt x="560717" y="0"/>
                </a:moveTo>
                <a:lnTo>
                  <a:pt x="7827189" y="34506"/>
                </a:lnTo>
                <a:lnTo>
                  <a:pt x="7827189" y="1047140"/>
                </a:lnTo>
                <a:lnTo>
                  <a:pt x="0" y="1047140"/>
                </a:lnTo>
                <a:lnTo>
                  <a:pt x="560717" y="0"/>
                </a:lnTo>
                <a:close/>
              </a:path>
            </a:pathLst>
          </a:custGeom>
          <a:solidFill>
            <a:srgbClr val="0C549E"/>
          </a:solidFill>
          <a:ln>
            <a:solidFill>
              <a:srgbClr val="0C549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r"/>
            <a:r>
              <a:rPr lang="ru-RU" sz="2800" b="1" dirty="0" smtClean="0">
                <a:solidFill>
                  <a:schemeClr val="bg1"/>
                </a:solidFill>
                <a:latin typeface="Arial" pitchFamily="34" charset="0"/>
                <a:cs typeface="Arial" pitchFamily="34" charset="0"/>
              </a:rPr>
              <a:t>Методика расчета и применения АП</a:t>
            </a:r>
            <a:r>
              <a:rPr lang="ru-RU" sz="2800" b="1" baseline="-25000" dirty="0" smtClean="0">
                <a:solidFill>
                  <a:schemeClr val="bg1"/>
                </a:solidFill>
                <a:latin typeface="Arial" pitchFamily="34" charset="0"/>
                <a:cs typeface="Arial" pitchFamily="34" charset="0"/>
              </a:rPr>
              <a:t>3 </a:t>
            </a:r>
          </a:p>
          <a:p>
            <a:pPr algn="r"/>
            <a:r>
              <a:rPr lang="ru-RU" sz="2800" b="1" dirty="0" smtClean="0">
                <a:solidFill>
                  <a:schemeClr val="bg1"/>
                </a:solidFill>
                <a:latin typeface="Arial" pitchFamily="34" charset="0"/>
                <a:cs typeface="Arial" pitchFamily="34" charset="0"/>
              </a:rPr>
              <a:t>Порядок проведения диагностической работы</a:t>
            </a:r>
          </a:p>
        </p:txBody>
      </p:sp>
      <p:sp>
        <p:nvSpPr>
          <p:cNvPr id="7" name="Прямоугольник с двумя вырезанными противолежащими углами 6"/>
          <p:cNvSpPr/>
          <p:nvPr/>
        </p:nvSpPr>
        <p:spPr>
          <a:xfrm>
            <a:off x="1572075" y="1580116"/>
            <a:ext cx="10205933" cy="889455"/>
          </a:xfrm>
          <a:prstGeom prst="snip2DiagRect">
            <a:avLst/>
          </a:prstGeom>
          <a:solidFill>
            <a:schemeClr val="accent1">
              <a:lumMod val="20000"/>
              <a:lumOff val="8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2000" dirty="0" smtClean="0">
                <a:solidFill>
                  <a:schemeClr val="tx1"/>
                </a:solidFill>
                <a:latin typeface="Times New Roman" pitchFamily="18" charset="0"/>
                <a:cs typeface="Times New Roman" pitchFamily="18" charset="0"/>
              </a:rPr>
              <a:t>Предельное </a:t>
            </a:r>
            <a:r>
              <a:rPr lang="ru-RU" sz="2000" dirty="0">
                <a:solidFill>
                  <a:schemeClr val="tx1"/>
                </a:solidFill>
                <a:latin typeface="Times New Roman" pitchFamily="18" charset="0"/>
                <a:cs typeface="Times New Roman" pitchFamily="18" charset="0"/>
              </a:rPr>
              <a:t>расчетное время выполнения диагностической работы – </a:t>
            </a:r>
            <a:r>
              <a:rPr lang="ru-RU" sz="2000" dirty="0">
                <a:solidFill>
                  <a:srgbClr val="00B050"/>
                </a:solidFill>
                <a:latin typeface="Times New Roman" pitchFamily="18" charset="0"/>
                <a:cs typeface="Times New Roman" pitchFamily="18" charset="0"/>
              </a:rPr>
              <a:t>не более 2 академических часов </a:t>
            </a:r>
            <a:r>
              <a:rPr lang="ru-RU" sz="2000" dirty="0">
                <a:solidFill>
                  <a:schemeClr val="tx1"/>
                </a:solidFill>
                <a:latin typeface="Times New Roman" pitchFamily="18" charset="0"/>
                <a:cs typeface="Times New Roman" pitchFamily="18" charset="0"/>
              </a:rPr>
              <a:t>(для лиц с </a:t>
            </a:r>
            <a:r>
              <a:rPr lang="ru-RU" sz="2000" dirty="0" smtClean="0">
                <a:solidFill>
                  <a:schemeClr val="tx1"/>
                </a:solidFill>
                <a:latin typeface="Times New Roman" pitchFamily="18" charset="0"/>
                <a:cs typeface="Times New Roman" pitchFamily="18" charset="0"/>
              </a:rPr>
              <a:t>ОВЗ </a:t>
            </a:r>
            <a:r>
              <a:rPr lang="ru-RU" sz="2000" dirty="0">
                <a:solidFill>
                  <a:schemeClr val="tx1"/>
                </a:solidFill>
                <a:latin typeface="Times New Roman" pitchFamily="18" charset="0"/>
                <a:cs typeface="Times New Roman" pitchFamily="18" charset="0"/>
              </a:rPr>
              <a:t>продолжительность может быть увеличена </a:t>
            </a:r>
            <a:r>
              <a:rPr lang="ru-RU" sz="2000" dirty="0">
                <a:solidFill>
                  <a:srgbClr val="00B050"/>
                </a:solidFill>
                <a:latin typeface="Times New Roman" pitchFamily="18" charset="0"/>
                <a:cs typeface="Times New Roman" pitchFamily="18" charset="0"/>
              </a:rPr>
              <a:t>не более чем на 1 академический час</a:t>
            </a:r>
            <a:r>
              <a:rPr lang="ru-RU" sz="2000" dirty="0" smtClean="0">
                <a:solidFill>
                  <a:schemeClr val="tx1"/>
                </a:solidFill>
                <a:latin typeface="Times New Roman" pitchFamily="18" charset="0"/>
                <a:cs typeface="Times New Roman" pitchFamily="18" charset="0"/>
              </a:rPr>
              <a:t>).</a:t>
            </a:r>
            <a:endParaRPr lang="ru-RU" sz="2000" dirty="0">
              <a:solidFill>
                <a:schemeClr val="tx1"/>
              </a:solidFill>
              <a:latin typeface="Times New Roman" pitchFamily="18" charset="0"/>
              <a:cs typeface="Times New Roman" pitchFamily="18" charset="0"/>
            </a:endParaRPr>
          </a:p>
        </p:txBody>
      </p:sp>
      <p:sp>
        <p:nvSpPr>
          <p:cNvPr id="8" name="Прямоугольник с двумя вырезанными противолежащими углами 7"/>
          <p:cNvSpPr/>
          <p:nvPr/>
        </p:nvSpPr>
        <p:spPr>
          <a:xfrm>
            <a:off x="1578699" y="2697504"/>
            <a:ext cx="10205932" cy="865159"/>
          </a:xfrm>
          <a:prstGeom prst="snip2DiagRect">
            <a:avLst/>
          </a:prstGeom>
          <a:solidFill>
            <a:schemeClr val="accent1">
              <a:lumMod val="20000"/>
              <a:lumOff val="8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2000" dirty="0" smtClean="0">
                <a:solidFill>
                  <a:schemeClr val="tx1"/>
                </a:solidFill>
                <a:latin typeface="Times New Roman" pitchFamily="18" charset="0"/>
                <a:cs typeface="Times New Roman" pitchFamily="18" charset="0"/>
              </a:rPr>
              <a:t>Численность </a:t>
            </a:r>
            <a:r>
              <a:rPr lang="ru-RU" sz="2000" dirty="0">
                <a:solidFill>
                  <a:schemeClr val="tx1"/>
                </a:solidFill>
                <a:latin typeface="Times New Roman" pitchFamily="18" charset="0"/>
                <a:cs typeface="Times New Roman" pitchFamily="18" charset="0"/>
              </a:rPr>
              <a:t>обучающихся, участвующих в выполнении диагностической работы, </a:t>
            </a:r>
            <a:r>
              <a:rPr lang="ru-RU" sz="2000" dirty="0" smtClean="0">
                <a:solidFill>
                  <a:schemeClr val="tx1"/>
                </a:solidFill>
                <a:latin typeface="Times New Roman" pitchFamily="18" charset="0"/>
                <a:cs typeface="Times New Roman" pitchFamily="18" charset="0"/>
              </a:rPr>
              <a:t>                       не </a:t>
            </a:r>
            <a:r>
              <a:rPr lang="ru-RU" sz="2000" dirty="0">
                <a:solidFill>
                  <a:schemeClr val="tx1"/>
                </a:solidFill>
                <a:latin typeface="Times New Roman" pitchFamily="18" charset="0"/>
                <a:cs typeface="Times New Roman" pitchFamily="18" charset="0"/>
              </a:rPr>
              <a:t>менее 70% обучающихся </a:t>
            </a:r>
            <a:r>
              <a:rPr lang="ru-RU" sz="2000" dirty="0" smtClean="0">
                <a:solidFill>
                  <a:srgbClr val="00B050"/>
                </a:solidFill>
                <a:latin typeface="Times New Roman" pitchFamily="18" charset="0"/>
                <a:cs typeface="Times New Roman" pitchFamily="18" charset="0"/>
              </a:rPr>
              <a:t>от </a:t>
            </a:r>
            <a:r>
              <a:rPr lang="ru-RU" sz="2000" dirty="0">
                <a:solidFill>
                  <a:srgbClr val="00B050"/>
                </a:solidFill>
                <a:latin typeface="Times New Roman" pitchFamily="18" charset="0"/>
                <a:cs typeface="Times New Roman" pitchFamily="18" charset="0"/>
              </a:rPr>
              <a:t>списочного состава академических групп</a:t>
            </a:r>
            <a:r>
              <a:rPr lang="ru-RU" sz="2000" dirty="0">
                <a:solidFill>
                  <a:schemeClr val="tx1"/>
                </a:solidFill>
                <a:latin typeface="Times New Roman" pitchFamily="18" charset="0"/>
                <a:cs typeface="Times New Roman" pitchFamily="18" charset="0"/>
              </a:rPr>
              <a:t>, участвующих </a:t>
            </a:r>
            <a:r>
              <a:rPr lang="ru-RU" sz="2000" dirty="0" smtClean="0">
                <a:solidFill>
                  <a:schemeClr val="tx1"/>
                </a:solidFill>
                <a:latin typeface="Times New Roman" pitchFamily="18" charset="0"/>
                <a:cs typeface="Times New Roman" pitchFamily="18" charset="0"/>
              </a:rPr>
              <a:t>                    в </a:t>
            </a:r>
            <a:r>
              <a:rPr lang="ru-RU" sz="2000" dirty="0">
                <a:solidFill>
                  <a:schemeClr val="tx1"/>
                </a:solidFill>
                <a:latin typeface="Times New Roman" pitchFamily="18" charset="0"/>
                <a:cs typeface="Times New Roman" pitchFamily="18" charset="0"/>
              </a:rPr>
              <a:t>диагностической </a:t>
            </a:r>
            <a:r>
              <a:rPr lang="ru-RU" sz="2000" dirty="0" smtClean="0">
                <a:solidFill>
                  <a:schemeClr val="tx1"/>
                </a:solidFill>
                <a:latin typeface="Times New Roman" pitchFamily="18" charset="0"/>
                <a:cs typeface="Times New Roman" pitchFamily="18" charset="0"/>
              </a:rPr>
              <a:t>работе.</a:t>
            </a:r>
            <a:endParaRPr lang="ru-RU" sz="2000" dirty="0">
              <a:solidFill>
                <a:schemeClr val="tx1"/>
              </a:solidFill>
              <a:latin typeface="Times New Roman" pitchFamily="18" charset="0"/>
              <a:cs typeface="Times New Roman" pitchFamily="18" charset="0"/>
            </a:endParaRPr>
          </a:p>
        </p:txBody>
      </p:sp>
      <p:sp>
        <p:nvSpPr>
          <p:cNvPr id="9" name="Прямоугольник с двумя вырезанными противолежащими углами 8"/>
          <p:cNvSpPr/>
          <p:nvPr/>
        </p:nvSpPr>
        <p:spPr>
          <a:xfrm>
            <a:off x="1578701" y="3861048"/>
            <a:ext cx="10205931" cy="576064"/>
          </a:xfrm>
          <a:prstGeom prst="snip2DiagRect">
            <a:avLst/>
          </a:prstGeom>
          <a:solidFill>
            <a:schemeClr val="accent1">
              <a:lumMod val="20000"/>
              <a:lumOff val="8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2000" dirty="0">
                <a:solidFill>
                  <a:schemeClr val="tx1"/>
                </a:solidFill>
                <a:latin typeface="Times New Roman" pitchFamily="18" charset="0"/>
                <a:cs typeface="Times New Roman" pitchFamily="18" charset="0"/>
              </a:rPr>
              <a:t>Диагностическая работа проводится в отношении </a:t>
            </a:r>
            <a:r>
              <a:rPr lang="ru-RU" sz="2000" dirty="0">
                <a:solidFill>
                  <a:srgbClr val="00B050"/>
                </a:solidFill>
                <a:latin typeface="Times New Roman" pitchFamily="18" charset="0"/>
                <a:cs typeface="Times New Roman" pitchFamily="18" charset="0"/>
              </a:rPr>
              <a:t>старшего курса из реализуемых форм </a:t>
            </a:r>
            <a:r>
              <a:rPr lang="ru-RU" sz="2000" dirty="0" smtClean="0">
                <a:solidFill>
                  <a:srgbClr val="00B050"/>
                </a:solidFill>
                <a:latin typeface="Times New Roman" pitchFamily="18" charset="0"/>
                <a:cs typeface="Times New Roman" pitchFamily="18" charset="0"/>
              </a:rPr>
              <a:t>обучения.</a:t>
            </a:r>
            <a:endParaRPr lang="ru-RU" sz="2000" dirty="0">
              <a:solidFill>
                <a:srgbClr val="00B050"/>
              </a:solidFill>
              <a:latin typeface="Times New Roman" pitchFamily="18" charset="0"/>
              <a:cs typeface="Times New Roman" pitchFamily="18" charset="0"/>
            </a:endParaRPr>
          </a:p>
        </p:txBody>
      </p:sp>
      <p:sp>
        <p:nvSpPr>
          <p:cNvPr id="10" name="Прямоугольник с двумя вырезанными противолежащими углами 9"/>
          <p:cNvSpPr/>
          <p:nvPr/>
        </p:nvSpPr>
        <p:spPr>
          <a:xfrm>
            <a:off x="1606737" y="4695301"/>
            <a:ext cx="10205931" cy="842739"/>
          </a:xfrm>
          <a:prstGeom prst="snip2DiagRect">
            <a:avLst/>
          </a:prstGeom>
          <a:solidFill>
            <a:schemeClr val="accent1">
              <a:lumMod val="20000"/>
              <a:lumOff val="8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2000" dirty="0" smtClean="0">
                <a:solidFill>
                  <a:schemeClr val="tx1"/>
                </a:solidFill>
                <a:latin typeface="Times New Roman" pitchFamily="18" charset="0"/>
                <a:cs typeface="Times New Roman" pitchFamily="18" charset="0"/>
              </a:rPr>
              <a:t>В </a:t>
            </a:r>
            <a:r>
              <a:rPr lang="ru-RU" sz="2000" dirty="0">
                <a:solidFill>
                  <a:schemeClr val="tx1"/>
                </a:solidFill>
                <a:latin typeface="Times New Roman" pitchFamily="18" charset="0"/>
                <a:cs typeface="Times New Roman" pitchFamily="18" charset="0"/>
              </a:rPr>
              <a:t>случае проведения диагностической </a:t>
            </a:r>
            <a:r>
              <a:rPr lang="ru-RU" sz="2000" dirty="0" smtClean="0">
                <a:solidFill>
                  <a:schemeClr val="tx1"/>
                </a:solidFill>
                <a:latin typeface="Times New Roman" pitchFamily="18" charset="0"/>
                <a:cs typeface="Times New Roman" pitchFamily="18" charset="0"/>
              </a:rPr>
              <a:t>работы по </a:t>
            </a:r>
            <a:r>
              <a:rPr lang="ru-RU" sz="2000" dirty="0">
                <a:solidFill>
                  <a:schemeClr val="tx1"/>
                </a:solidFill>
                <a:latin typeface="Times New Roman" pitchFamily="18" charset="0"/>
                <a:cs typeface="Times New Roman" pitchFamily="18" charset="0"/>
              </a:rPr>
              <a:t>ОПОП СПО, реализуемым </a:t>
            </a:r>
            <a:r>
              <a:rPr lang="ru-RU" sz="2000" dirty="0">
                <a:solidFill>
                  <a:srgbClr val="00B050"/>
                </a:solidFill>
                <a:latin typeface="Times New Roman" pitchFamily="18" charset="0"/>
                <a:cs typeface="Times New Roman" pitchFamily="18" charset="0"/>
              </a:rPr>
              <a:t>на базе основного общего и среднего </a:t>
            </a:r>
            <a:r>
              <a:rPr lang="ru-RU" sz="2000" dirty="0" smtClean="0">
                <a:solidFill>
                  <a:srgbClr val="00B050"/>
                </a:solidFill>
                <a:latin typeface="Times New Roman" pitchFamily="18" charset="0"/>
                <a:cs typeface="Times New Roman" pitchFamily="18" charset="0"/>
              </a:rPr>
              <a:t>общего </a:t>
            </a:r>
            <a:r>
              <a:rPr lang="ru-RU" sz="2000" dirty="0">
                <a:solidFill>
                  <a:srgbClr val="00B050"/>
                </a:solidFill>
                <a:latin typeface="Times New Roman" pitchFamily="18" charset="0"/>
                <a:cs typeface="Times New Roman" pitchFamily="18" charset="0"/>
              </a:rPr>
              <a:t>образования</a:t>
            </a:r>
            <a:r>
              <a:rPr lang="ru-RU" sz="2000" dirty="0">
                <a:solidFill>
                  <a:schemeClr val="tx1"/>
                </a:solidFill>
                <a:latin typeface="Times New Roman" pitchFamily="18" charset="0"/>
                <a:cs typeface="Times New Roman" pitchFamily="18" charset="0"/>
              </a:rPr>
              <a:t>, диагностическая работа проводится в отношении </a:t>
            </a:r>
            <a:r>
              <a:rPr lang="ru-RU" sz="2000" dirty="0">
                <a:solidFill>
                  <a:srgbClr val="00B050"/>
                </a:solidFill>
                <a:latin typeface="Times New Roman" pitchFamily="18" charset="0"/>
                <a:cs typeface="Times New Roman" pitchFamily="18" charset="0"/>
              </a:rPr>
              <a:t>старшего курса каждой из </a:t>
            </a:r>
            <a:r>
              <a:rPr lang="ru-RU" sz="2000" dirty="0" smtClean="0">
                <a:solidFill>
                  <a:srgbClr val="00B050"/>
                </a:solidFill>
                <a:latin typeface="Times New Roman" pitchFamily="18" charset="0"/>
                <a:cs typeface="Times New Roman" pitchFamily="18" charset="0"/>
              </a:rPr>
              <a:t>них. </a:t>
            </a:r>
            <a:endParaRPr lang="ru-RU" sz="2000" dirty="0">
              <a:solidFill>
                <a:srgbClr val="00B050"/>
              </a:solidFill>
              <a:latin typeface="Times New Roman" pitchFamily="18" charset="0"/>
              <a:cs typeface="Times New Roman" pitchFamily="18" charset="0"/>
            </a:endParaRPr>
          </a:p>
        </p:txBody>
      </p:sp>
      <p:sp>
        <p:nvSpPr>
          <p:cNvPr id="11" name="Прямоугольник с двумя вырезанными противолежащими углами 10"/>
          <p:cNvSpPr/>
          <p:nvPr/>
        </p:nvSpPr>
        <p:spPr>
          <a:xfrm>
            <a:off x="1613053" y="5892228"/>
            <a:ext cx="10274640" cy="576064"/>
          </a:xfrm>
          <a:prstGeom prst="snip2DiagRect">
            <a:avLst/>
          </a:prstGeom>
          <a:solidFill>
            <a:schemeClr val="accent1">
              <a:lumMod val="20000"/>
              <a:lumOff val="8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2000" dirty="0" smtClean="0">
                <a:solidFill>
                  <a:schemeClr val="tx1"/>
                </a:solidFill>
                <a:latin typeface="Times New Roman" pitchFamily="18" charset="0"/>
                <a:cs typeface="Times New Roman" pitchFamily="18" charset="0"/>
              </a:rPr>
              <a:t>Диагностическая работа </a:t>
            </a:r>
            <a:r>
              <a:rPr lang="ru-RU" sz="2000" dirty="0">
                <a:solidFill>
                  <a:schemeClr val="tx1"/>
                </a:solidFill>
                <a:latin typeface="Times New Roman" pitchFamily="18" charset="0"/>
                <a:cs typeface="Times New Roman" pitchFamily="18" charset="0"/>
              </a:rPr>
              <a:t>проводится </a:t>
            </a:r>
            <a:r>
              <a:rPr lang="ru-RU" sz="2000" dirty="0">
                <a:solidFill>
                  <a:srgbClr val="00B050"/>
                </a:solidFill>
                <a:latin typeface="Times New Roman" pitchFamily="18" charset="0"/>
                <a:cs typeface="Times New Roman" pitchFamily="18" charset="0"/>
              </a:rPr>
              <a:t>в присутствии должностного </a:t>
            </a:r>
            <a:r>
              <a:rPr lang="ru-RU" sz="2000" dirty="0" smtClean="0">
                <a:solidFill>
                  <a:srgbClr val="00B050"/>
                </a:solidFill>
                <a:latin typeface="Times New Roman" pitchFamily="18" charset="0"/>
                <a:cs typeface="Times New Roman" pitchFamily="18" charset="0"/>
              </a:rPr>
              <a:t>лица </a:t>
            </a:r>
            <a:r>
              <a:rPr lang="ru-RU" sz="2000" dirty="0" err="1" smtClean="0">
                <a:solidFill>
                  <a:srgbClr val="00B050"/>
                </a:solidFill>
                <a:latin typeface="Times New Roman" pitchFamily="18" charset="0"/>
                <a:cs typeface="Times New Roman" pitchFamily="18" charset="0"/>
              </a:rPr>
              <a:t>аккредитационного</a:t>
            </a:r>
            <a:r>
              <a:rPr lang="ru-RU" sz="2000" dirty="0" smtClean="0">
                <a:solidFill>
                  <a:srgbClr val="00B050"/>
                </a:solidFill>
                <a:latin typeface="Times New Roman" pitchFamily="18" charset="0"/>
                <a:cs typeface="Times New Roman" pitchFamily="18" charset="0"/>
              </a:rPr>
              <a:t> органа и </a:t>
            </a:r>
            <a:r>
              <a:rPr lang="ru-RU" sz="2000" dirty="0">
                <a:solidFill>
                  <a:srgbClr val="00B050"/>
                </a:solidFill>
                <a:latin typeface="Times New Roman" pitchFamily="18" charset="0"/>
                <a:cs typeface="Times New Roman" pitchFamily="18" charset="0"/>
              </a:rPr>
              <a:t>(или) </a:t>
            </a:r>
            <a:r>
              <a:rPr lang="ru-RU" sz="2000" dirty="0" smtClean="0">
                <a:solidFill>
                  <a:srgbClr val="00B050"/>
                </a:solidFill>
                <a:latin typeface="Times New Roman" pitchFamily="18" charset="0"/>
                <a:cs typeface="Times New Roman" pitchFamily="18" charset="0"/>
              </a:rPr>
              <a:t>эксперта.</a:t>
            </a:r>
            <a:endParaRPr lang="ru-RU" sz="2000" dirty="0">
              <a:solidFill>
                <a:srgbClr val="00B050"/>
              </a:solidFill>
              <a:latin typeface="Times New Roman" pitchFamily="18" charset="0"/>
              <a:cs typeface="Times New Roman" pitchFamily="18" charset="0"/>
            </a:endParaRPr>
          </a:p>
        </p:txBody>
      </p:sp>
      <p:sp>
        <p:nvSpPr>
          <p:cNvPr id="13" name="TextBox 12"/>
          <p:cNvSpPr txBox="1"/>
          <p:nvPr/>
        </p:nvSpPr>
        <p:spPr>
          <a:xfrm>
            <a:off x="847800" y="1763234"/>
            <a:ext cx="562085" cy="523220"/>
          </a:xfrm>
          <a:prstGeom prst="rect">
            <a:avLst/>
          </a:prstGeom>
          <a:noFill/>
        </p:spPr>
        <p:txBody>
          <a:bodyPr wrap="square" rtlCol="0" anchor="ctr">
            <a:spAutoFit/>
          </a:bodyPr>
          <a:lstStyle/>
          <a:p>
            <a:pPr marL="342900" indent="-342900">
              <a:buFont typeface="Wingdings" pitchFamily="2" charset="2"/>
              <a:buChar char="q"/>
            </a:pPr>
            <a:r>
              <a:rPr lang="ru-RU" sz="2000" dirty="0" smtClean="0">
                <a:solidFill>
                  <a:srgbClr val="FF0000"/>
                </a:solidFill>
                <a:latin typeface="Times New Roman" pitchFamily="18" charset="0"/>
                <a:cs typeface="Times New Roman" pitchFamily="18" charset="0"/>
              </a:rPr>
              <a:t>  </a:t>
            </a:r>
            <a:r>
              <a:rPr lang="ru-RU" sz="800" dirty="0" smtClean="0">
                <a:solidFill>
                  <a:schemeClr val="bg1"/>
                </a:solidFill>
                <a:latin typeface="Times New Roman" pitchFamily="18" charset="0"/>
                <a:cs typeface="Times New Roman" pitchFamily="18" charset="0"/>
              </a:rPr>
              <a:t>!</a:t>
            </a:r>
            <a:endParaRPr lang="ru-RU" sz="800" dirty="0">
              <a:solidFill>
                <a:schemeClr val="bg1"/>
              </a:solidFill>
              <a:latin typeface="Times New Roman" pitchFamily="18" charset="0"/>
              <a:cs typeface="Times New Roman" pitchFamily="18" charset="0"/>
            </a:endParaRPr>
          </a:p>
        </p:txBody>
      </p:sp>
      <p:sp>
        <p:nvSpPr>
          <p:cNvPr id="14" name="TextBox 13"/>
          <p:cNvSpPr txBox="1"/>
          <p:nvPr/>
        </p:nvSpPr>
        <p:spPr>
          <a:xfrm>
            <a:off x="847800" y="2868473"/>
            <a:ext cx="562085" cy="523220"/>
          </a:xfrm>
          <a:prstGeom prst="rect">
            <a:avLst/>
          </a:prstGeom>
          <a:noFill/>
        </p:spPr>
        <p:txBody>
          <a:bodyPr wrap="square" rtlCol="0" anchor="ctr">
            <a:spAutoFit/>
          </a:bodyPr>
          <a:lstStyle/>
          <a:p>
            <a:pPr marL="342900" indent="-342900">
              <a:buFont typeface="Wingdings" pitchFamily="2" charset="2"/>
              <a:buChar char="q"/>
            </a:pPr>
            <a:r>
              <a:rPr lang="ru-RU" sz="2000" dirty="0" smtClean="0">
                <a:solidFill>
                  <a:srgbClr val="FF0000"/>
                </a:solidFill>
                <a:latin typeface="Times New Roman" pitchFamily="18" charset="0"/>
                <a:cs typeface="Times New Roman" pitchFamily="18" charset="0"/>
              </a:rPr>
              <a:t>  </a:t>
            </a:r>
            <a:r>
              <a:rPr lang="ru-RU" sz="800" dirty="0" smtClean="0">
                <a:solidFill>
                  <a:schemeClr val="bg1"/>
                </a:solidFill>
                <a:latin typeface="Times New Roman" pitchFamily="18" charset="0"/>
                <a:cs typeface="Times New Roman" pitchFamily="18" charset="0"/>
              </a:rPr>
              <a:t>!</a:t>
            </a:r>
            <a:endParaRPr lang="ru-RU" sz="800" dirty="0">
              <a:solidFill>
                <a:schemeClr val="bg1"/>
              </a:solidFill>
              <a:latin typeface="Times New Roman" pitchFamily="18" charset="0"/>
              <a:cs typeface="Times New Roman" pitchFamily="18" charset="0"/>
            </a:endParaRPr>
          </a:p>
        </p:txBody>
      </p:sp>
      <p:sp>
        <p:nvSpPr>
          <p:cNvPr id="15" name="TextBox 14"/>
          <p:cNvSpPr txBox="1"/>
          <p:nvPr/>
        </p:nvSpPr>
        <p:spPr>
          <a:xfrm>
            <a:off x="852955" y="3887470"/>
            <a:ext cx="572396" cy="523220"/>
          </a:xfrm>
          <a:prstGeom prst="rect">
            <a:avLst/>
          </a:prstGeom>
          <a:noFill/>
        </p:spPr>
        <p:txBody>
          <a:bodyPr wrap="square" rtlCol="0" anchor="ctr">
            <a:spAutoFit/>
          </a:bodyPr>
          <a:lstStyle/>
          <a:p>
            <a:pPr marL="342900" indent="-342900">
              <a:buFont typeface="Wingdings" pitchFamily="2" charset="2"/>
              <a:buChar char="q"/>
            </a:pPr>
            <a:r>
              <a:rPr lang="ru-RU" sz="2000" dirty="0" smtClean="0">
                <a:solidFill>
                  <a:srgbClr val="FF0000"/>
                </a:solidFill>
                <a:latin typeface="Times New Roman" pitchFamily="18" charset="0"/>
                <a:cs typeface="Times New Roman" pitchFamily="18" charset="0"/>
              </a:rPr>
              <a:t>  </a:t>
            </a:r>
            <a:r>
              <a:rPr lang="ru-RU" sz="800" dirty="0" smtClean="0">
                <a:solidFill>
                  <a:schemeClr val="bg1"/>
                </a:solidFill>
                <a:latin typeface="Times New Roman" pitchFamily="18" charset="0"/>
                <a:cs typeface="Times New Roman" pitchFamily="18" charset="0"/>
              </a:rPr>
              <a:t>!</a:t>
            </a:r>
            <a:endParaRPr lang="ru-RU" sz="800" dirty="0">
              <a:solidFill>
                <a:schemeClr val="bg1"/>
              </a:solidFill>
              <a:latin typeface="Times New Roman" pitchFamily="18" charset="0"/>
              <a:cs typeface="Times New Roman" pitchFamily="18" charset="0"/>
            </a:endParaRPr>
          </a:p>
        </p:txBody>
      </p:sp>
      <p:sp>
        <p:nvSpPr>
          <p:cNvPr id="16" name="TextBox 15"/>
          <p:cNvSpPr txBox="1"/>
          <p:nvPr/>
        </p:nvSpPr>
        <p:spPr>
          <a:xfrm>
            <a:off x="852955" y="4855060"/>
            <a:ext cx="562085" cy="523220"/>
          </a:xfrm>
          <a:prstGeom prst="rect">
            <a:avLst/>
          </a:prstGeom>
          <a:noFill/>
        </p:spPr>
        <p:txBody>
          <a:bodyPr wrap="square" rtlCol="0" anchor="ctr">
            <a:spAutoFit/>
          </a:bodyPr>
          <a:lstStyle/>
          <a:p>
            <a:pPr marL="342900" indent="-342900">
              <a:buFont typeface="Wingdings" pitchFamily="2" charset="2"/>
              <a:buChar char="q"/>
            </a:pPr>
            <a:r>
              <a:rPr lang="ru-RU" sz="2000" dirty="0" smtClean="0">
                <a:solidFill>
                  <a:srgbClr val="FF0000"/>
                </a:solidFill>
                <a:latin typeface="Times New Roman" pitchFamily="18" charset="0"/>
                <a:cs typeface="Times New Roman" pitchFamily="18" charset="0"/>
              </a:rPr>
              <a:t>  </a:t>
            </a:r>
            <a:r>
              <a:rPr lang="ru-RU" sz="800" dirty="0" smtClean="0">
                <a:solidFill>
                  <a:schemeClr val="bg1"/>
                </a:solidFill>
                <a:latin typeface="Times New Roman" pitchFamily="18" charset="0"/>
                <a:cs typeface="Times New Roman" pitchFamily="18" charset="0"/>
              </a:rPr>
              <a:t>!</a:t>
            </a:r>
            <a:endParaRPr lang="ru-RU" sz="800" dirty="0">
              <a:solidFill>
                <a:schemeClr val="bg1"/>
              </a:solidFill>
              <a:latin typeface="Times New Roman" pitchFamily="18" charset="0"/>
              <a:cs typeface="Times New Roman" pitchFamily="18" charset="0"/>
            </a:endParaRPr>
          </a:p>
        </p:txBody>
      </p:sp>
      <p:sp>
        <p:nvSpPr>
          <p:cNvPr id="17" name="TextBox 16"/>
          <p:cNvSpPr txBox="1"/>
          <p:nvPr/>
        </p:nvSpPr>
        <p:spPr>
          <a:xfrm>
            <a:off x="898707" y="5892228"/>
            <a:ext cx="562085" cy="523220"/>
          </a:xfrm>
          <a:prstGeom prst="rect">
            <a:avLst/>
          </a:prstGeom>
          <a:noFill/>
        </p:spPr>
        <p:txBody>
          <a:bodyPr wrap="square" rtlCol="0" anchor="ctr">
            <a:spAutoFit/>
          </a:bodyPr>
          <a:lstStyle/>
          <a:p>
            <a:pPr marL="342900" indent="-342900">
              <a:buFont typeface="Wingdings" pitchFamily="2" charset="2"/>
              <a:buChar char="q"/>
            </a:pPr>
            <a:r>
              <a:rPr lang="ru-RU" sz="2000" dirty="0" smtClean="0">
                <a:solidFill>
                  <a:srgbClr val="FF0000"/>
                </a:solidFill>
                <a:latin typeface="Times New Roman" pitchFamily="18" charset="0"/>
                <a:cs typeface="Times New Roman" pitchFamily="18" charset="0"/>
              </a:rPr>
              <a:t>  </a:t>
            </a:r>
            <a:r>
              <a:rPr lang="ru-RU" sz="800" dirty="0" smtClean="0">
                <a:solidFill>
                  <a:schemeClr val="bg1"/>
                </a:solidFill>
                <a:latin typeface="Times New Roman" pitchFamily="18" charset="0"/>
                <a:cs typeface="Times New Roman" pitchFamily="18" charset="0"/>
              </a:rPr>
              <a:t>!</a:t>
            </a:r>
            <a:endParaRPr lang="ru-RU" sz="800" dirty="0">
              <a:solidFill>
                <a:schemeClr val="bg1"/>
              </a:solidFill>
              <a:latin typeface="Times New Roman" pitchFamily="18" charset="0"/>
              <a:cs typeface="Times New Roman" pitchFamily="18" charset="0"/>
            </a:endParaRPr>
          </a:p>
        </p:txBody>
      </p:sp>
    </p:spTree>
    <p:extLst>
      <p:ext uri="{BB962C8B-B14F-4D97-AF65-F5344CB8AC3E}">
        <p14:creationId xmlns:p14="http://schemas.microsoft.com/office/powerpoint/2010/main" val="3369096333"/>
      </p:ext>
    </p:extLst>
  </p:cSld>
  <p:clrMapOvr>
    <a:masterClrMapping/>
  </p:clrMapOvr>
  <p:transition spd="med"/>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Группа 9"/>
          <p:cNvGrpSpPr>
            <a:grpSpLocks/>
          </p:cNvGrpSpPr>
          <p:nvPr/>
        </p:nvGrpSpPr>
        <p:grpSpPr bwMode="auto">
          <a:xfrm>
            <a:off x="407368" y="332656"/>
            <a:ext cx="2520281" cy="1073247"/>
            <a:chOff x="143554" y="54314"/>
            <a:chExt cx="3664921" cy="1863953"/>
          </a:xfrm>
        </p:grpSpPr>
        <p:pic>
          <p:nvPicPr>
            <p:cNvPr id="3" name="Picture 2" descr="C:\Users\MalenkovaEV.EDU1\Desktop\Картинки\flag_rossiya_simvolika_lenty_trikolor_99276_2560x1600.jpg"/>
            <p:cNvPicPr>
              <a:picLocks noChangeAspect="1" noChangeArrowheads="1"/>
            </p:cNvPicPr>
            <p:nvPr/>
          </p:nvPicPr>
          <p:blipFill>
            <a:blip r:embed="rId2" cstate="print"/>
            <a:srcRect l="25054" b="11670"/>
            <a:stretch>
              <a:fillRect/>
            </a:stretch>
          </p:blipFill>
          <p:spPr bwMode="auto">
            <a:xfrm rot="10800000">
              <a:off x="143554" y="416691"/>
              <a:ext cx="3206805" cy="1485258"/>
            </a:xfrm>
            <a:prstGeom prst="rect">
              <a:avLst/>
            </a:prstGeom>
            <a:ln>
              <a:noFill/>
            </a:ln>
            <a:effectLst>
              <a:softEdge rad="112500"/>
            </a:effectLst>
          </p:spPr>
        </p:pic>
        <p:pic>
          <p:nvPicPr>
            <p:cNvPr id="4" name="Рисунок 17" descr="Samarskaya_oblast_gerb_h8nqy4tcmxozhyoh4wh5.jpg"/>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59785" y="54314"/>
              <a:ext cx="2748690" cy="18639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7" name="Прямоугольник 6"/>
          <p:cNvSpPr/>
          <p:nvPr/>
        </p:nvSpPr>
        <p:spPr>
          <a:xfrm>
            <a:off x="695400" y="2305616"/>
            <a:ext cx="11233248" cy="3395801"/>
          </a:xfrm>
          <a:prstGeom prst="rect">
            <a:avLst/>
          </a:prstGeom>
        </p:spPr>
        <p:txBody>
          <a:bodyPr wrap="square">
            <a:spAutoFit/>
          </a:bodyPr>
          <a:lstStyle/>
          <a:p>
            <a:pPr lvl="0" algn="ctr"/>
            <a:r>
              <a:rPr lang="ru-RU" sz="2800" b="1" dirty="0" err="1">
                <a:latin typeface="Arial" pitchFamily="34" charset="0"/>
                <a:cs typeface="Arial" pitchFamily="34" charset="0"/>
              </a:rPr>
              <a:t>Богданаш</a:t>
            </a:r>
            <a:r>
              <a:rPr lang="ru-RU" sz="2800" b="1" dirty="0">
                <a:latin typeface="Arial" pitchFamily="34" charset="0"/>
                <a:cs typeface="Arial" pitchFamily="34" charset="0"/>
              </a:rPr>
              <a:t> Артём Васильевич, </a:t>
            </a:r>
            <a:endParaRPr lang="ru-RU" sz="2800" b="1" dirty="0" smtClean="0">
              <a:latin typeface="Arial" pitchFamily="34" charset="0"/>
              <a:cs typeface="Arial" pitchFamily="34" charset="0"/>
            </a:endParaRPr>
          </a:p>
          <a:p>
            <a:pPr lvl="0" algn="ctr"/>
            <a:r>
              <a:rPr lang="ru-RU" sz="2800" dirty="0" smtClean="0">
                <a:latin typeface="Arial" pitchFamily="34" charset="0"/>
                <a:cs typeface="Arial" pitchFamily="34" charset="0"/>
              </a:rPr>
              <a:t>главный консультант </a:t>
            </a:r>
            <a:r>
              <a:rPr lang="ru-RU" sz="2800" dirty="0">
                <a:latin typeface="Arial" pitchFamily="34" charset="0"/>
                <a:cs typeface="Arial" pitchFamily="34" charset="0"/>
              </a:rPr>
              <a:t>управления лицензирования, государственной аккредитации и подтверждения </a:t>
            </a:r>
            <a:r>
              <a:rPr lang="ru-RU" sz="2800" dirty="0" smtClean="0">
                <a:latin typeface="Arial" pitchFamily="34" charset="0"/>
                <a:cs typeface="Arial" pitchFamily="34" charset="0"/>
              </a:rPr>
              <a:t>документов</a:t>
            </a:r>
          </a:p>
          <a:p>
            <a:pPr lvl="0" algn="ctr"/>
            <a:endParaRPr lang="ru-RU" sz="2800" b="1" dirty="0">
              <a:latin typeface="Arial" pitchFamily="34" charset="0"/>
              <a:cs typeface="Arial" pitchFamily="34" charset="0"/>
            </a:endParaRPr>
          </a:p>
          <a:p>
            <a:pPr lvl="0" algn="ctr"/>
            <a:r>
              <a:rPr lang="ru-RU" sz="2800" dirty="0" smtClean="0">
                <a:latin typeface="Arial" pitchFamily="34" charset="0"/>
                <a:cs typeface="Arial" pitchFamily="34" charset="0"/>
              </a:rPr>
              <a:t>телефон</a:t>
            </a:r>
            <a:r>
              <a:rPr lang="en-US" sz="2800" dirty="0" smtClean="0">
                <a:latin typeface="Arial" pitchFamily="34" charset="0"/>
                <a:cs typeface="Arial" pitchFamily="34" charset="0"/>
              </a:rPr>
              <a:t>:</a:t>
            </a:r>
            <a:r>
              <a:rPr lang="ru-RU" sz="2800" dirty="0" smtClean="0">
                <a:latin typeface="Arial" pitchFamily="34" charset="0"/>
                <a:cs typeface="Arial" pitchFamily="34" charset="0"/>
              </a:rPr>
              <a:t> 89371882628</a:t>
            </a:r>
          </a:p>
          <a:p>
            <a:pPr lvl="0" algn="ctr"/>
            <a:endParaRPr lang="ru-RU" sz="2800" dirty="0">
              <a:latin typeface="Arial" pitchFamily="34" charset="0"/>
              <a:cs typeface="Arial" pitchFamily="34" charset="0"/>
            </a:endParaRPr>
          </a:p>
          <a:p>
            <a:pPr lvl="0" algn="ctr"/>
            <a:r>
              <a:rPr lang="ru-RU" sz="2800" dirty="0" smtClean="0">
                <a:latin typeface="Arial" pitchFamily="34" charset="0"/>
                <a:cs typeface="Arial" pitchFamily="34" charset="0"/>
              </a:rPr>
              <a:t>электронная почта</a:t>
            </a:r>
            <a:r>
              <a:rPr lang="en-US" sz="2800" dirty="0" smtClean="0">
                <a:latin typeface="Arial" pitchFamily="34" charset="0"/>
                <a:cs typeface="Arial" pitchFamily="34" charset="0"/>
              </a:rPr>
              <a:t>:</a:t>
            </a:r>
            <a:r>
              <a:rPr lang="ru-RU" sz="2800" dirty="0" smtClean="0">
                <a:latin typeface="Arial" pitchFamily="34" charset="0"/>
                <a:cs typeface="Arial" pitchFamily="34" charset="0"/>
              </a:rPr>
              <a:t> </a:t>
            </a:r>
            <a:r>
              <a:rPr lang="en-US" sz="2800" dirty="0" smtClean="0">
                <a:latin typeface="Arial" pitchFamily="34" charset="0"/>
                <a:cs typeface="Arial" pitchFamily="34" charset="0"/>
              </a:rPr>
              <a:t>bogdanashav@yandex.ru</a:t>
            </a:r>
            <a:endParaRPr lang="ru-RU" sz="2800" dirty="0" smtClean="0">
              <a:latin typeface="Arial" pitchFamily="34" charset="0"/>
              <a:cs typeface="Arial" pitchFamily="34" charset="0"/>
            </a:endParaRPr>
          </a:p>
          <a:p>
            <a:pPr lvl="0" algn="ctr"/>
            <a:endParaRPr lang="ru-RU" sz="2800" b="1" baseline="-25000" dirty="0">
              <a:latin typeface="Arial" pitchFamily="34" charset="0"/>
              <a:cs typeface="Arial" pitchFamily="34" charset="0"/>
            </a:endParaRPr>
          </a:p>
        </p:txBody>
      </p:sp>
    </p:spTree>
    <p:extLst>
      <p:ext uri="{BB962C8B-B14F-4D97-AF65-F5344CB8AC3E}">
        <p14:creationId xmlns:p14="http://schemas.microsoft.com/office/powerpoint/2010/main" val="157262753"/>
      </p:ext>
    </p:extLst>
  </p:cSld>
  <p:clrMapOvr>
    <a:masterClrMapping/>
  </p:clrMapOvr>
  <p:transition spd="med"/>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Группа 9"/>
          <p:cNvGrpSpPr>
            <a:grpSpLocks/>
          </p:cNvGrpSpPr>
          <p:nvPr/>
        </p:nvGrpSpPr>
        <p:grpSpPr bwMode="auto">
          <a:xfrm>
            <a:off x="407368" y="332656"/>
            <a:ext cx="2520281" cy="1073247"/>
            <a:chOff x="143554" y="54314"/>
            <a:chExt cx="3664921" cy="1863953"/>
          </a:xfrm>
        </p:grpSpPr>
        <p:pic>
          <p:nvPicPr>
            <p:cNvPr id="4" name="Picture 2" descr="C:\Users\MalenkovaEV.EDU1\Desktop\Картинки\flag_rossiya_simvolika_lenty_trikolor_99276_2560x1600.jpg"/>
            <p:cNvPicPr>
              <a:picLocks noChangeAspect="1" noChangeArrowheads="1"/>
            </p:cNvPicPr>
            <p:nvPr/>
          </p:nvPicPr>
          <p:blipFill>
            <a:blip r:embed="rId2" cstate="print"/>
            <a:srcRect l="25054" b="11670"/>
            <a:stretch>
              <a:fillRect/>
            </a:stretch>
          </p:blipFill>
          <p:spPr bwMode="auto">
            <a:xfrm rot="10800000">
              <a:off x="143554" y="416691"/>
              <a:ext cx="3206805" cy="1485258"/>
            </a:xfrm>
            <a:prstGeom prst="rect">
              <a:avLst/>
            </a:prstGeom>
            <a:ln>
              <a:noFill/>
            </a:ln>
            <a:effectLst>
              <a:softEdge rad="112500"/>
            </a:effectLst>
          </p:spPr>
        </p:pic>
        <p:pic>
          <p:nvPicPr>
            <p:cNvPr id="5" name="Рисунок 17" descr="Samarskaya_oblast_gerb_h8nqy4tcmxozhyoh4wh5.jpg"/>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59785" y="54314"/>
              <a:ext cx="2748690" cy="18639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 name="Прямоугольник 23"/>
          <p:cNvSpPr/>
          <p:nvPr/>
        </p:nvSpPr>
        <p:spPr bwMode="auto">
          <a:xfrm>
            <a:off x="2711624" y="332657"/>
            <a:ext cx="9073008" cy="1224136"/>
          </a:xfrm>
          <a:custGeom>
            <a:avLst/>
            <a:gdLst>
              <a:gd name="connsiteX0" fmla="*/ 0 w 7827189"/>
              <a:gd name="connsiteY0" fmla="*/ 0 h 1012634"/>
              <a:gd name="connsiteX1" fmla="*/ 7827189 w 7827189"/>
              <a:gd name="connsiteY1" fmla="*/ 0 h 1012634"/>
              <a:gd name="connsiteX2" fmla="*/ 7827189 w 7827189"/>
              <a:gd name="connsiteY2" fmla="*/ 1012634 h 1012634"/>
              <a:gd name="connsiteX3" fmla="*/ 0 w 7827189"/>
              <a:gd name="connsiteY3" fmla="*/ 1012634 h 1012634"/>
              <a:gd name="connsiteX4" fmla="*/ 0 w 7827189"/>
              <a:gd name="connsiteY4" fmla="*/ 0 h 1012634"/>
              <a:gd name="connsiteX0" fmla="*/ 577970 w 7827189"/>
              <a:gd name="connsiteY0" fmla="*/ 0 h 1012634"/>
              <a:gd name="connsiteX1" fmla="*/ 7827189 w 7827189"/>
              <a:gd name="connsiteY1" fmla="*/ 0 h 1012634"/>
              <a:gd name="connsiteX2" fmla="*/ 7827189 w 7827189"/>
              <a:gd name="connsiteY2" fmla="*/ 1012634 h 1012634"/>
              <a:gd name="connsiteX3" fmla="*/ 0 w 7827189"/>
              <a:gd name="connsiteY3" fmla="*/ 1012634 h 1012634"/>
              <a:gd name="connsiteX4" fmla="*/ 577970 w 7827189"/>
              <a:gd name="connsiteY4" fmla="*/ 0 h 1012634"/>
              <a:gd name="connsiteX0" fmla="*/ 560717 w 7827189"/>
              <a:gd name="connsiteY0" fmla="*/ 0 h 1047140"/>
              <a:gd name="connsiteX1" fmla="*/ 7827189 w 7827189"/>
              <a:gd name="connsiteY1" fmla="*/ 34506 h 1047140"/>
              <a:gd name="connsiteX2" fmla="*/ 7827189 w 7827189"/>
              <a:gd name="connsiteY2" fmla="*/ 1047140 h 1047140"/>
              <a:gd name="connsiteX3" fmla="*/ 0 w 7827189"/>
              <a:gd name="connsiteY3" fmla="*/ 1047140 h 1047140"/>
              <a:gd name="connsiteX4" fmla="*/ 560717 w 7827189"/>
              <a:gd name="connsiteY4" fmla="*/ 0 h 10471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27189" h="1047140">
                <a:moveTo>
                  <a:pt x="560717" y="0"/>
                </a:moveTo>
                <a:lnTo>
                  <a:pt x="7827189" y="34506"/>
                </a:lnTo>
                <a:lnTo>
                  <a:pt x="7827189" y="1047140"/>
                </a:lnTo>
                <a:lnTo>
                  <a:pt x="0" y="1047140"/>
                </a:lnTo>
                <a:lnTo>
                  <a:pt x="560717" y="0"/>
                </a:lnTo>
                <a:close/>
              </a:path>
            </a:pathLst>
          </a:custGeom>
          <a:solidFill>
            <a:srgbClr val="0C549E"/>
          </a:solidFill>
          <a:ln>
            <a:solidFill>
              <a:srgbClr val="0C549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r"/>
            <a:r>
              <a:rPr lang="ru-RU" sz="2800" b="1" dirty="0" smtClean="0">
                <a:solidFill>
                  <a:schemeClr val="bg1"/>
                </a:solidFill>
                <a:latin typeface="Arial" pitchFamily="34" charset="0"/>
                <a:cs typeface="Arial" pitchFamily="34" charset="0"/>
              </a:rPr>
              <a:t>Методика расчета и применения АП</a:t>
            </a:r>
            <a:r>
              <a:rPr lang="ru-RU" sz="2800" b="1" baseline="-25000" dirty="0">
                <a:solidFill>
                  <a:schemeClr val="bg1"/>
                </a:solidFill>
                <a:latin typeface="Arial" pitchFamily="34" charset="0"/>
                <a:cs typeface="Arial" pitchFamily="34" charset="0"/>
              </a:rPr>
              <a:t>3</a:t>
            </a:r>
            <a:endParaRPr lang="ru-RU" sz="2800" b="1" baseline="-25000" dirty="0" smtClean="0">
              <a:solidFill>
                <a:schemeClr val="bg1"/>
              </a:solidFill>
              <a:latin typeface="Arial" pitchFamily="34" charset="0"/>
              <a:cs typeface="Arial" pitchFamily="34" charset="0"/>
            </a:endParaRPr>
          </a:p>
          <a:p>
            <a:pPr algn="r"/>
            <a:r>
              <a:rPr lang="ru-RU" sz="2800" b="1" dirty="0" smtClean="0">
                <a:solidFill>
                  <a:schemeClr val="bg1"/>
                </a:solidFill>
                <a:latin typeface="Arial" pitchFamily="34" charset="0"/>
                <a:cs typeface="Arial" pitchFamily="34" charset="0"/>
              </a:rPr>
              <a:t>Порядок проведения диагностической работы</a:t>
            </a:r>
          </a:p>
        </p:txBody>
      </p:sp>
      <p:sp>
        <p:nvSpPr>
          <p:cNvPr id="7" name="Прямоугольник с двумя вырезанными противолежащими углами 6"/>
          <p:cNvSpPr/>
          <p:nvPr/>
        </p:nvSpPr>
        <p:spPr>
          <a:xfrm>
            <a:off x="1460976" y="2636912"/>
            <a:ext cx="10323656" cy="576064"/>
          </a:xfrm>
          <a:prstGeom prst="snip2DiagRect">
            <a:avLst/>
          </a:prstGeom>
          <a:solidFill>
            <a:schemeClr val="accent1">
              <a:lumMod val="20000"/>
              <a:lumOff val="8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2000" dirty="0" smtClean="0">
                <a:solidFill>
                  <a:schemeClr val="tx1"/>
                </a:solidFill>
                <a:latin typeface="Times New Roman" pitchFamily="18" charset="0"/>
                <a:cs typeface="Times New Roman" pitchFamily="18" charset="0"/>
              </a:rPr>
              <a:t>Обучающиеся </a:t>
            </a:r>
            <a:r>
              <a:rPr lang="ru-RU" sz="2000" dirty="0">
                <a:solidFill>
                  <a:schemeClr val="tx1"/>
                </a:solidFill>
                <a:latin typeface="Times New Roman" pitchFamily="18" charset="0"/>
                <a:cs typeface="Times New Roman" pitchFamily="18" charset="0"/>
              </a:rPr>
              <a:t>с ОВЗ дополнительно предоставляют </a:t>
            </a:r>
            <a:r>
              <a:rPr lang="ru-RU" sz="2000" dirty="0">
                <a:solidFill>
                  <a:srgbClr val="00B050"/>
                </a:solidFill>
                <a:latin typeface="Times New Roman" pitchFamily="18" charset="0"/>
                <a:cs typeface="Times New Roman" pitchFamily="18" charset="0"/>
              </a:rPr>
              <a:t>оригиналы или заверенные копии </a:t>
            </a:r>
            <a:r>
              <a:rPr lang="ru-RU" sz="2000" dirty="0" smtClean="0">
                <a:solidFill>
                  <a:srgbClr val="00B050"/>
                </a:solidFill>
                <a:latin typeface="Times New Roman" pitchFamily="18" charset="0"/>
                <a:cs typeface="Times New Roman" pitchFamily="18" charset="0"/>
              </a:rPr>
              <a:t>медицинских документов.</a:t>
            </a:r>
            <a:endParaRPr lang="ru-RU" sz="2000" dirty="0">
              <a:solidFill>
                <a:srgbClr val="00B050"/>
              </a:solidFill>
              <a:latin typeface="Times New Roman" pitchFamily="18" charset="0"/>
              <a:cs typeface="Times New Roman" pitchFamily="18" charset="0"/>
            </a:endParaRPr>
          </a:p>
        </p:txBody>
      </p:sp>
      <p:sp>
        <p:nvSpPr>
          <p:cNvPr id="8" name="Прямоугольник с двумя вырезанными противолежащими углами 7"/>
          <p:cNvSpPr/>
          <p:nvPr/>
        </p:nvSpPr>
        <p:spPr>
          <a:xfrm>
            <a:off x="1460977" y="3501008"/>
            <a:ext cx="10323655" cy="576064"/>
          </a:xfrm>
          <a:prstGeom prst="snip2DiagRect">
            <a:avLst/>
          </a:prstGeom>
          <a:solidFill>
            <a:schemeClr val="accent1">
              <a:lumMod val="20000"/>
              <a:lumOff val="8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2000" dirty="0">
                <a:solidFill>
                  <a:schemeClr val="tx1"/>
                </a:solidFill>
                <a:latin typeface="Times New Roman" pitchFamily="18" charset="0"/>
                <a:cs typeface="Times New Roman" pitchFamily="18" charset="0"/>
              </a:rPr>
              <a:t>ПОО обеспечивает осуществление </a:t>
            </a:r>
            <a:r>
              <a:rPr lang="ru-RU" sz="2000" dirty="0">
                <a:solidFill>
                  <a:srgbClr val="00B050"/>
                </a:solidFill>
                <a:latin typeface="Times New Roman" pitchFamily="18" charset="0"/>
                <a:cs typeface="Times New Roman" pitchFamily="18" charset="0"/>
              </a:rPr>
              <a:t>видеозаписи диагностической </a:t>
            </a:r>
            <a:r>
              <a:rPr lang="ru-RU" sz="2000" dirty="0" smtClean="0">
                <a:solidFill>
                  <a:srgbClr val="00B050"/>
                </a:solidFill>
                <a:latin typeface="Times New Roman" pitchFamily="18" charset="0"/>
                <a:cs typeface="Times New Roman" pitchFamily="18" charset="0"/>
              </a:rPr>
              <a:t>работы.</a:t>
            </a:r>
            <a:endParaRPr lang="ru-RU" sz="2000" dirty="0">
              <a:solidFill>
                <a:srgbClr val="00B050"/>
              </a:solidFill>
              <a:latin typeface="Times New Roman" pitchFamily="18" charset="0"/>
              <a:cs typeface="Times New Roman" pitchFamily="18" charset="0"/>
            </a:endParaRPr>
          </a:p>
        </p:txBody>
      </p:sp>
      <p:sp>
        <p:nvSpPr>
          <p:cNvPr id="9" name="Прямоугольник с двумя вырезанными противолежащими углами 8"/>
          <p:cNvSpPr/>
          <p:nvPr/>
        </p:nvSpPr>
        <p:spPr>
          <a:xfrm>
            <a:off x="1460976" y="4509120"/>
            <a:ext cx="10323655" cy="576064"/>
          </a:xfrm>
          <a:prstGeom prst="snip2DiagRect">
            <a:avLst/>
          </a:prstGeom>
          <a:solidFill>
            <a:schemeClr val="accent1">
              <a:lumMod val="20000"/>
              <a:lumOff val="8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2000" dirty="0" smtClean="0">
                <a:solidFill>
                  <a:schemeClr val="tx1"/>
                </a:solidFill>
                <a:latin typeface="Times New Roman" pitchFamily="18" charset="0"/>
                <a:cs typeface="Times New Roman" pitchFamily="18" charset="0"/>
              </a:rPr>
              <a:t>Видеозапись </a:t>
            </a:r>
            <a:r>
              <a:rPr lang="ru-RU" sz="2000" dirty="0">
                <a:solidFill>
                  <a:schemeClr val="tx1"/>
                </a:solidFill>
                <a:latin typeface="Times New Roman" pitchFamily="18" charset="0"/>
                <a:cs typeface="Times New Roman" pitchFamily="18" charset="0"/>
              </a:rPr>
              <a:t>передается должностному лицу </a:t>
            </a:r>
            <a:r>
              <a:rPr lang="ru-RU" sz="2000" dirty="0" err="1" smtClean="0">
                <a:solidFill>
                  <a:schemeClr val="tx1"/>
                </a:solidFill>
                <a:latin typeface="Times New Roman" pitchFamily="18" charset="0"/>
                <a:cs typeface="Times New Roman" pitchFamily="18" charset="0"/>
              </a:rPr>
              <a:t>аккредитационного</a:t>
            </a:r>
            <a:r>
              <a:rPr lang="ru-RU" sz="2000" dirty="0" smtClean="0">
                <a:solidFill>
                  <a:schemeClr val="tx1"/>
                </a:solidFill>
                <a:latin typeface="Times New Roman" pitchFamily="18" charset="0"/>
                <a:cs typeface="Times New Roman" pitchFamily="18" charset="0"/>
              </a:rPr>
              <a:t> органа и </a:t>
            </a:r>
            <a:r>
              <a:rPr lang="ru-RU" sz="2000" dirty="0">
                <a:solidFill>
                  <a:schemeClr val="tx1"/>
                </a:solidFill>
                <a:latin typeface="Times New Roman" pitchFamily="18" charset="0"/>
                <a:cs typeface="Times New Roman" pitchFamily="18" charset="0"/>
              </a:rPr>
              <a:t>(или) экспертам </a:t>
            </a:r>
            <a:r>
              <a:rPr lang="ru-RU" sz="2000" dirty="0">
                <a:solidFill>
                  <a:srgbClr val="00B050"/>
                </a:solidFill>
                <a:latin typeface="Times New Roman" pitchFamily="18" charset="0"/>
                <a:cs typeface="Times New Roman" pitchFamily="18" charset="0"/>
              </a:rPr>
              <a:t>не позднее дня завершения </a:t>
            </a:r>
            <a:r>
              <a:rPr lang="ru-RU" sz="2000" dirty="0" smtClean="0">
                <a:solidFill>
                  <a:srgbClr val="00B050"/>
                </a:solidFill>
                <a:latin typeface="Times New Roman" pitchFamily="18" charset="0"/>
                <a:cs typeface="Times New Roman" pitchFamily="18" charset="0"/>
              </a:rPr>
              <a:t> диагностической работы.</a:t>
            </a:r>
            <a:endParaRPr lang="ru-RU" sz="2000" dirty="0">
              <a:solidFill>
                <a:srgbClr val="00B050"/>
              </a:solidFill>
              <a:latin typeface="Times New Roman" pitchFamily="18" charset="0"/>
              <a:cs typeface="Times New Roman" pitchFamily="18" charset="0"/>
            </a:endParaRPr>
          </a:p>
        </p:txBody>
      </p:sp>
      <p:sp>
        <p:nvSpPr>
          <p:cNvPr id="10" name="Прямоугольник с двумя вырезанными противолежащими углами 9"/>
          <p:cNvSpPr/>
          <p:nvPr/>
        </p:nvSpPr>
        <p:spPr>
          <a:xfrm>
            <a:off x="1460976" y="5445224"/>
            <a:ext cx="10323655" cy="576064"/>
          </a:xfrm>
          <a:prstGeom prst="snip2DiagRect">
            <a:avLst/>
          </a:prstGeom>
          <a:solidFill>
            <a:schemeClr val="accent1">
              <a:lumMod val="20000"/>
              <a:lumOff val="8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1600" dirty="0">
                <a:solidFill>
                  <a:schemeClr val="tx1"/>
                </a:solidFill>
                <a:latin typeface="Times New Roman" pitchFamily="18" charset="0"/>
                <a:cs typeface="Times New Roman" pitchFamily="18" charset="0"/>
              </a:rPr>
              <a:t> </a:t>
            </a:r>
            <a:r>
              <a:rPr lang="ru-RU" sz="2000" dirty="0" err="1" smtClean="0">
                <a:solidFill>
                  <a:schemeClr val="tx1"/>
                </a:solidFill>
                <a:latin typeface="Times New Roman" pitchFamily="18" charset="0"/>
                <a:cs typeface="Times New Roman" pitchFamily="18" charset="0"/>
              </a:rPr>
              <a:t>Аккредитационный</a:t>
            </a:r>
            <a:r>
              <a:rPr lang="ru-RU" sz="2000" dirty="0" smtClean="0">
                <a:solidFill>
                  <a:schemeClr val="tx1"/>
                </a:solidFill>
                <a:latin typeface="Times New Roman" pitchFamily="18" charset="0"/>
                <a:cs typeface="Times New Roman" pitchFamily="18" charset="0"/>
              </a:rPr>
              <a:t> орган обеспечивает </a:t>
            </a:r>
            <a:r>
              <a:rPr lang="ru-RU" sz="2000" dirty="0">
                <a:solidFill>
                  <a:schemeClr val="tx1"/>
                </a:solidFill>
                <a:latin typeface="Times New Roman" pitchFamily="18" charset="0"/>
                <a:cs typeface="Times New Roman" pitchFamily="18" charset="0"/>
              </a:rPr>
              <a:t>хранение видеозаписи в </a:t>
            </a:r>
            <a:r>
              <a:rPr lang="ru-RU" sz="2000" dirty="0">
                <a:solidFill>
                  <a:srgbClr val="00B050"/>
                </a:solidFill>
                <a:latin typeface="Times New Roman" pitchFamily="18" charset="0"/>
                <a:cs typeface="Times New Roman" pitchFamily="18" charset="0"/>
              </a:rPr>
              <a:t>течение календарного года с даты </a:t>
            </a:r>
            <a:r>
              <a:rPr lang="ru-RU" sz="2000" dirty="0" smtClean="0">
                <a:solidFill>
                  <a:srgbClr val="00B050"/>
                </a:solidFill>
                <a:latin typeface="Times New Roman" pitchFamily="18" charset="0"/>
                <a:cs typeface="Times New Roman" pitchFamily="18" charset="0"/>
              </a:rPr>
              <a:t>проведения диагностической работы.</a:t>
            </a:r>
            <a:endParaRPr lang="ru-RU" sz="2000" dirty="0">
              <a:solidFill>
                <a:srgbClr val="00B050"/>
              </a:solidFill>
              <a:latin typeface="Times New Roman" pitchFamily="18" charset="0"/>
              <a:cs typeface="Times New Roman" pitchFamily="18" charset="0"/>
            </a:endParaRPr>
          </a:p>
        </p:txBody>
      </p:sp>
      <p:sp>
        <p:nvSpPr>
          <p:cNvPr id="11" name="Прямоугольник с двумя вырезанными противолежащими углами 10"/>
          <p:cNvSpPr/>
          <p:nvPr/>
        </p:nvSpPr>
        <p:spPr>
          <a:xfrm>
            <a:off x="1460976" y="1772816"/>
            <a:ext cx="10323656" cy="576064"/>
          </a:xfrm>
          <a:prstGeom prst="snip2DiagRect">
            <a:avLst/>
          </a:prstGeom>
          <a:solidFill>
            <a:schemeClr val="accent1">
              <a:lumMod val="20000"/>
              <a:lumOff val="8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2000" dirty="0">
                <a:solidFill>
                  <a:schemeClr val="tx1"/>
                </a:solidFill>
                <a:latin typeface="Times New Roman" pitchFamily="18" charset="0"/>
                <a:cs typeface="Times New Roman" pitchFamily="18" charset="0"/>
              </a:rPr>
              <a:t>Допуск обучающихся в аудиторию в соответствии с </a:t>
            </a:r>
            <a:r>
              <a:rPr lang="ru-RU" sz="2000" dirty="0">
                <a:solidFill>
                  <a:srgbClr val="00B050"/>
                </a:solidFill>
                <a:latin typeface="Times New Roman" pitchFamily="18" charset="0"/>
                <a:cs typeface="Times New Roman" pitchFamily="18" charset="0"/>
              </a:rPr>
              <a:t>документом, удостоверяющим личность </a:t>
            </a:r>
            <a:r>
              <a:rPr lang="ru-RU" sz="2000" dirty="0" smtClean="0">
                <a:solidFill>
                  <a:srgbClr val="00B050"/>
                </a:solidFill>
                <a:latin typeface="Times New Roman" pitchFamily="18" charset="0"/>
                <a:cs typeface="Times New Roman" pitchFamily="18" charset="0"/>
              </a:rPr>
              <a:t>обучающегося.</a:t>
            </a:r>
            <a:endParaRPr lang="ru-RU" sz="2000" dirty="0">
              <a:solidFill>
                <a:srgbClr val="00B050"/>
              </a:solidFill>
              <a:latin typeface="Times New Roman" pitchFamily="18" charset="0"/>
              <a:cs typeface="Times New Roman" pitchFamily="18" charset="0"/>
            </a:endParaRPr>
          </a:p>
        </p:txBody>
      </p:sp>
      <p:sp>
        <p:nvSpPr>
          <p:cNvPr id="12" name="TextBox 11"/>
          <p:cNvSpPr txBox="1"/>
          <p:nvPr/>
        </p:nvSpPr>
        <p:spPr>
          <a:xfrm>
            <a:off x="847800" y="1763234"/>
            <a:ext cx="562085" cy="523220"/>
          </a:xfrm>
          <a:prstGeom prst="rect">
            <a:avLst/>
          </a:prstGeom>
          <a:noFill/>
        </p:spPr>
        <p:txBody>
          <a:bodyPr wrap="square" rtlCol="0" anchor="ctr">
            <a:spAutoFit/>
          </a:bodyPr>
          <a:lstStyle/>
          <a:p>
            <a:pPr marL="342900" indent="-342900">
              <a:buFont typeface="Wingdings" pitchFamily="2" charset="2"/>
              <a:buChar char="q"/>
            </a:pPr>
            <a:r>
              <a:rPr lang="ru-RU" sz="2000" dirty="0" smtClean="0">
                <a:solidFill>
                  <a:srgbClr val="FF0000"/>
                </a:solidFill>
                <a:latin typeface="Times New Roman" pitchFamily="18" charset="0"/>
                <a:cs typeface="Times New Roman" pitchFamily="18" charset="0"/>
              </a:rPr>
              <a:t>  </a:t>
            </a:r>
            <a:r>
              <a:rPr lang="ru-RU" sz="800" dirty="0" smtClean="0">
                <a:solidFill>
                  <a:schemeClr val="bg1"/>
                </a:solidFill>
                <a:latin typeface="Times New Roman" pitchFamily="18" charset="0"/>
                <a:cs typeface="Times New Roman" pitchFamily="18" charset="0"/>
              </a:rPr>
              <a:t>!</a:t>
            </a:r>
            <a:endParaRPr lang="ru-RU" sz="800" dirty="0">
              <a:solidFill>
                <a:schemeClr val="bg1"/>
              </a:solidFill>
              <a:latin typeface="Times New Roman" pitchFamily="18" charset="0"/>
              <a:cs typeface="Times New Roman" pitchFamily="18" charset="0"/>
            </a:endParaRPr>
          </a:p>
        </p:txBody>
      </p:sp>
      <p:sp>
        <p:nvSpPr>
          <p:cNvPr id="13" name="TextBox 12"/>
          <p:cNvSpPr txBox="1"/>
          <p:nvPr/>
        </p:nvSpPr>
        <p:spPr>
          <a:xfrm>
            <a:off x="847014" y="2590396"/>
            <a:ext cx="562085" cy="523220"/>
          </a:xfrm>
          <a:prstGeom prst="rect">
            <a:avLst/>
          </a:prstGeom>
          <a:noFill/>
        </p:spPr>
        <p:txBody>
          <a:bodyPr wrap="square" rtlCol="0" anchor="ctr">
            <a:spAutoFit/>
          </a:bodyPr>
          <a:lstStyle/>
          <a:p>
            <a:pPr marL="342900" indent="-342900">
              <a:buFont typeface="Wingdings" pitchFamily="2" charset="2"/>
              <a:buChar char="q"/>
            </a:pPr>
            <a:r>
              <a:rPr lang="ru-RU" sz="2000" dirty="0" smtClean="0">
                <a:solidFill>
                  <a:srgbClr val="FF0000"/>
                </a:solidFill>
                <a:latin typeface="Times New Roman" pitchFamily="18" charset="0"/>
                <a:cs typeface="Times New Roman" pitchFamily="18" charset="0"/>
              </a:rPr>
              <a:t>  </a:t>
            </a:r>
            <a:r>
              <a:rPr lang="ru-RU" sz="800" dirty="0" smtClean="0">
                <a:solidFill>
                  <a:schemeClr val="bg1"/>
                </a:solidFill>
                <a:latin typeface="Times New Roman" pitchFamily="18" charset="0"/>
                <a:cs typeface="Times New Roman" pitchFamily="18" charset="0"/>
              </a:rPr>
              <a:t>!</a:t>
            </a:r>
            <a:endParaRPr lang="ru-RU" sz="800" dirty="0">
              <a:solidFill>
                <a:schemeClr val="bg1"/>
              </a:solidFill>
              <a:latin typeface="Times New Roman" pitchFamily="18" charset="0"/>
              <a:cs typeface="Times New Roman" pitchFamily="18" charset="0"/>
            </a:endParaRPr>
          </a:p>
        </p:txBody>
      </p:sp>
      <p:sp>
        <p:nvSpPr>
          <p:cNvPr id="14" name="TextBox 13"/>
          <p:cNvSpPr txBox="1"/>
          <p:nvPr/>
        </p:nvSpPr>
        <p:spPr>
          <a:xfrm>
            <a:off x="847013" y="3501008"/>
            <a:ext cx="562085" cy="523220"/>
          </a:xfrm>
          <a:prstGeom prst="rect">
            <a:avLst/>
          </a:prstGeom>
          <a:noFill/>
        </p:spPr>
        <p:txBody>
          <a:bodyPr wrap="square" rtlCol="0" anchor="ctr">
            <a:spAutoFit/>
          </a:bodyPr>
          <a:lstStyle/>
          <a:p>
            <a:pPr marL="342900" indent="-342900">
              <a:buFont typeface="Wingdings" pitchFamily="2" charset="2"/>
              <a:buChar char="q"/>
            </a:pPr>
            <a:r>
              <a:rPr lang="ru-RU" sz="2000" dirty="0" smtClean="0">
                <a:solidFill>
                  <a:srgbClr val="FF0000"/>
                </a:solidFill>
                <a:latin typeface="Times New Roman" pitchFamily="18" charset="0"/>
                <a:cs typeface="Times New Roman" pitchFamily="18" charset="0"/>
              </a:rPr>
              <a:t>  </a:t>
            </a:r>
            <a:r>
              <a:rPr lang="ru-RU" sz="800" dirty="0" smtClean="0">
                <a:solidFill>
                  <a:schemeClr val="bg1"/>
                </a:solidFill>
                <a:latin typeface="Times New Roman" pitchFamily="18" charset="0"/>
                <a:cs typeface="Times New Roman" pitchFamily="18" charset="0"/>
              </a:rPr>
              <a:t>!</a:t>
            </a:r>
            <a:endParaRPr lang="ru-RU" sz="800" dirty="0">
              <a:solidFill>
                <a:schemeClr val="bg1"/>
              </a:solidFill>
              <a:latin typeface="Times New Roman" pitchFamily="18" charset="0"/>
              <a:cs typeface="Times New Roman" pitchFamily="18" charset="0"/>
            </a:endParaRPr>
          </a:p>
        </p:txBody>
      </p:sp>
      <p:sp>
        <p:nvSpPr>
          <p:cNvPr id="15" name="TextBox 14"/>
          <p:cNvSpPr txBox="1"/>
          <p:nvPr/>
        </p:nvSpPr>
        <p:spPr>
          <a:xfrm>
            <a:off x="818439" y="4515448"/>
            <a:ext cx="562085" cy="523220"/>
          </a:xfrm>
          <a:prstGeom prst="rect">
            <a:avLst/>
          </a:prstGeom>
          <a:noFill/>
        </p:spPr>
        <p:txBody>
          <a:bodyPr wrap="square" rtlCol="0" anchor="ctr">
            <a:spAutoFit/>
          </a:bodyPr>
          <a:lstStyle/>
          <a:p>
            <a:pPr marL="342900" indent="-342900">
              <a:buFont typeface="Wingdings" pitchFamily="2" charset="2"/>
              <a:buChar char="q"/>
            </a:pPr>
            <a:r>
              <a:rPr lang="ru-RU" sz="2000" dirty="0" smtClean="0">
                <a:solidFill>
                  <a:srgbClr val="FF0000"/>
                </a:solidFill>
                <a:latin typeface="Times New Roman" pitchFamily="18" charset="0"/>
                <a:cs typeface="Times New Roman" pitchFamily="18" charset="0"/>
              </a:rPr>
              <a:t>  </a:t>
            </a:r>
            <a:r>
              <a:rPr lang="ru-RU" sz="800" dirty="0" smtClean="0">
                <a:solidFill>
                  <a:schemeClr val="bg1"/>
                </a:solidFill>
                <a:latin typeface="Times New Roman" pitchFamily="18" charset="0"/>
                <a:cs typeface="Times New Roman" pitchFamily="18" charset="0"/>
              </a:rPr>
              <a:t>!</a:t>
            </a:r>
            <a:endParaRPr lang="ru-RU" sz="800" dirty="0">
              <a:solidFill>
                <a:schemeClr val="bg1"/>
              </a:solidFill>
              <a:latin typeface="Times New Roman" pitchFamily="18" charset="0"/>
              <a:cs typeface="Times New Roman" pitchFamily="18" charset="0"/>
            </a:endParaRPr>
          </a:p>
        </p:txBody>
      </p:sp>
      <p:sp>
        <p:nvSpPr>
          <p:cNvPr id="16" name="TextBox 15"/>
          <p:cNvSpPr txBox="1"/>
          <p:nvPr/>
        </p:nvSpPr>
        <p:spPr>
          <a:xfrm>
            <a:off x="808203" y="5445224"/>
            <a:ext cx="562085" cy="523220"/>
          </a:xfrm>
          <a:prstGeom prst="rect">
            <a:avLst/>
          </a:prstGeom>
          <a:noFill/>
        </p:spPr>
        <p:txBody>
          <a:bodyPr wrap="square" rtlCol="0" anchor="ctr">
            <a:spAutoFit/>
          </a:bodyPr>
          <a:lstStyle/>
          <a:p>
            <a:pPr marL="342900" indent="-342900">
              <a:buFont typeface="Wingdings" pitchFamily="2" charset="2"/>
              <a:buChar char="q"/>
            </a:pPr>
            <a:r>
              <a:rPr lang="ru-RU" sz="2000" dirty="0" smtClean="0">
                <a:solidFill>
                  <a:srgbClr val="FF0000"/>
                </a:solidFill>
                <a:latin typeface="Times New Roman" pitchFamily="18" charset="0"/>
                <a:cs typeface="Times New Roman" pitchFamily="18" charset="0"/>
              </a:rPr>
              <a:t>  </a:t>
            </a:r>
            <a:r>
              <a:rPr lang="ru-RU" sz="800" dirty="0" smtClean="0">
                <a:solidFill>
                  <a:schemeClr val="bg1"/>
                </a:solidFill>
                <a:latin typeface="Times New Roman" pitchFamily="18" charset="0"/>
                <a:cs typeface="Times New Roman" pitchFamily="18" charset="0"/>
              </a:rPr>
              <a:t>!</a:t>
            </a:r>
            <a:endParaRPr lang="ru-RU" sz="800" dirty="0">
              <a:solidFill>
                <a:schemeClr val="bg1"/>
              </a:solidFill>
              <a:latin typeface="Times New Roman" pitchFamily="18" charset="0"/>
              <a:cs typeface="Times New Roman" pitchFamily="18" charset="0"/>
            </a:endParaRPr>
          </a:p>
        </p:txBody>
      </p:sp>
    </p:spTree>
    <p:extLst>
      <p:ext uri="{BB962C8B-B14F-4D97-AF65-F5344CB8AC3E}">
        <p14:creationId xmlns:p14="http://schemas.microsoft.com/office/powerpoint/2010/main" val="293484034"/>
      </p:ext>
    </p:extLst>
  </p:cSld>
  <p:clrMapOvr>
    <a:masterClrMapping/>
  </p:clrMapOvr>
  <p:transition spd="med"/>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Группа 9"/>
          <p:cNvGrpSpPr>
            <a:grpSpLocks/>
          </p:cNvGrpSpPr>
          <p:nvPr/>
        </p:nvGrpSpPr>
        <p:grpSpPr bwMode="auto">
          <a:xfrm>
            <a:off x="287729" y="4684"/>
            <a:ext cx="2520281" cy="1073247"/>
            <a:chOff x="143554" y="54314"/>
            <a:chExt cx="3664921" cy="1863953"/>
          </a:xfrm>
        </p:grpSpPr>
        <p:pic>
          <p:nvPicPr>
            <p:cNvPr id="4" name="Picture 2" descr="C:\Users\MalenkovaEV.EDU1\Desktop\Картинки\flag_rossiya_simvolika_lenty_trikolor_99276_2560x1600.jpg"/>
            <p:cNvPicPr>
              <a:picLocks noChangeAspect="1" noChangeArrowheads="1"/>
            </p:cNvPicPr>
            <p:nvPr/>
          </p:nvPicPr>
          <p:blipFill>
            <a:blip r:embed="rId2" cstate="print"/>
            <a:srcRect l="25054" b="11670"/>
            <a:stretch>
              <a:fillRect/>
            </a:stretch>
          </p:blipFill>
          <p:spPr bwMode="auto">
            <a:xfrm rot="10800000">
              <a:off x="143554" y="416691"/>
              <a:ext cx="3206805" cy="1485258"/>
            </a:xfrm>
            <a:prstGeom prst="rect">
              <a:avLst/>
            </a:prstGeom>
            <a:ln>
              <a:noFill/>
            </a:ln>
            <a:effectLst>
              <a:softEdge rad="112500"/>
            </a:effectLst>
          </p:spPr>
        </p:pic>
        <p:pic>
          <p:nvPicPr>
            <p:cNvPr id="5" name="Рисунок 17" descr="Samarskaya_oblast_gerb_h8nqy4tcmxozhyoh4wh5.jpg"/>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59785" y="54314"/>
              <a:ext cx="2748690" cy="18639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 name="Прямоугольник 23"/>
          <p:cNvSpPr/>
          <p:nvPr/>
        </p:nvSpPr>
        <p:spPr bwMode="auto">
          <a:xfrm>
            <a:off x="2999656" y="118870"/>
            <a:ext cx="9001000" cy="718588"/>
          </a:xfrm>
          <a:custGeom>
            <a:avLst/>
            <a:gdLst>
              <a:gd name="connsiteX0" fmla="*/ 0 w 7827189"/>
              <a:gd name="connsiteY0" fmla="*/ 0 h 1012634"/>
              <a:gd name="connsiteX1" fmla="*/ 7827189 w 7827189"/>
              <a:gd name="connsiteY1" fmla="*/ 0 h 1012634"/>
              <a:gd name="connsiteX2" fmla="*/ 7827189 w 7827189"/>
              <a:gd name="connsiteY2" fmla="*/ 1012634 h 1012634"/>
              <a:gd name="connsiteX3" fmla="*/ 0 w 7827189"/>
              <a:gd name="connsiteY3" fmla="*/ 1012634 h 1012634"/>
              <a:gd name="connsiteX4" fmla="*/ 0 w 7827189"/>
              <a:gd name="connsiteY4" fmla="*/ 0 h 1012634"/>
              <a:gd name="connsiteX0" fmla="*/ 577970 w 7827189"/>
              <a:gd name="connsiteY0" fmla="*/ 0 h 1012634"/>
              <a:gd name="connsiteX1" fmla="*/ 7827189 w 7827189"/>
              <a:gd name="connsiteY1" fmla="*/ 0 h 1012634"/>
              <a:gd name="connsiteX2" fmla="*/ 7827189 w 7827189"/>
              <a:gd name="connsiteY2" fmla="*/ 1012634 h 1012634"/>
              <a:gd name="connsiteX3" fmla="*/ 0 w 7827189"/>
              <a:gd name="connsiteY3" fmla="*/ 1012634 h 1012634"/>
              <a:gd name="connsiteX4" fmla="*/ 577970 w 7827189"/>
              <a:gd name="connsiteY4" fmla="*/ 0 h 1012634"/>
              <a:gd name="connsiteX0" fmla="*/ 560717 w 7827189"/>
              <a:gd name="connsiteY0" fmla="*/ 0 h 1047140"/>
              <a:gd name="connsiteX1" fmla="*/ 7827189 w 7827189"/>
              <a:gd name="connsiteY1" fmla="*/ 34506 h 1047140"/>
              <a:gd name="connsiteX2" fmla="*/ 7827189 w 7827189"/>
              <a:gd name="connsiteY2" fmla="*/ 1047140 h 1047140"/>
              <a:gd name="connsiteX3" fmla="*/ 0 w 7827189"/>
              <a:gd name="connsiteY3" fmla="*/ 1047140 h 1047140"/>
              <a:gd name="connsiteX4" fmla="*/ 560717 w 7827189"/>
              <a:gd name="connsiteY4" fmla="*/ 0 h 10471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27189" h="1047140">
                <a:moveTo>
                  <a:pt x="560717" y="0"/>
                </a:moveTo>
                <a:lnTo>
                  <a:pt x="7827189" y="34506"/>
                </a:lnTo>
                <a:lnTo>
                  <a:pt x="7827189" y="1047140"/>
                </a:lnTo>
                <a:lnTo>
                  <a:pt x="0" y="1047140"/>
                </a:lnTo>
                <a:lnTo>
                  <a:pt x="560717" y="0"/>
                </a:lnTo>
                <a:close/>
              </a:path>
            </a:pathLst>
          </a:custGeom>
          <a:solidFill>
            <a:srgbClr val="0C549E"/>
          </a:solidFill>
          <a:ln>
            <a:solidFill>
              <a:srgbClr val="0C549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ru-RU" sz="2800" b="1" dirty="0">
                <a:solidFill>
                  <a:schemeClr val="bg1"/>
                </a:solidFill>
                <a:latin typeface="Arial" pitchFamily="34" charset="0"/>
                <a:cs typeface="Arial" pitchFamily="34" charset="0"/>
              </a:rPr>
              <a:t>Требования к оценочным материалам</a:t>
            </a:r>
          </a:p>
        </p:txBody>
      </p:sp>
      <p:sp>
        <p:nvSpPr>
          <p:cNvPr id="8" name="Скругленный прямоугольник 7"/>
          <p:cNvSpPr/>
          <p:nvPr/>
        </p:nvSpPr>
        <p:spPr>
          <a:xfrm>
            <a:off x="851309" y="1196751"/>
            <a:ext cx="11113504" cy="719579"/>
          </a:xfrm>
          <a:prstGeom prst="roundRect">
            <a:avLst/>
          </a:prstGeom>
          <a:solidFill>
            <a:schemeClr val="accent1">
              <a:lumMod val="20000"/>
              <a:lumOff val="80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chemeClr val="tx1"/>
                </a:solidFill>
                <a:latin typeface="Times New Roman" pitchFamily="18" charset="0"/>
                <a:cs typeface="Times New Roman" pitchFamily="18" charset="0"/>
              </a:rPr>
              <a:t>Оценочные материалы, разработанные образовательной организацией, должны соответствовать требованиям</a:t>
            </a:r>
            <a:endParaRPr lang="ru-RU" dirty="0">
              <a:solidFill>
                <a:schemeClr val="tx1"/>
              </a:solidFill>
              <a:latin typeface="Times New Roman" pitchFamily="18" charset="0"/>
              <a:cs typeface="Times New Roman" pitchFamily="18" charset="0"/>
            </a:endParaRPr>
          </a:p>
        </p:txBody>
      </p:sp>
      <p:sp>
        <p:nvSpPr>
          <p:cNvPr id="13" name="Скругленный прямоугольник 12"/>
          <p:cNvSpPr/>
          <p:nvPr/>
        </p:nvSpPr>
        <p:spPr>
          <a:xfrm>
            <a:off x="682459" y="2445402"/>
            <a:ext cx="1415783" cy="1552165"/>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dirty="0" smtClean="0">
                <a:solidFill>
                  <a:schemeClr val="tx1"/>
                </a:solidFill>
                <a:latin typeface="Times New Roman" pitchFamily="18" charset="0"/>
                <a:cs typeface="Times New Roman" pitchFamily="18" charset="0"/>
              </a:rPr>
              <a:t>Соответствовать результатам освоения образовательной программы</a:t>
            </a:r>
            <a:endParaRPr lang="ru-RU" sz="1200" dirty="0">
              <a:solidFill>
                <a:schemeClr val="tx1"/>
              </a:solidFill>
              <a:latin typeface="Times New Roman" pitchFamily="18" charset="0"/>
              <a:cs typeface="Times New Roman" pitchFamily="18" charset="0"/>
            </a:endParaRPr>
          </a:p>
        </p:txBody>
      </p:sp>
      <p:sp>
        <p:nvSpPr>
          <p:cNvPr id="14" name="Скругленный прямоугольник 13"/>
          <p:cNvSpPr/>
          <p:nvPr/>
        </p:nvSpPr>
        <p:spPr>
          <a:xfrm>
            <a:off x="2492974" y="2430353"/>
            <a:ext cx="1705247" cy="2177720"/>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dirty="0" smtClean="0">
                <a:solidFill>
                  <a:schemeClr val="tx1"/>
                </a:solidFill>
                <a:latin typeface="Times New Roman" pitchFamily="18" charset="0"/>
                <a:cs typeface="Times New Roman" pitchFamily="18" charset="0"/>
              </a:rPr>
              <a:t>Предоставить возможность для оценивания сформированных экспертом индикаторов достижения компетенций в виде действий и (или) знаний, умений, навыков</a:t>
            </a:r>
            <a:endParaRPr lang="ru-RU" sz="1200" dirty="0">
              <a:solidFill>
                <a:schemeClr val="tx1"/>
              </a:solidFill>
              <a:latin typeface="Times New Roman" pitchFamily="18" charset="0"/>
              <a:cs typeface="Times New Roman" pitchFamily="18" charset="0"/>
            </a:endParaRPr>
          </a:p>
        </p:txBody>
      </p:sp>
      <p:sp>
        <p:nvSpPr>
          <p:cNvPr id="15" name="Скругленный прямоугольник 14"/>
          <p:cNvSpPr/>
          <p:nvPr/>
        </p:nvSpPr>
        <p:spPr>
          <a:xfrm>
            <a:off x="4800402" y="2446915"/>
            <a:ext cx="1756368" cy="1918189"/>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dirty="0" smtClean="0">
                <a:solidFill>
                  <a:schemeClr val="tx1"/>
                </a:solidFill>
                <a:latin typeface="Times New Roman" pitchFamily="18" charset="0"/>
                <a:cs typeface="Times New Roman" pitchFamily="18" charset="0"/>
              </a:rPr>
              <a:t>Количество и состав заданий должны позволять эксперту сформировать не менее </a:t>
            </a:r>
            <a:r>
              <a:rPr lang="ru-RU" sz="1200" b="1" dirty="0" smtClean="0">
                <a:solidFill>
                  <a:schemeClr val="tx1"/>
                </a:solidFill>
                <a:latin typeface="Times New Roman" pitchFamily="18" charset="0"/>
                <a:cs typeface="Times New Roman" pitchFamily="18" charset="0"/>
              </a:rPr>
              <a:t>двух вариантов </a:t>
            </a:r>
            <a:r>
              <a:rPr lang="ru-RU" sz="1200" dirty="0" smtClean="0">
                <a:solidFill>
                  <a:schemeClr val="tx1"/>
                </a:solidFill>
                <a:latin typeface="Times New Roman" pitchFamily="18" charset="0"/>
                <a:cs typeface="Times New Roman" pitchFamily="18" charset="0"/>
              </a:rPr>
              <a:t>заданий для проведения диагностической работы</a:t>
            </a:r>
            <a:endParaRPr lang="ru-RU" sz="1200" dirty="0">
              <a:solidFill>
                <a:schemeClr val="tx1"/>
              </a:solidFill>
              <a:latin typeface="Times New Roman" pitchFamily="18" charset="0"/>
              <a:cs typeface="Times New Roman" pitchFamily="18" charset="0"/>
            </a:endParaRPr>
          </a:p>
        </p:txBody>
      </p:sp>
      <p:cxnSp>
        <p:nvCxnSpPr>
          <p:cNvPr id="12" name="Прямая со стрелкой 11"/>
          <p:cNvCxnSpPr/>
          <p:nvPr/>
        </p:nvCxnSpPr>
        <p:spPr>
          <a:xfrm>
            <a:off x="1390351" y="1943094"/>
            <a:ext cx="0" cy="524260"/>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cxnSp>
        <p:nvCxnSpPr>
          <p:cNvPr id="17" name="Прямая со стрелкой 16"/>
          <p:cNvCxnSpPr/>
          <p:nvPr/>
        </p:nvCxnSpPr>
        <p:spPr>
          <a:xfrm>
            <a:off x="3272409" y="1943094"/>
            <a:ext cx="0" cy="524260"/>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cxnSp>
        <p:nvCxnSpPr>
          <p:cNvPr id="18" name="Прямая со стрелкой 17"/>
          <p:cNvCxnSpPr/>
          <p:nvPr/>
        </p:nvCxnSpPr>
        <p:spPr>
          <a:xfrm>
            <a:off x="9568801" y="1924803"/>
            <a:ext cx="0" cy="524260"/>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cxnSp>
        <p:nvCxnSpPr>
          <p:cNvPr id="19" name="Прямая со стрелкой 18"/>
          <p:cNvCxnSpPr/>
          <p:nvPr/>
        </p:nvCxnSpPr>
        <p:spPr>
          <a:xfrm>
            <a:off x="5662982" y="2009330"/>
            <a:ext cx="0" cy="467909"/>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sp>
        <p:nvSpPr>
          <p:cNvPr id="20" name="Скругленный прямоугольник 19"/>
          <p:cNvSpPr/>
          <p:nvPr/>
        </p:nvSpPr>
        <p:spPr>
          <a:xfrm>
            <a:off x="7248128" y="2477239"/>
            <a:ext cx="4626961" cy="3959668"/>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457200" algn="just"/>
            <a:r>
              <a:rPr lang="ru-RU" sz="1200" dirty="0">
                <a:solidFill>
                  <a:prstClr val="black"/>
                </a:solidFill>
                <a:latin typeface="Times New Roman" pitchFamily="18" charset="0"/>
                <a:cs typeface="Times New Roman" pitchFamily="18" charset="0"/>
              </a:rPr>
              <a:t>Выбор компетенций, оцениваемых в ходе диагностической работы, осуществляется следующим </a:t>
            </a:r>
            <a:r>
              <a:rPr lang="ru-RU" sz="1200" dirty="0" smtClean="0">
                <a:solidFill>
                  <a:prstClr val="black"/>
                </a:solidFill>
                <a:latin typeface="Times New Roman" pitchFamily="18" charset="0"/>
                <a:cs typeface="Times New Roman" pitchFamily="18" charset="0"/>
              </a:rPr>
              <a:t>образом:</a:t>
            </a:r>
          </a:p>
          <a:p>
            <a:pPr indent="457200" algn="just"/>
            <a:r>
              <a:rPr lang="ru-RU" sz="1200" dirty="0" smtClean="0">
                <a:solidFill>
                  <a:prstClr val="black"/>
                </a:solidFill>
                <a:latin typeface="Times New Roman" pitchFamily="18" charset="0"/>
                <a:cs typeface="Times New Roman" pitchFamily="18" charset="0"/>
              </a:rPr>
              <a:t>при </a:t>
            </a:r>
            <a:r>
              <a:rPr lang="ru-RU" sz="1200" dirty="0">
                <a:solidFill>
                  <a:prstClr val="black"/>
                </a:solidFill>
                <a:latin typeface="Times New Roman" pitchFamily="18" charset="0"/>
                <a:cs typeface="Times New Roman" pitchFamily="18" charset="0"/>
              </a:rPr>
              <a:t>наличии (полностью или частично) освоенных обучающимися профессиональных компетенций выбираются </a:t>
            </a:r>
            <a:r>
              <a:rPr lang="ru-RU" sz="1200" b="1" dirty="0">
                <a:solidFill>
                  <a:prstClr val="black"/>
                </a:solidFill>
                <a:latin typeface="Times New Roman" pitchFamily="18" charset="0"/>
                <a:cs typeface="Times New Roman" pitchFamily="18" charset="0"/>
              </a:rPr>
              <a:t>до пяти </a:t>
            </a:r>
            <a:r>
              <a:rPr lang="ru-RU" sz="1200" dirty="0">
                <a:solidFill>
                  <a:prstClr val="black"/>
                </a:solidFill>
                <a:latin typeface="Times New Roman" pitchFamily="18" charset="0"/>
                <a:cs typeface="Times New Roman" pitchFamily="18" charset="0"/>
              </a:rPr>
              <a:t>профессиональных компетенций, при этом приоритет отдается профессиональным компетенциям, освоенным в полном </a:t>
            </a:r>
            <a:r>
              <a:rPr lang="ru-RU" sz="1200" dirty="0" smtClean="0">
                <a:solidFill>
                  <a:prstClr val="black"/>
                </a:solidFill>
                <a:latin typeface="Times New Roman" pitchFamily="18" charset="0"/>
                <a:cs typeface="Times New Roman" pitchFamily="18" charset="0"/>
              </a:rPr>
              <a:t>объеме;</a:t>
            </a:r>
            <a:r>
              <a:rPr lang="ru-RU" sz="1200" dirty="0">
                <a:solidFill>
                  <a:schemeClr val="tx1"/>
                </a:solidFill>
                <a:latin typeface="Times New Roman" pitchFamily="18" charset="0"/>
                <a:cs typeface="Times New Roman" pitchFamily="18" charset="0"/>
              </a:rPr>
              <a:t> </a:t>
            </a:r>
            <a:endParaRPr lang="ru-RU" sz="1200" dirty="0" smtClean="0">
              <a:solidFill>
                <a:schemeClr val="tx1"/>
              </a:solidFill>
              <a:latin typeface="Times New Roman" pitchFamily="18" charset="0"/>
              <a:cs typeface="Times New Roman" pitchFamily="18" charset="0"/>
            </a:endParaRPr>
          </a:p>
          <a:p>
            <a:pPr indent="457200" algn="just"/>
            <a:r>
              <a:rPr lang="ru-RU" sz="1200" dirty="0" smtClean="0">
                <a:solidFill>
                  <a:schemeClr val="tx1"/>
                </a:solidFill>
                <a:latin typeface="Times New Roman" pitchFamily="18" charset="0"/>
                <a:cs typeface="Times New Roman" pitchFamily="18" charset="0"/>
              </a:rPr>
              <a:t>при </a:t>
            </a:r>
            <a:r>
              <a:rPr lang="ru-RU" sz="1200" dirty="0">
                <a:solidFill>
                  <a:schemeClr val="tx1"/>
                </a:solidFill>
                <a:latin typeface="Times New Roman" pitchFamily="18" charset="0"/>
                <a:cs typeface="Times New Roman" pitchFamily="18" charset="0"/>
              </a:rPr>
              <a:t>отсутствии (полностью или частично) освоенных обучающимися профессиональных компетенций выбирается </a:t>
            </a:r>
            <a:r>
              <a:rPr lang="ru-RU" sz="1200" b="1" dirty="0">
                <a:solidFill>
                  <a:schemeClr val="tx1"/>
                </a:solidFill>
                <a:latin typeface="Times New Roman" pitchFamily="18" charset="0"/>
                <a:cs typeface="Times New Roman" pitchFamily="18" charset="0"/>
              </a:rPr>
              <a:t>до пяти </a:t>
            </a:r>
            <a:r>
              <a:rPr lang="ru-RU" sz="1200" dirty="0">
                <a:solidFill>
                  <a:schemeClr val="tx1"/>
                </a:solidFill>
                <a:latin typeface="Times New Roman" pitchFamily="18" charset="0"/>
                <a:cs typeface="Times New Roman" pitchFamily="18" charset="0"/>
              </a:rPr>
              <a:t>(полностью или частично) освоенных общепрофессиональных компетенций, при этом приоритет отдается общепрофессиональным компетенциям, освоенным в полном объеме</a:t>
            </a:r>
            <a:r>
              <a:rPr lang="ru-RU" sz="1200" dirty="0" smtClean="0">
                <a:solidFill>
                  <a:schemeClr val="tx1"/>
                </a:solidFill>
                <a:latin typeface="Times New Roman" pitchFamily="18" charset="0"/>
                <a:cs typeface="Times New Roman" pitchFamily="18" charset="0"/>
              </a:rPr>
              <a:t>;</a:t>
            </a:r>
          </a:p>
          <a:p>
            <a:pPr indent="457200" algn="just"/>
            <a:r>
              <a:rPr lang="ru-RU" sz="1200" dirty="0" smtClean="0">
                <a:solidFill>
                  <a:schemeClr val="tx1"/>
                </a:solidFill>
                <a:latin typeface="Times New Roman" pitchFamily="18" charset="0"/>
                <a:cs typeface="Times New Roman" pitchFamily="18" charset="0"/>
              </a:rPr>
              <a:t> </a:t>
            </a:r>
            <a:r>
              <a:rPr lang="ru-RU" sz="1200" dirty="0">
                <a:solidFill>
                  <a:schemeClr val="tx1"/>
                </a:solidFill>
                <a:latin typeface="Times New Roman" pitchFamily="18" charset="0"/>
                <a:cs typeface="Times New Roman" pitchFamily="18" charset="0"/>
              </a:rPr>
              <a:t>в случае реализации программ СПО на базе ООО допускается проведение диагностической работы по оценке </a:t>
            </a:r>
            <a:r>
              <a:rPr lang="ru-RU" sz="1200" b="1" dirty="0">
                <a:solidFill>
                  <a:schemeClr val="tx1"/>
                </a:solidFill>
                <a:latin typeface="Times New Roman" pitchFamily="18" charset="0"/>
                <a:cs typeface="Times New Roman" pitchFamily="18" charset="0"/>
              </a:rPr>
              <a:t>освоения предметов (дисциплин) </a:t>
            </a:r>
            <a:r>
              <a:rPr lang="ru-RU" sz="1200" dirty="0">
                <a:solidFill>
                  <a:schemeClr val="tx1"/>
                </a:solidFill>
                <a:latin typeface="Times New Roman" pitchFamily="18" charset="0"/>
                <a:cs typeface="Times New Roman" pitchFamily="18" charset="0"/>
              </a:rPr>
              <a:t>СОО при условии, когда объем учебного материала не позволяет проведение диагностической работы по общим и (или) профессиональным компетенциям</a:t>
            </a:r>
            <a:r>
              <a:rPr lang="ru-RU" sz="1200" dirty="0" smtClean="0">
                <a:solidFill>
                  <a:schemeClr val="tx1"/>
                </a:solidFill>
                <a:latin typeface="Times New Roman" pitchFamily="18" charset="0"/>
                <a:cs typeface="Times New Roman" pitchFamily="18" charset="0"/>
              </a:rPr>
              <a:t>.</a:t>
            </a:r>
            <a:endParaRPr lang="ru-RU" sz="1200" dirty="0">
              <a:solidFill>
                <a:prstClr val="black"/>
              </a:solidFill>
              <a:latin typeface="Times New Roman" pitchFamily="18" charset="0"/>
              <a:cs typeface="Times New Roman" pitchFamily="18" charset="0"/>
            </a:endParaRPr>
          </a:p>
        </p:txBody>
      </p:sp>
      <p:sp>
        <p:nvSpPr>
          <p:cNvPr id="31" name="Овал 30"/>
          <p:cNvSpPr/>
          <p:nvPr/>
        </p:nvSpPr>
        <p:spPr>
          <a:xfrm>
            <a:off x="479376" y="4797152"/>
            <a:ext cx="2153741" cy="1639755"/>
          </a:xfrm>
          <a:prstGeom prst="ellipse">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dirty="0" smtClean="0">
                <a:solidFill>
                  <a:srgbClr val="00B050"/>
                </a:solidFill>
                <a:latin typeface="Times New Roman" pitchFamily="18" charset="0"/>
                <a:cs typeface="Times New Roman" pitchFamily="18" charset="0"/>
              </a:rPr>
              <a:t>Диагностическая работа </a:t>
            </a:r>
          </a:p>
          <a:p>
            <a:pPr algn="ctr"/>
            <a:r>
              <a:rPr lang="ru-RU" sz="1400" dirty="0" smtClean="0">
                <a:solidFill>
                  <a:srgbClr val="00B050"/>
                </a:solidFill>
                <a:latin typeface="Times New Roman" pitchFamily="18" charset="0"/>
                <a:cs typeface="Times New Roman" pitchFamily="18" charset="0"/>
              </a:rPr>
              <a:t>не проводится при отсутствии  ФОС</a:t>
            </a:r>
            <a:endParaRPr lang="ru-RU" sz="1400" dirty="0">
              <a:solidFill>
                <a:srgbClr val="00B050"/>
              </a:solidFill>
              <a:latin typeface="Times New Roman" pitchFamily="18" charset="0"/>
              <a:cs typeface="Times New Roman" pitchFamily="18" charset="0"/>
            </a:endParaRPr>
          </a:p>
        </p:txBody>
      </p:sp>
      <p:sp>
        <p:nvSpPr>
          <p:cNvPr id="32" name="Овал 31"/>
          <p:cNvSpPr/>
          <p:nvPr/>
        </p:nvSpPr>
        <p:spPr>
          <a:xfrm>
            <a:off x="3423145" y="4797152"/>
            <a:ext cx="2153741" cy="1639755"/>
          </a:xfrm>
          <a:prstGeom prst="ellipse">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dirty="0" smtClean="0">
                <a:solidFill>
                  <a:srgbClr val="00B050"/>
                </a:solidFill>
                <a:latin typeface="Times New Roman" pitchFamily="18" charset="0"/>
                <a:cs typeface="Times New Roman" pitchFamily="18" charset="0"/>
              </a:rPr>
              <a:t>Протокол о невозможности проведения диагностической работы</a:t>
            </a:r>
            <a:endParaRPr lang="ru-RU" sz="1400" dirty="0">
              <a:solidFill>
                <a:srgbClr val="00B050"/>
              </a:solidFill>
              <a:latin typeface="Times New Roman" pitchFamily="18" charset="0"/>
              <a:cs typeface="Times New Roman" pitchFamily="18" charset="0"/>
            </a:endParaRPr>
          </a:p>
        </p:txBody>
      </p:sp>
      <p:pic>
        <p:nvPicPr>
          <p:cNvPr id="33" name="Рисунок 32" descr="Восклицательный знак без фона - фото и картинки abrakadabra.fun"/>
          <p:cNvPicPr/>
          <p:nvPr/>
        </p:nvPicPr>
        <p:blipFill rotWithShape="1">
          <a:blip r:embed="rId4" cstate="print">
            <a:extLst>
              <a:ext uri="{28A0092B-C50C-407E-A947-70E740481C1C}">
                <a14:useLocalDpi xmlns:a14="http://schemas.microsoft.com/office/drawing/2010/main" val="0"/>
              </a:ext>
            </a:extLst>
          </a:blip>
          <a:srcRect l="20039" t="14546" r="28323" b="15757"/>
          <a:stretch/>
        </p:blipFill>
        <p:spPr bwMode="auto">
          <a:xfrm>
            <a:off x="5807968" y="4725144"/>
            <a:ext cx="767852" cy="1373280"/>
          </a:xfrm>
          <a:prstGeom prst="rect">
            <a:avLst/>
          </a:prstGeom>
          <a:noFill/>
          <a:ln>
            <a:noFill/>
          </a:ln>
          <a:extLst>
            <a:ext uri="{53640926-AAD7-44D8-BBD7-CCE9431645EC}">
              <a14:shadowObscured xmlns:a14="http://schemas.microsoft.com/office/drawing/2010/main"/>
            </a:ext>
          </a:extLst>
        </p:spPr>
      </p:pic>
      <p:cxnSp>
        <p:nvCxnSpPr>
          <p:cNvPr id="34" name="Прямая со стрелкой 33"/>
          <p:cNvCxnSpPr/>
          <p:nvPr/>
        </p:nvCxnSpPr>
        <p:spPr>
          <a:xfrm>
            <a:off x="2711624" y="5617029"/>
            <a:ext cx="576064" cy="0"/>
          </a:xfrm>
          <a:prstGeom prst="straightConnector1">
            <a:avLst/>
          </a:prstGeom>
          <a:ln w="22225">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91433975"/>
      </p:ext>
    </p:extLst>
  </p:cSld>
  <p:clrMapOvr>
    <a:masterClrMapping/>
  </p:clrMapOvr>
  <p:transition spd="med"/>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Группа 9"/>
          <p:cNvGrpSpPr>
            <a:grpSpLocks/>
          </p:cNvGrpSpPr>
          <p:nvPr/>
        </p:nvGrpSpPr>
        <p:grpSpPr bwMode="auto">
          <a:xfrm>
            <a:off x="287729" y="4684"/>
            <a:ext cx="2520281" cy="1073247"/>
            <a:chOff x="143554" y="54314"/>
            <a:chExt cx="3664921" cy="1863953"/>
          </a:xfrm>
        </p:grpSpPr>
        <p:pic>
          <p:nvPicPr>
            <p:cNvPr id="4" name="Picture 2" descr="C:\Users\MalenkovaEV.EDU1\Desktop\Картинки\flag_rossiya_simvolika_lenty_trikolor_99276_2560x1600.jpg"/>
            <p:cNvPicPr>
              <a:picLocks noChangeAspect="1" noChangeArrowheads="1"/>
            </p:cNvPicPr>
            <p:nvPr/>
          </p:nvPicPr>
          <p:blipFill>
            <a:blip r:embed="rId2" cstate="print"/>
            <a:srcRect l="25054" b="11670"/>
            <a:stretch>
              <a:fillRect/>
            </a:stretch>
          </p:blipFill>
          <p:spPr bwMode="auto">
            <a:xfrm rot="10800000">
              <a:off x="143554" y="416691"/>
              <a:ext cx="3206805" cy="1485258"/>
            </a:xfrm>
            <a:prstGeom prst="rect">
              <a:avLst/>
            </a:prstGeom>
            <a:ln>
              <a:noFill/>
            </a:ln>
            <a:effectLst>
              <a:softEdge rad="112500"/>
            </a:effectLst>
          </p:spPr>
        </p:pic>
        <p:pic>
          <p:nvPicPr>
            <p:cNvPr id="5" name="Рисунок 17" descr="Samarskaya_oblast_gerb_h8nqy4tcmxozhyoh4wh5.jpg"/>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59785" y="54314"/>
              <a:ext cx="2748690" cy="18639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 name="Прямоугольник 23"/>
          <p:cNvSpPr/>
          <p:nvPr/>
        </p:nvSpPr>
        <p:spPr bwMode="auto">
          <a:xfrm>
            <a:off x="2999656" y="118870"/>
            <a:ext cx="9001000" cy="718588"/>
          </a:xfrm>
          <a:custGeom>
            <a:avLst/>
            <a:gdLst>
              <a:gd name="connsiteX0" fmla="*/ 0 w 7827189"/>
              <a:gd name="connsiteY0" fmla="*/ 0 h 1012634"/>
              <a:gd name="connsiteX1" fmla="*/ 7827189 w 7827189"/>
              <a:gd name="connsiteY1" fmla="*/ 0 h 1012634"/>
              <a:gd name="connsiteX2" fmla="*/ 7827189 w 7827189"/>
              <a:gd name="connsiteY2" fmla="*/ 1012634 h 1012634"/>
              <a:gd name="connsiteX3" fmla="*/ 0 w 7827189"/>
              <a:gd name="connsiteY3" fmla="*/ 1012634 h 1012634"/>
              <a:gd name="connsiteX4" fmla="*/ 0 w 7827189"/>
              <a:gd name="connsiteY4" fmla="*/ 0 h 1012634"/>
              <a:gd name="connsiteX0" fmla="*/ 577970 w 7827189"/>
              <a:gd name="connsiteY0" fmla="*/ 0 h 1012634"/>
              <a:gd name="connsiteX1" fmla="*/ 7827189 w 7827189"/>
              <a:gd name="connsiteY1" fmla="*/ 0 h 1012634"/>
              <a:gd name="connsiteX2" fmla="*/ 7827189 w 7827189"/>
              <a:gd name="connsiteY2" fmla="*/ 1012634 h 1012634"/>
              <a:gd name="connsiteX3" fmla="*/ 0 w 7827189"/>
              <a:gd name="connsiteY3" fmla="*/ 1012634 h 1012634"/>
              <a:gd name="connsiteX4" fmla="*/ 577970 w 7827189"/>
              <a:gd name="connsiteY4" fmla="*/ 0 h 1012634"/>
              <a:gd name="connsiteX0" fmla="*/ 560717 w 7827189"/>
              <a:gd name="connsiteY0" fmla="*/ 0 h 1047140"/>
              <a:gd name="connsiteX1" fmla="*/ 7827189 w 7827189"/>
              <a:gd name="connsiteY1" fmla="*/ 34506 h 1047140"/>
              <a:gd name="connsiteX2" fmla="*/ 7827189 w 7827189"/>
              <a:gd name="connsiteY2" fmla="*/ 1047140 h 1047140"/>
              <a:gd name="connsiteX3" fmla="*/ 0 w 7827189"/>
              <a:gd name="connsiteY3" fmla="*/ 1047140 h 1047140"/>
              <a:gd name="connsiteX4" fmla="*/ 560717 w 7827189"/>
              <a:gd name="connsiteY4" fmla="*/ 0 h 10471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27189" h="1047140">
                <a:moveTo>
                  <a:pt x="560717" y="0"/>
                </a:moveTo>
                <a:lnTo>
                  <a:pt x="7827189" y="34506"/>
                </a:lnTo>
                <a:lnTo>
                  <a:pt x="7827189" y="1047140"/>
                </a:lnTo>
                <a:lnTo>
                  <a:pt x="0" y="1047140"/>
                </a:lnTo>
                <a:lnTo>
                  <a:pt x="560717" y="0"/>
                </a:lnTo>
                <a:close/>
              </a:path>
            </a:pathLst>
          </a:custGeom>
          <a:solidFill>
            <a:srgbClr val="0C549E"/>
          </a:solidFill>
          <a:ln>
            <a:solidFill>
              <a:srgbClr val="0C549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ru-RU" sz="2800" b="1" dirty="0">
                <a:solidFill>
                  <a:prstClr val="white"/>
                </a:solidFill>
                <a:latin typeface="Arial" pitchFamily="34" charset="0"/>
                <a:cs typeface="Arial" pitchFamily="34" charset="0"/>
              </a:rPr>
              <a:t>Требования к оценочным материалам</a:t>
            </a:r>
          </a:p>
        </p:txBody>
      </p:sp>
      <p:pic>
        <p:nvPicPr>
          <p:cNvPr id="2050" name="Picture 2" descr="Z:\Аккредитация\Документы аккредитация\2025\Установочная презентация\Матрица.bmp"/>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4117" y="1837381"/>
            <a:ext cx="11280879" cy="3400299"/>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479376" y="1098717"/>
            <a:ext cx="11411981" cy="738664"/>
          </a:xfrm>
          <a:prstGeom prst="rect">
            <a:avLst/>
          </a:prstGeom>
        </p:spPr>
        <p:txBody>
          <a:bodyPr wrap="square">
            <a:spAutoFit/>
          </a:bodyPr>
          <a:lstStyle/>
          <a:p>
            <a:pPr lvl="0" algn="ctr"/>
            <a:r>
              <a:rPr lang="ru-RU" sz="1400" b="1" dirty="0" smtClean="0">
                <a:latin typeface="Calibri" panose="020F0502020204030204" pitchFamily="34" charset="0"/>
                <a:cs typeface="Calibri" panose="020F0502020204030204" pitchFamily="34" charset="0"/>
              </a:rPr>
              <a:t>Задания для формирования диагностической работы по основной профессиональной образовательной программе среднего профессионального образования по специальности</a:t>
            </a:r>
            <a:r>
              <a:rPr lang="en-US" sz="1400" b="1" dirty="0" smtClean="0">
                <a:latin typeface="Calibri" panose="020F0502020204030204" pitchFamily="34" charset="0"/>
                <a:cs typeface="Calibri" panose="020F0502020204030204" pitchFamily="34" charset="0"/>
              </a:rPr>
              <a:t>/ </a:t>
            </a:r>
            <a:r>
              <a:rPr lang="ru-RU" sz="1400" b="1" dirty="0" smtClean="0">
                <a:latin typeface="Calibri" panose="020F0502020204030204" pitchFamily="34" charset="0"/>
                <a:cs typeface="Calibri" panose="020F0502020204030204" pitchFamily="34" charset="0"/>
              </a:rPr>
              <a:t>по профессии ………</a:t>
            </a:r>
          </a:p>
          <a:p>
            <a:pPr lvl="0"/>
            <a:r>
              <a:rPr lang="ru-RU" sz="1400" dirty="0" smtClean="0">
                <a:latin typeface="Calibri" panose="020F0502020204030204" pitchFamily="34" charset="0"/>
                <a:cs typeface="Calibri" panose="020F0502020204030204" pitchFamily="34" charset="0"/>
              </a:rPr>
              <a:t>Проверяемые компетенции</a:t>
            </a:r>
            <a:r>
              <a:rPr lang="en-US" sz="1400" dirty="0" smtClean="0">
                <a:latin typeface="Calibri" panose="020F0502020204030204" pitchFamily="34" charset="0"/>
                <a:cs typeface="Calibri" panose="020F0502020204030204" pitchFamily="34" charset="0"/>
              </a:rPr>
              <a:t>:</a:t>
            </a:r>
            <a:r>
              <a:rPr lang="ru-RU" sz="1400" dirty="0">
                <a:latin typeface="Calibri" panose="020F0502020204030204" pitchFamily="34" charset="0"/>
                <a:cs typeface="Calibri" panose="020F0502020204030204" pitchFamily="34" charset="0"/>
              </a:rPr>
              <a:t> </a:t>
            </a:r>
            <a:r>
              <a:rPr lang="ru-RU" sz="1400" dirty="0" smtClean="0">
                <a:latin typeface="Calibri" panose="020F0502020204030204" pitchFamily="34" charset="0"/>
                <a:cs typeface="Calibri" panose="020F0502020204030204" pitchFamily="34" charset="0"/>
              </a:rPr>
              <a:t>………..</a:t>
            </a:r>
            <a:endParaRPr lang="en-US" sz="1400" dirty="0" smtClean="0">
              <a:latin typeface="Calibri" panose="020F0502020204030204" pitchFamily="34" charset="0"/>
              <a:cs typeface="Calibri" panose="020F0502020204030204" pitchFamily="34" charset="0"/>
            </a:endParaRPr>
          </a:p>
        </p:txBody>
      </p:sp>
      <p:sp>
        <p:nvSpPr>
          <p:cNvPr id="8" name="Прямоугольник 7"/>
          <p:cNvSpPr/>
          <p:nvPr/>
        </p:nvSpPr>
        <p:spPr>
          <a:xfrm>
            <a:off x="557471" y="5237680"/>
            <a:ext cx="6443430" cy="1384995"/>
          </a:xfrm>
          <a:prstGeom prst="rect">
            <a:avLst/>
          </a:prstGeom>
        </p:spPr>
        <p:txBody>
          <a:bodyPr wrap="square">
            <a:spAutoFit/>
          </a:bodyPr>
          <a:lstStyle/>
          <a:p>
            <a:pPr lvl="0" algn="ctr"/>
            <a:r>
              <a:rPr lang="ru-RU" sz="1400" b="1" dirty="0" smtClean="0">
                <a:solidFill>
                  <a:srgbClr val="00B050"/>
                </a:solidFill>
                <a:latin typeface="Calibri" panose="020F0502020204030204" pitchFamily="34" charset="0"/>
                <a:cs typeface="Calibri" panose="020F0502020204030204" pitchFamily="34" charset="0"/>
              </a:rPr>
              <a:t>Перечень дисциплин, компетенций, количество заданий определяется совместно с министерством образования Самарской области!</a:t>
            </a:r>
          </a:p>
          <a:p>
            <a:pPr lvl="0" algn="ctr"/>
            <a:endParaRPr lang="ru-RU" sz="1400" b="1" dirty="0" smtClean="0">
              <a:solidFill>
                <a:srgbClr val="00B050"/>
              </a:solidFill>
              <a:latin typeface="Calibri" panose="020F0502020204030204" pitchFamily="34" charset="0"/>
              <a:cs typeface="Calibri" panose="020F0502020204030204" pitchFamily="34" charset="0"/>
            </a:endParaRPr>
          </a:p>
          <a:p>
            <a:pPr lvl="0" algn="ctr"/>
            <a:r>
              <a:rPr lang="ru-RU" sz="1400" b="1" dirty="0" smtClean="0">
                <a:solidFill>
                  <a:srgbClr val="00B050"/>
                </a:solidFill>
                <a:latin typeface="Calibri" panose="020F0502020204030204" pitchFamily="34" charset="0"/>
                <a:cs typeface="Calibri" panose="020F0502020204030204" pitchFamily="34" charset="0"/>
              </a:rPr>
              <a:t>Задания для формирования диагностической </a:t>
            </a:r>
            <a:r>
              <a:rPr lang="ru-RU" sz="1400" b="1" dirty="0">
                <a:solidFill>
                  <a:srgbClr val="00B050"/>
                </a:solidFill>
                <a:latin typeface="Calibri" panose="020F0502020204030204" pitchFamily="34" charset="0"/>
                <a:cs typeface="Calibri" panose="020F0502020204030204" pitchFamily="34" charset="0"/>
              </a:rPr>
              <a:t>работы направляются должностному </a:t>
            </a:r>
            <a:r>
              <a:rPr lang="ru-RU" sz="1400" b="1" dirty="0" smtClean="0">
                <a:solidFill>
                  <a:srgbClr val="00B050"/>
                </a:solidFill>
                <a:latin typeface="Calibri" panose="020F0502020204030204" pitchFamily="34" charset="0"/>
                <a:cs typeface="Calibri" panose="020F0502020204030204" pitchFamily="34" charset="0"/>
              </a:rPr>
              <a:t>лицу министерства образования Самарской области, утвержденному распоряжением в первый день экспертизы!</a:t>
            </a:r>
            <a:endParaRPr lang="en-US" sz="1400" dirty="0" smtClean="0">
              <a:solidFill>
                <a:srgbClr val="00B050"/>
              </a:solidFill>
              <a:latin typeface="Calibri" panose="020F0502020204030204" pitchFamily="34" charset="0"/>
              <a:cs typeface="Calibri" panose="020F0502020204030204" pitchFamily="34" charset="0"/>
            </a:endParaRPr>
          </a:p>
        </p:txBody>
      </p:sp>
      <p:sp>
        <p:nvSpPr>
          <p:cNvPr id="9" name="Прямоугольник 8"/>
          <p:cNvSpPr/>
          <p:nvPr/>
        </p:nvSpPr>
        <p:spPr>
          <a:xfrm>
            <a:off x="7968208" y="5805264"/>
            <a:ext cx="3430747" cy="523220"/>
          </a:xfrm>
          <a:prstGeom prst="rect">
            <a:avLst/>
          </a:prstGeom>
        </p:spPr>
        <p:txBody>
          <a:bodyPr wrap="none">
            <a:spAutoFit/>
          </a:bodyPr>
          <a:lstStyle/>
          <a:p>
            <a:r>
              <a:rPr lang="en-US" sz="2800" u="sng" dirty="0">
                <a:solidFill>
                  <a:srgbClr val="00B050"/>
                </a:solidFill>
                <a:latin typeface="Arial" panose="020B0604020202020204" pitchFamily="34" charset="0"/>
                <a:cs typeface="Arial" panose="020B0604020202020204" pitchFamily="34" charset="0"/>
              </a:rPr>
              <a:t>uncd@samregion.ru</a:t>
            </a:r>
            <a:endParaRPr lang="ru-RU" dirty="0"/>
          </a:p>
        </p:txBody>
      </p:sp>
    </p:spTree>
    <p:extLst>
      <p:ext uri="{BB962C8B-B14F-4D97-AF65-F5344CB8AC3E}">
        <p14:creationId xmlns:p14="http://schemas.microsoft.com/office/powerpoint/2010/main" val="3832007101"/>
      </p:ext>
    </p:extLst>
  </p:cSld>
  <p:clrMapOvr>
    <a:masterClrMapping/>
  </p:clrMapOvr>
  <p:transition spd="med"/>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Группа 9"/>
          <p:cNvGrpSpPr>
            <a:grpSpLocks/>
          </p:cNvGrpSpPr>
          <p:nvPr/>
        </p:nvGrpSpPr>
        <p:grpSpPr bwMode="auto">
          <a:xfrm>
            <a:off x="407368" y="332656"/>
            <a:ext cx="2520281" cy="1073247"/>
            <a:chOff x="143554" y="54314"/>
            <a:chExt cx="3664921" cy="1863953"/>
          </a:xfrm>
        </p:grpSpPr>
        <p:pic>
          <p:nvPicPr>
            <p:cNvPr id="3" name="Picture 2" descr="C:\Users\MalenkovaEV.EDU1\Desktop\Картинки\flag_rossiya_simvolika_lenty_trikolor_99276_2560x1600.jpg"/>
            <p:cNvPicPr>
              <a:picLocks noChangeAspect="1" noChangeArrowheads="1"/>
            </p:cNvPicPr>
            <p:nvPr/>
          </p:nvPicPr>
          <p:blipFill>
            <a:blip r:embed="rId2" cstate="print"/>
            <a:srcRect l="25054" b="11670"/>
            <a:stretch>
              <a:fillRect/>
            </a:stretch>
          </p:blipFill>
          <p:spPr bwMode="auto">
            <a:xfrm rot="10800000">
              <a:off x="143554" y="416691"/>
              <a:ext cx="3206805" cy="1485258"/>
            </a:xfrm>
            <a:prstGeom prst="rect">
              <a:avLst/>
            </a:prstGeom>
            <a:ln>
              <a:noFill/>
            </a:ln>
            <a:effectLst>
              <a:softEdge rad="112500"/>
            </a:effectLst>
          </p:spPr>
        </p:pic>
        <p:pic>
          <p:nvPicPr>
            <p:cNvPr id="4" name="Рисунок 17" descr="Samarskaya_oblast_gerb_h8nqy4tcmxozhyoh4wh5.jpg"/>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59785" y="54314"/>
              <a:ext cx="2748690" cy="18639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 name="Прямоугольник 23"/>
          <p:cNvSpPr/>
          <p:nvPr/>
        </p:nvSpPr>
        <p:spPr bwMode="auto">
          <a:xfrm>
            <a:off x="2783632" y="478164"/>
            <a:ext cx="9001000" cy="718588"/>
          </a:xfrm>
          <a:custGeom>
            <a:avLst/>
            <a:gdLst>
              <a:gd name="connsiteX0" fmla="*/ 0 w 7827189"/>
              <a:gd name="connsiteY0" fmla="*/ 0 h 1012634"/>
              <a:gd name="connsiteX1" fmla="*/ 7827189 w 7827189"/>
              <a:gd name="connsiteY1" fmla="*/ 0 h 1012634"/>
              <a:gd name="connsiteX2" fmla="*/ 7827189 w 7827189"/>
              <a:gd name="connsiteY2" fmla="*/ 1012634 h 1012634"/>
              <a:gd name="connsiteX3" fmla="*/ 0 w 7827189"/>
              <a:gd name="connsiteY3" fmla="*/ 1012634 h 1012634"/>
              <a:gd name="connsiteX4" fmla="*/ 0 w 7827189"/>
              <a:gd name="connsiteY4" fmla="*/ 0 h 1012634"/>
              <a:gd name="connsiteX0" fmla="*/ 577970 w 7827189"/>
              <a:gd name="connsiteY0" fmla="*/ 0 h 1012634"/>
              <a:gd name="connsiteX1" fmla="*/ 7827189 w 7827189"/>
              <a:gd name="connsiteY1" fmla="*/ 0 h 1012634"/>
              <a:gd name="connsiteX2" fmla="*/ 7827189 w 7827189"/>
              <a:gd name="connsiteY2" fmla="*/ 1012634 h 1012634"/>
              <a:gd name="connsiteX3" fmla="*/ 0 w 7827189"/>
              <a:gd name="connsiteY3" fmla="*/ 1012634 h 1012634"/>
              <a:gd name="connsiteX4" fmla="*/ 577970 w 7827189"/>
              <a:gd name="connsiteY4" fmla="*/ 0 h 1012634"/>
              <a:gd name="connsiteX0" fmla="*/ 560717 w 7827189"/>
              <a:gd name="connsiteY0" fmla="*/ 0 h 1047140"/>
              <a:gd name="connsiteX1" fmla="*/ 7827189 w 7827189"/>
              <a:gd name="connsiteY1" fmla="*/ 34506 h 1047140"/>
              <a:gd name="connsiteX2" fmla="*/ 7827189 w 7827189"/>
              <a:gd name="connsiteY2" fmla="*/ 1047140 h 1047140"/>
              <a:gd name="connsiteX3" fmla="*/ 0 w 7827189"/>
              <a:gd name="connsiteY3" fmla="*/ 1047140 h 1047140"/>
              <a:gd name="connsiteX4" fmla="*/ 560717 w 7827189"/>
              <a:gd name="connsiteY4" fmla="*/ 0 h 10471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27189" h="1047140">
                <a:moveTo>
                  <a:pt x="560717" y="0"/>
                </a:moveTo>
                <a:lnTo>
                  <a:pt x="7827189" y="34506"/>
                </a:lnTo>
                <a:lnTo>
                  <a:pt x="7827189" y="1047140"/>
                </a:lnTo>
                <a:lnTo>
                  <a:pt x="0" y="1047140"/>
                </a:lnTo>
                <a:lnTo>
                  <a:pt x="560717" y="0"/>
                </a:lnTo>
                <a:close/>
              </a:path>
            </a:pathLst>
          </a:custGeom>
          <a:solidFill>
            <a:srgbClr val="0C549E"/>
          </a:solidFill>
          <a:ln>
            <a:solidFill>
              <a:srgbClr val="0C549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r"/>
            <a:r>
              <a:rPr lang="ru-RU" sz="2800" b="1" dirty="0" err="1" smtClean="0">
                <a:solidFill>
                  <a:schemeClr val="bg1"/>
                </a:solidFill>
                <a:latin typeface="Arial" pitchFamily="34" charset="0"/>
                <a:cs typeface="Arial" pitchFamily="34" charset="0"/>
              </a:rPr>
              <a:t>Аккредитационный</a:t>
            </a:r>
            <a:r>
              <a:rPr lang="ru-RU" sz="2800" b="1" dirty="0" smtClean="0">
                <a:solidFill>
                  <a:schemeClr val="bg1"/>
                </a:solidFill>
                <a:latin typeface="Arial" pitchFamily="34" charset="0"/>
                <a:cs typeface="Arial" pitchFamily="34" charset="0"/>
              </a:rPr>
              <a:t> показатель АП</a:t>
            </a:r>
            <a:r>
              <a:rPr lang="ru-RU" sz="2800" b="1" baseline="-25000" dirty="0" smtClean="0">
                <a:solidFill>
                  <a:schemeClr val="bg1"/>
                </a:solidFill>
                <a:latin typeface="Arial" pitchFamily="34" charset="0"/>
                <a:cs typeface="Arial" pitchFamily="34" charset="0"/>
              </a:rPr>
              <a:t>2</a:t>
            </a:r>
          </a:p>
        </p:txBody>
      </p:sp>
      <p:graphicFrame>
        <p:nvGraphicFramePr>
          <p:cNvPr id="9" name="Таблица 8"/>
          <p:cNvGraphicFramePr>
            <a:graphicFrameLocks noGrp="1"/>
          </p:cNvGraphicFramePr>
          <p:nvPr>
            <p:extLst>
              <p:ext uri="{D42A27DB-BD31-4B8C-83A1-F6EECF244321}">
                <p14:modId xmlns:p14="http://schemas.microsoft.com/office/powerpoint/2010/main" val="1309087292"/>
              </p:ext>
            </p:extLst>
          </p:nvPr>
        </p:nvGraphicFramePr>
        <p:xfrm>
          <a:off x="1037439" y="1988840"/>
          <a:ext cx="10747193" cy="4382758"/>
        </p:xfrm>
        <a:graphic>
          <a:graphicData uri="http://schemas.openxmlformats.org/drawingml/2006/table">
            <a:tbl>
              <a:tblPr firstRow="1" bandRow="1">
                <a:tableStyleId>{5C22544A-7EE6-4342-B048-85BDC9FD1C3A}</a:tableStyleId>
              </a:tblPr>
              <a:tblGrid>
                <a:gridCol w="2616688">
                  <a:extLst>
                    <a:ext uri="{9D8B030D-6E8A-4147-A177-3AD203B41FA5}">
                      <a16:colId xmlns:a16="http://schemas.microsoft.com/office/drawing/2014/main" xmlns="" val="20000"/>
                    </a:ext>
                  </a:extLst>
                </a:gridCol>
                <a:gridCol w="2140927">
                  <a:extLst>
                    <a:ext uri="{9D8B030D-6E8A-4147-A177-3AD203B41FA5}">
                      <a16:colId xmlns:a16="http://schemas.microsoft.com/office/drawing/2014/main" xmlns="" val="20001"/>
                    </a:ext>
                  </a:extLst>
                </a:gridCol>
                <a:gridCol w="5989578">
                  <a:extLst>
                    <a:ext uri="{9D8B030D-6E8A-4147-A177-3AD203B41FA5}">
                      <a16:colId xmlns:a16="http://schemas.microsoft.com/office/drawing/2014/main" xmlns="" val="20003"/>
                    </a:ext>
                  </a:extLst>
                </a:gridCol>
              </a:tblGrid>
              <a:tr h="834040">
                <a:tc gridSpan="2">
                  <a:txBody>
                    <a:bodyPr/>
                    <a:lstStyle/>
                    <a:p>
                      <a:pPr marL="0" algn="ctr" defTabSz="914400" rtl="0" eaLnBrk="1" latinLnBrk="0" hangingPunct="1"/>
                      <a:r>
                        <a:rPr lang="ru-RU" sz="2000" kern="1200" dirty="0" smtClean="0">
                          <a:solidFill>
                            <a:schemeClr val="dk1"/>
                          </a:solidFill>
                          <a:latin typeface="Times New Roman" pitchFamily="18" charset="0"/>
                          <a:ea typeface="+mn-ea"/>
                          <a:cs typeface="Times New Roman" pitchFamily="18" charset="0"/>
                        </a:rPr>
                        <a:t>АП</a:t>
                      </a:r>
                      <a:r>
                        <a:rPr lang="ru-RU" sz="2000" kern="1200" baseline="-25000" dirty="0" smtClean="0">
                          <a:solidFill>
                            <a:schemeClr val="dk1"/>
                          </a:solidFill>
                          <a:latin typeface="Times New Roman" pitchFamily="18" charset="0"/>
                          <a:ea typeface="+mn-ea"/>
                          <a:cs typeface="Times New Roman" pitchFamily="18" charset="0"/>
                        </a:rPr>
                        <a:t>2</a:t>
                      </a:r>
                      <a:endParaRPr lang="ru-RU" sz="2000" kern="1200" baseline="-25000" dirty="0">
                        <a:solidFill>
                          <a:schemeClr val="dk1"/>
                        </a:solidFill>
                        <a:latin typeface="Times New Roman" pitchFamily="18" charset="0"/>
                        <a:ea typeface="+mn-ea"/>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ru-RU"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2000" b="0" kern="1200" dirty="0" smtClean="0">
                          <a:solidFill>
                            <a:schemeClr val="dk1"/>
                          </a:solidFill>
                          <a:latin typeface="Times New Roman" pitchFamily="18" charset="0"/>
                          <a:ea typeface="+mn-ea"/>
                          <a:cs typeface="Times New Roman" pitchFamily="18" charset="0"/>
                        </a:rPr>
                        <a:t>Наименование </a:t>
                      </a:r>
                      <a:r>
                        <a:rPr lang="ru-RU" sz="2000" b="0" kern="1200" dirty="0" err="1" smtClean="0">
                          <a:solidFill>
                            <a:schemeClr val="dk1"/>
                          </a:solidFill>
                          <a:latin typeface="Times New Roman" pitchFamily="18" charset="0"/>
                          <a:ea typeface="+mn-ea"/>
                          <a:cs typeface="Times New Roman" pitchFamily="18" charset="0"/>
                        </a:rPr>
                        <a:t>аккредитационного</a:t>
                      </a:r>
                      <a:r>
                        <a:rPr lang="ru-RU" sz="2000" b="0" kern="1200" dirty="0" smtClean="0">
                          <a:solidFill>
                            <a:schemeClr val="dk1"/>
                          </a:solidFill>
                          <a:latin typeface="Times New Roman" pitchFamily="18" charset="0"/>
                          <a:ea typeface="+mn-ea"/>
                          <a:cs typeface="Times New Roman" pitchFamily="18" charset="0"/>
                        </a:rPr>
                        <a:t> показателя (приказ </a:t>
                      </a:r>
                      <a:r>
                        <a:rPr lang="ru-RU" sz="2000" b="0" kern="1200" dirty="0" err="1" smtClean="0">
                          <a:solidFill>
                            <a:schemeClr val="dk1"/>
                          </a:solidFill>
                          <a:latin typeface="Times New Roman" pitchFamily="18" charset="0"/>
                          <a:ea typeface="+mn-ea"/>
                          <a:cs typeface="Times New Roman" pitchFamily="18" charset="0"/>
                        </a:rPr>
                        <a:t>Минпросвещения</a:t>
                      </a:r>
                      <a:r>
                        <a:rPr lang="ru-RU" sz="2000" b="0" kern="1200" dirty="0" smtClean="0">
                          <a:solidFill>
                            <a:schemeClr val="dk1"/>
                          </a:solidFill>
                          <a:latin typeface="Times New Roman" pitchFamily="18" charset="0"/>
                          <a:ea typeface="+mn-ea"/>
                          <a:cs typeface="Times New Roman" pitchFamily="18" charset="0"/>
                        </a:rPr>
                        <a:t> России</a:t>
                      </a:r>
                    </a:p>
                    <a:p>
                      <a:pPr marL="0" marR="0" indent="0" algn="ctr" defTabSz="914400" rtl="0" eaLnBrk="1" fontAlgn="auto" latinLnBrk="0" hangingPunct="1">
                        <a:lnSpc>
                          <a:spcPct val="100000"/>
                        </a:lnSpc>
                        <a:spcBef>
                          <a:spcPts val="0"/>
                        </a:spcBef>
                        <a:spcAft>
                          <a:spcPts val="0"/>
                        </a:spcAft>
                        <a:buClrTx/>
                        <a:buSzTx/>
                        <a:buFontTx/>
                        <a:buNone/>
                        <a:tabLst/>
                        <a:defRPr/>
                      </a:pPr>
                      <a:r>
                        <a:rPr lang="ru-RU" sz="2000" b="0" kern="1200" dirty="0" smtClean="0">
                          <a:solidFill>
                            <a:schemeClr val="dk1"/>
                          </a:solidFill>
                          <a:latin typeface="Times New Roman" pitchFamily="18" charset="0"/>
                          <a:ea typeface="+mn-ea"/>
                          <a:cs typeface="Times New Roman" pitchFamily="18" charset="0"/>
                        </a:rPr>
                        <a:t> от 14.04.2023 г. № 272)</a:t>
                      </a:r>
                      <a:endParaRPr lang="ru-RU" sz="2000" b="0" kern="1200" dirty="0">
                        <a:solidFill>
                          <a:schemeClr val="dk1"/>
                        </a:solidFill>
                        <a:latin typeface="Times New Roman" pitchFamily="18" charset="0"/>
                        <a:ea typeface="+mn-ea"/>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xmlns="" val="10000"/>
                  </a:ext>
                </a:extLst>
              </a:tr>
              <a:tr h="590778">
                <a:tc>
                  <a:txBody>
                    <a:bodyPr/>
                    <a:lstStyle/>
                    <a:p>
                      <a:pPr algn="ctr"/>
                      <a:r>
                        <a:rPr lang="ru-RU" sz="2000" dirty="0" err="1" smtClean="0">
                          <a:latin typeface="Times New Roman" pitchFamily="18" charset="0"/>
                          <a:cs typeface="Times New Roman" pitchFamily="18" charset="0"/>
                        </a:rPr>
                        <a:t>Критериальное</a:t>
                      </a:r>
                      <a:r>
                        <a:rPr lang="ru-RU" sz="2000" dirty="0" smtClean="0">
                          <a:latin typeface="Times New Roman" pitchFamily="18" charset="0"/>
                          <a:cs typeface="Times New Roman" pitchFamily="18" charset="0"/>
                        </a:rPr>
                        <a:t> значение</a:t>
                      </a:r>
                      <a:endParaRPr lang="ru-RU" sz="2000" dirty="0">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r>
                        <a:rPr lang="ru-RU" sz="2000" dirty="0" smtClean="0">
                          <a:latin typeface="Times New Roman" pitchFamily="18" charset="0"/>
                          <a:cs typeface="Times New Roman" pitchFamily="18" charset="0"/>
                        </a:rPr>
                        <a:t>Количество баллов</a:t>
                      </a:r>
                      <a:endParaRPr lang="ru-RU" sz="2000" dirty="0">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rowSpan="3">
                  <a:txBody>
                    <a:bodyPr/>
                    <a:lstStyle/>
                    <a:p>
                      <a:pPr marL="0" algn="ctr" defTabSz="914400" rtl="0" eaLnBrk="1" latinLnBrk="0" hangingPunct="1"/>
                      <a:r>
                        <a:rPr lang="ru-RU" sz="2000" b="0" kern="1200" dirty="0" smtClean="0">
                          <a:solidFill>
                            <a:schemeClr val="dk1"/>
                          </a:solidFill>
                          <a:latin typeface="Times New Roman" pitchFamily="18" charset="0"/>
                          <a:ea typeface="+mn-ea"/>
                          <a:cs typeface="Times New Roman" pitchFamily="18" charset="0"/>
                        </a:rPr>
                        <a:t>Наличие электронной</a:t>
                      </a:r>
                      <a:r>
                        <a:rPr lang="ru-RU" sz="2000" b="0" kern="1200" baseline="0" dirty="0" smtClean="0">
                          <a:solidFill>
                            <a:schemeClr val="dk1"/>
                          </a:solidFill>
                          <a:latin typeface="Times New Roman" pitchFamily="18" charset="0"/>
                          <a:ea typeface="+mn-ea"/>
                          <a:cs typeface="Times New Roman" pitchFamily="18" charset="0"/>
                        </a:rPr>
                        <a:t> информационно-образовательной среды</a:t>
                      </a:r>
                      <a:endParaRPr lang="ru-RU" sz="2000" b="0" kern="1200" dirty="0">
                        <a:solidFill>
                          <a:schemeClr val="dk1"/>
                        </a:solidFill>
                        <a:latin typeface="Times New Roman" pitchFamily="18" charset="0"/>
                        <a:ea typeface="+mn-ea"/>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xmlns="" val="10001"/>
                  </a:ext>
                </a:extLst>
              </a:tr>
              <a:tr h="1284471">
                <a:tc>
                  <a:txBody>
                    <a:bodyPr/>
                    <a:lstStyle/>
                    <a:p>
                      <a:pPr algn="ctr"/>
                      <a:r>
                        <a:rPr lang="ru-RU" sz="2000" dirty="0" smtClean="0">
                          <a:latin typeface="Times New Roman" pitchFamily="18" charset="0"/>
                          <a:cs typeface="Times New Roman" pitchFamily="18" charset="0"/>
                        </a:rPr>
                        <a:t>имеется</a:t>
                      </a:r>
                      <a:endParaRPr lang="ru-RU" sz="2000" dirty="0">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ru-RU" sz="2000" dirty="0" smtClean="0">
                          <a:latin typeface="Times New Roman" pitchFamily="18" charset="0"/>
                          <a:cs typeface="Times New Roman" pitchFamily="18" charset="0"/>
                        </a:rPr>
                        <a:t>5</a:t>
                      </a:r>
                      <a:endParaRPr lang="ru-RU" sz="2000" dirty="0">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vMerge="1">
                  <a:txBody>
                    <a:bodyPr/>
                    <a:lstStyle/>
                    <a:p>
                      <a:endParaRPr lang="ru-RU" sz="1400"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0002"/>
                  </a:ext>
                </a:extLst>
              </a:tr>
              <a:tr h="1391407">
                <a:tc>
                  <a:txBody>
                    <a:bodyPr/>
                    <a:lstStyle/>
                    <a:p>
                      <a:pPr algn="ctr"/>
                      <a:r>
                        <a:rPr lang="ru-RU" sz="2000" dirty="0" smtClean="0">
                          <a:latin typeface="Times New Roman" pitchFamily="18" charset="0"/>
                          <a:cs typeface="Times New Roman" pitchFamily="18" charset="0"/>
                        </a:rPr>
                        <a:t>не имеется</a:t>
                      </a:r>
                      <a:endParaRPr lang="ru-RU" sz="2000" dirty="0">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r>
                        <a:rPr lang="ru-RU" sz="2000" dirty="0" smtClean="0">
                          <a:latin typeface="Times New Roman" pitchFamily="18" charset="0"/>
                          <a:cs typeface="Times New Roman" pitchFamily="18" charset="0"/>
                        </a:rPr>
                        <a:t>0</a:t>
                      </a:r>
                      <a:endParaRPr lang="ru-RU" sz="2000" dirty="0">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vMerge="1">
                  <a:txBody>
                    <a:bodyPr/>
                    <a:lstStyle/>
                    <a:p>
                      <a:endParaRPr lang="ru-RU" sz="1400"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0003"/>
                  </a:ext>
                </a:extLst>
              </a:tr>
            </a:tbl>
          </a:graphicData>
        </a:graphic>
      </p:graphicFrame>
    </p:spTree>
    <p:extLst>
      <p:ext uri="{BB962C8B-B14F-4D97-AF65-F5344CB8AC3E}">
        <p14:creationId xmlns:p14="http://schemas.microsoft.com/office/powerpoint/2010/main" val="2238279058"/>
      </p:ext>
    </p:extLst>
  </p:cSld>
  <p:clrMapOvr>
    <a:masterClrMapping/>
  </p:clrMapOvr>
  <p:transition spd="med"/>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Группа 9"/>
          <p:cNvGrpSpPr>
            <a:grpSpLocks/>
          </p:cNvGrpSpPr>
          <p:nvPr/>
        </p:nvGrpSpPr>
        <p:grpSpPr bwMode="auto">
          <a:xfrm>
            <a:off x="407368" y="130715"/>
            <a:ext cx="2520281" cy="1073247"/>
            <a:chOff x="143554" y="54314"/>
            <a:chExt cx="3664921" cy="1863953"/>
          </a:xfrm>
        </p:grpSpPr>
        <p:pic>
          <p:nvPicPr>
            <p:cNvPr id="3" name="Picture 2" descr="C:\Users\MalenkovaEV.EDU1\Desktop\Картинки\flag_rossiya_simvolika_lenty_trikolor_99276_2560x1600.jpg"/>
            <p:cNvPicPr>
              <a:picLocks noChangeAspect="1" noChangeArrowheads="1"/>
            </p:cNvPicPr>
            <p:nvPr/>
          </p:nvPicPr>
          <p:blipFill>
            <a:blip r:embed="rId2" cstate="print"/>
            <a:srcRect l="25054" b="11670"/>
            <a:stretch>
              <a:fillRect/>
            </a:stretch>
          </p:blipFill>
          <p:spPr bwMode="auto">
            <a:xfrm rot="10800000">
              <a:off x="143554" y="416691"/>
              <a:ext cx="3206805" cy="1485258"/>
            </a:xfrm>
            <a:prstGeom prst="rect">
              <a:avLst/>
            </a:prstGeom>
            <a:ln>
              <a:noFill/>
            </a:ln>
            <a:effectLst>
              <a:softEdge rad="112500"/>
            </a:effectLst>
          </p:spPr>
        </p:pic>
        <p:pic>
          <p:nvPicPr>
            <p:cNvPr id="4" name="Рисунок 17" descr="Samarskaya_oblast_gerb_h8nqy4tcmxozhyoh4wh5.jpg"/>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59785" y="54314"/>
              <a:ext cx="2748690" cy="18639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 name="Прямоугольник 23"/>
          <p:cNvSpPr/>
          <p:nvPr/>
        </p:nvSpPr>
        <p:spPr bwMode="auto">
          <a:xfrm>
            <a:off x="2783630" y="278191"/>
            <a:ext cx="9001000" cy="718588"/>
          </a:xfrm>
          <a:custGeom>
            <a:avLst/>
            <a:gdLst>
              <a:gd name="connsiteX0" fmla="*/ 0 w 7827189"/>
              <a:gd name="connsiteY0" fmla="*/ 0 h 1012634"/>
              <a:gd name="connsiteX1" fmla="*/ 7827189 w 7827189"/>
              <a:gd name="connsiteY1" fmla="*/ 0 h 1012634"/>
              <a:gd name="connsiteX2" fmla="*/ 7827189 w 7827189"/>
              <a:gd name="connsiteY2" fmla="*/ 1012634 h 1012634"/>
              <a:gd name="connsiteX3" fmla="*/ 0 w 7827189"/>
              <a:gd name="connsiteY3" fmla="*/ 1012634 h 1012634"/>
              <a:gd name="connsiteX4" fmla="*/ 0 w 7827189"/>
              <a:gd name="connsiteY4" fmla="*/ 0 h 1012634"/>
              <a:gd name="connsiteX0" fmla="*/ 577970 w 7827189"/>
              <a:gd name="connsiteY0" fmla="*/ 0 h 1012634"/>
              <a:gd name="connsiteX1" fmla="*/ 7827189 w 7827189"/>
              <a:gd name="connsiteY1" fmla="*/ 0 h 1012634"/>
              <a:gd name="connsiteX2" fmla="*/ 7827189 w 7827189"/>
              <a:gd name="connsiteY2" fmla="*/ 1012634 h 1012634"/>
              <a:gd name="connsiteX3" fmla="*/ 0 w 7827189"/>
              <a:gd name="connsiteY3" fmla="*/ 1012634 h 1012634"/>
              <a:gd name="connsiteX4" fmla="*/ 577970 w 7827189"/>
              <a:gd name="connsiteY4" fmla="*/ 0 h 1012634"/>
              <a:gd name="connsiteX0" fmla="*/ 560717 w 7827189"/>
              <a:gd name="connsiteY0" fmla="*/ 0 h 1047140"/>
              <a:gd name="connsiteX1" fmla="*/ 7827189 w 7827189"/>
              <a:gd name="connsiteY1" fmla="*/ 34506 h 1047140"/>
              <a:gd name="connsiteX2" fmla="*/ 7827189 w 7827189"/>
              <a:gd name="connsiteY2" fmla="*/ 1047140 h 1047140"/>
              <a:gd name="connsiteX3" fmla="*/ 0 w 7827189"/>
              <a:gd name="connsiteY3" fmla="*/ 1047140 h 1047140"/>
              <a:gd name="connsiteX4" fmla="*/ 560717 w 7827189"/>
              <a:gd name="connsiteY4" fmla="*/ 0 h 10471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27189" h="1047140">
                <a:moveTo>
                  <a:pt x="560717" y="0"/>
                </a:moveTo>
                <a:lnTo>
                  <a:pt x="7827189" y="34506"/>
                </a:lnTo>
                <a:lnTo>
                  <a:pt x="7827189" y="1047140"/>
                </a:lnTo>
                <a:lnTo>
                  <a:pt x="0" y="1047140"/>
                </a:lnTo>
                <a:lnTo>
                  <a:pt x="560717" y="0"/>
                </a:lnTo>
                <a:close/>
              </a:path>
            </a:pathLst>
          </a:custGeom>
          <a:solidFill>
            <a:srgbClr val="0C549E"/>
          </a:solidFill>
          <a:ln>
            <a:solidFill>
              <a:srgbClr val="0C549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r">
              <a:spcBef>
                <a:spcPts val="600"/>
              </a:spcBef>
            </a:pPr>
            <a:r>
              <a:rPr lang="ru-RU" sz="2800" b="1" dirty="0" smtClean="0">
                <a:solidFill>
                  <a:schemeClr val="bg1"/>
                </a:solidFill>
                <a:latin typeface="Arial" pitchFamily="34" charset="0"/>
                <a:cs typeface="Arial" pitchFamily="34" charset="0"/>
              </a:rPr>
              <a:t>Методика расчета АП</a:t>
            </a:r>
            <a:r>
              <a:rPr lang="ru-RU" sz="2800" b="1" baseline="-25000" dirty="0" smtClean="0">
                <a:solidFill>
                  <a:schemeClr val="bg1"/>
                </a:solidFill>
                <a:latin typeface="Arial" pitchFamily="34" charset="0"/>
                <a:cs typeface="Arial" pitchFamily="34" charset="0"/>
              </a:rPr>
              <a:t>2  </a:t>
            </a:r>
          </a:p>
        </p:txBody>
      </p:sp>
      <p:sp>
        <p:nvSpPr>
          <p:cNvPr id="6" name="Прямоугольник с двумя вырезанными противолежащими углами 5"/>
          <p:cNvSpPr/>
          <p:nvPr/>
        </p:nvSpPr>
        <p:spPr>
          <a:xfrm>
            <a:off x="1037326" y="1648682"/>
            <a:ext cx="10747306" cy="432978"/>
          </a:xfrm>
          <a:prstGeom prst="snip2DiagRect">
            <a:avLst/>
          </a:prstGeom>
          <a:solidFill>
            <a:schemeClr val="accent1">
              <a:lumMod val="20000"/>
              <a:lumOff val="8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2000" dirty="0" smtClean="0">
                <a:solidFill>
                  <a:schemeClr val="tx1"/>
                </a:solidFill>
                <a:latin typeface="Times New Roman" pitchFamily="18" charset="0"/>
                <a:cs typeface="Times New Roman" pitchFamily="18" charset="0"/>
              </a:rPr>
              <a:t>Доступ к сети «</a:t>
            </a:r>
            <a:r>
              <a:rPr lang="ru-RU" sz="2000" b="1" dirty="0" smtClean="0">
                <a:solidFill>
                  <a:schemeClr val="tx1"/>
                </a:solidFill>
                <a:latin typeface="Times New Roman" pitchFamily="18" charset="0"/>
                <a:cs typeface="Times New Roman" pitchFamily="18" charset="0"/>
              </a:rPr>
              <a:t>Интернет</a:t>
            </a:r>
            <a:r>
              <a:rPr lang="ru-RU" sz="2000" dirty="0" smtClean="0">
                <a:solidFill>
                  <a:schemeClr val="tx1"/>
                </a:solidFill>
                <a:latin typeface="Times New Roman" pitchFamily="18" charset="0"/>
                <a:cs typeface="Times New Roman" pitchFamily="18" charset="0"/>
              </a:rPr>
              <a:t>» далее – сеть «Интернет».</a:t>
            </a:r>
            <a:endParaRPr lang="ru-RU" sz="2000" dirty="0">
              <a:solidFill>
                <a:srgbClr val="FF0000"/>
              </a:solidFill>
              <a:latin typeface="Times New Roman" pitchFamily="18" charset="0"/>
              <a:cs typeface="Times New Roman" pitchFamily="18" charset="0"/>
            </a:endParaRPr>
          </a:p>
        </p:txBody>
      </p:sp>
      <p:sp>
        <p:nvSpPr>
          <p:cNvPr id="7" name="TextBox 6"/>
          <p:cNvSpPr txBox="1"/>
          <p:nvPr/>
        </p:nvSpPr>
        <p:spPr>
          <a:xfrm>
            <a:off x="475354" y="1816542"/>
            <a:ext cx="562085" cy="523220"/>
          </a:xfrm>
          <a:prstGeom prst="rect">
            <a:avLst/>
          </a:prstGeom>
          <a:noFill/>
        </p:spPr>
        <p:txBody>
          <a:bodyPr wrap="square" rtlCol="0" anchor="ctr">
            <a:spAutoFit/>
          </a:bodyPr>
          <a:lstStyle/>
          <a:p>
            <a:pPr marL="342900" indent="-342900">
              <a:buFont typeface="Wingdings" pitchFamily="2" charset="2"/>
              <a:buChar char="q"/>
            </a:pPr>
            <a:r>
              <a:rPr lang="ru-RU" sz="2000" dirty="0" smtClean="0">
                <a:solidFill>
                  <a:srgbClr val="FF0000"/>
                </a:solidFill>
                <a:latin typeface="Times New Roman" pitchFamily="18" charset="0"/>
                <a:cs typeface="Times New Roman" pitchFamily="18" charset="0"/>
              </a:rPr>
              <a:t>  </a:t>
            </a:r>
            <a:r>
              <a:rPr lang="ru-RU" sz="800" dirty="0" smtClean="0">
                <a:solidFill>
                  <a:schemeClr val="bg1"/>
                </a:solidFill>
                <a:latin typeface="Times New Roman" pitchFamily="18" charset="0"/>
                <a:cs typeface="Times New Roman" pitchFamily="18" charset="0"/>
              </a:rPr>
              <a:t>!</a:t>
            </a:r>
            <a:endParaRPr lang="ru-RU" sz="800" dirty="0">
              <a:solidFill>
                <a:schemeClr val="bg1"/>
              </a:solidFill>
              <a:latin typeface="Times New Roman" pitchFamily="18" charset="0"/>
              <a:cs typeface="Times New Roman" pitchFamily="18" charset="0"/>
            </a:endParaRPr>
          </a:p>
        </p:txBody>
      </p:sp>
      <p:sp>
        <p:nvSpPr>
          <p:cNvPr id="8" name="Скругленный прямоугольник 7"/>
          <p:cNvSpPr/>
          <p:nvPr/>
        </p:nvSpPr>
        <p:spPr>
          <a:xfrm>
            <a:off x="1047444" y="1203962"/>
            <a:ext cx="9287638" cy="289712"/>
          </a:xfrm>
          <a:prstGeom prst="roundRect">
            <a:avLst>
              <a:gd name="adj" fmla="val 0"/>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2000" b="1" dirty="0" smtClean="0">
                <a:solidFill>
                  <a:schemeClr val="tx1"/>
                </a:solidFill>
                <a:latin typeface="Times New Roman" pitchFamily="18" charset="0"/>
                <a:cs typeface="Times New Roman" pitchFamily="18" charset="0"/>
              </a:rPr>
              <a:t>Не менее </a:t>
            </a:r>
            <a:r>
              <a:rPr lang="ru-RU" sz="2000" b="1" dirty="0" smtClean="0">
                <a:solidFill>
                  <a:srgbClr val="00B050"/>
                </a:solidFill>
                <a:latin typeface="Times New Roman" pitchFamily="18" charset="0"/>
                <a:cs typeface="Times New Roman" pitchFamily="18" charset="0"/>
              </a:rPr>
              <a:t>четырех</a:t>
            </a:r>
            <a:r>
              <a:rPr lang="ru-RU" sz="2000" b="1" dirty="0" smtClean="0">
                <a:solidFill>
                  <a:srgbClr val="FF0000"/>
                </a:solidFill>
                <a:latin typeface="Times New Roman" pitchFamily="18" charset="0"/>
                <a:cs typeface="Times New Roman" pitchFamily="18" charset="0"/>
              </a:rPr>
              <a:t> </a:t>
            </a:r>
            <a:r>
              <a:rPr lang="ru-RU" sz="2000" b="1" dirty="0" smtClean="0">
                <a:solidFill>
                  <a:schemeClr val="tx1"/>
                </a:solidFill>
                <a:latin typeface="Times New Roman" pitchFamily="18" charset="0"/>
                <a:cs typeface="Times New Roman" pitchFamily="18" charset="0"/>
              </a:rPr>
              <a:t>из следующих компонентов:</a:t>
            </a:r>
            <a:endParaRPr lang="ru-RU" sz="2000" b="1" dirty="0">
              <a:solidFill>
                <a:schemeClr val="tx1"/>
              </a:solidFill>
              <a:latin typeface="Times New Roman" pitchFamily="18" charset="0"/>
              <a:cs typeface="Times New Roman" pitchFamily="18" charset="0"/>
            </a:endParaRPr>
          </a:p>
        </p:txBody>
      </p:sp>
      <p:sp>
        <p:nvSpPr>
          <p:cNvPr id="9" name="Прямоугольник с двумя вырезанными противолежащими углами 8"/>
          <p:cNvSpPr/>
          <p:nvPr/>
        </p:nvSpPr>
        <p:spPr>
          <a:xfrm>
            <a:off x="1047444" y="2166692"/>
            <a:ext cx="10737188" cy="434680"/>
          </a:xfrm>
          <a:prstGeom prst="snip2DiagRect">
            <a:avLst/>
          </a:prstGeom>
          <a:solidFill>
            <a:schemeClr val="accent1">
              <a:lumMod val="20000"/>
              <a:lumOff val="8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2000" dirty="0" smtClean="0">
                <a:solidFill>
                  <a:schemeClr val="tx1"/>
                </a:solidFill>
                <a:latin typeface="Times New Roman" pitchFamily="18" charset="0"/>
                <a:cs typeface="Times New Roman" pitchFamily="18" charset="0"/>
              </a:rPr>
              <a:t>Локальный нормативный акт об </a:t>
            </a:r>
            <a:r>
              <a:rPr lang="ru-RU" sz="2000" b="1" dirty="0" smtClean="0">
                <a:solidFill>
                  <a:schemeClr val="tx1"/>
                </a:solidFill>
                <a:latin typeface="Times New Roman" pitchFamily="18" charset="0"/>
                <a:cs typeface="Times New Roman" pitchFamily="18" charset="0"/>
              </a:rPr>
              <a:t>ЭИОС</a:t>
            </a:r>
            <a:r>
              <a:rPr lang="ru-RU" sz="2000" dirty="0" smtClean="0">
                <a:solidFill>
                  <a:schemeClr val="tx1"/>
                </a:solidFill>
                <a:latin typeface="Times New Roman" pitchFamily="18" charset="0"/>
                <a:cs typeface="Times New Roman" pitchFamily="18" charset="0"/>
              </a:rPr>
              <a:t> (электронная информационно-образовательная среда).</a:t>
            </a:r>
            <a:endParaRPr lang="ru-RU" sz="2000" dirty="0">
              <a:solidFill>
                <a:srgbClr val="FF0000"/>
              </a:solidFill>
              <a:latin typeface="Times New Roman" pitchFamily="18" charset="0"/>
              <a:cs typeface="Times New Roman" pitchFamily="18" charset="0"/>
            </a:endParaRPr>
          </a:p>
        </p:txBody>
      </p:sp>
      <p:sp>
        <p:nvSpPr>
          <p:cNvPr id="10" name="TextBox 9"/>
          <p:cNvSpPr txBox="1"/>
          <p:nvPr/>
        </p:nvSpPr>
        <p:spPr>
          <a:xfrm>
            <a:off x="484165" y="2339762"/>
            <a:ext cx="562085" cy="523220"/>
          </a:xfrm>
          <a:prstGeom prst="rect">
            <a:avLst/>
          </a:prstGeom>
          <a:noFill/>
        </p:spPr>
        <p:txBody>
          <a:bodyPr wrap="square" rtlCol="0" anchor="ctr">
            <a:spAutoFit/>
          </a:bodyPr>
          <a:lstStyle/>
          <a:p>
            <a:pPr marL="342900" indent="-342900">
              <a:buFont typeface="Wingdings" pitchFamily="2" charset="2"/>
              <a:buChar char="q"/>
            </a:pPr>
            <a:r>
              <a:rPr lang="ru-RU" sz="2000" dirty="0" smtClean="0">
                <a:solidFill>
                  <a:srgbClr val="FF0000"/>
                </a:solidFill>
                <a:latin typeface="Times New Roman" pitchFamily="18" charset="0"/>
                <a:cs typeface="Times New Roman" pitchFamily="18" charset="0"/>
              </a:rPr>
              <a:t>  </a:t>
            </a:r>
            <a:r>
              <a:rPr lang="ru-RU" sz="800" dirty="0" smtClean="0">
                <a:solidFill>
                  <a:schemeClr val="bg1"/>
                </a:solidFill>
                <a:latin typeface="Times New Roman" pitchFamily="18" charset="0"/>
                <a:cs typeface="Times New Roman" pitchFamily="18" charset="0"/>
              </a:rPr>
              <a:t>!</a:t>
            </a:r>
            <a:endParaRPr lang="ru-RU" sz="800" dirty="0">
              <a:solidFill>
                <a:schemeClr val="bg1"/>
              </a:solidFill>
              <a:latin typeface="Times New Roman" pitchFamily="18" charset="0"/>
              <a:cs typeface="Times New Roman" pitchFamily="18" charset="0"/>
            </a:endParaRPr>
          </a:p>
        </p:txBody>
      </p:sp>
      <p:sp>
        <p:nvSpPr>
          <p:cNvPr id="11" name="Прямоугольник с двумя вырезанными противолежащими углами 10"/>
          <p:cNvSpPr/>
          <p:nvPr/>
        </p:nvSpPr>
        <p:spPr>
          <a:xfrm>
            <a:off x="1057422" y="2705755"/>
            <a:ext cx="10727209" cy="314454"/>
          </a:xfrm>
          <a:prstGeom prst="snip2DiagRect">
            <a:avLst/>
          </a:prstGeom>
          <a:solidFill>
            <a:schemeClr val="accent1">
              <a:lumMod val="20000"/>
              <a:lumOff val="8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2000" dirty="0" smtClean="0">
                <a:solidFill>
                  <a:schemeClr val="tx1"/>
                </a:solidFill>
                <a:latin typeface="Times New Roman" pitchFamily="18" charset="0"/>
                <a:cs typeface="Times New Roman" pitchFamily="18" charset="0"/>
              </a:rPr>
              <a:t>Наличие доступа к </a:t>
            </a:r>
            <a:r>
              <a:rPr lang="ru-RU" sz="2000" b="1" dirty="0" smtClean="0">
                <a:solidFill>
                  <a:schemeClr val="tx1"/>
                </a:solidFill>
                <a:latin typeface="Times New Roman" pitchFamily="18" charset="0"/>
                <a:cs typeface="Times New Roman" pitchFamily="18" charset="0"/>
              </a:rPr>
              <a:t>электронной библиотечной системе.</a:t>
            </a:r>
            <a:endParaRPr lang="ru-RU" sz="2000" dirty="0">
              <a:solidFill>
                <a:srgbClr val="FF0000"/>
              </a:solidFill>
              <a:latin typeface="Times New Roman" pitchFamily="18" charset="0"/>
              <a:cs typeface="Times New Roman" pitchFamily="18" charset="0"/>
            </a:endParaRPr>
          </a:p>
        </p:txBody>
      </p:sp>
      <p:sp>
        <p:nvSpPr>
          <p:cNvPr id="12" name="TextBox 11"/>
          <p:cNvSpPr txBox="1"/>
          <p:nvPr/>
        </p:nvSpPr>
        <p:spPr>
          <a:xfrm>
            <a:off x="475241" y="2890675"/>
            <a:ext cx="562085" cy="523220"/>
          </a:xfrm>
          <a:prstGeom prst="rect">
            <a:avLst/>
          </a:prstGeom>
          <a:noFill/>
        </p:spPr>
        <p:txBody>
          <a:bodyPr wrap="square" rtlCol="0" anchor="ctr">
            <a:spAutoFit/>
          </a:bodyPr>
          <a:lstStyle/>
          <a:p>
            <a:pPr marL="342900" indent="-342900">
              <a:buFont typeface="Wingdings" pitchFamily="2" charset="2"/>
              <a:buChar char="q"/>
            </a:pPr>
            <a:r>
              <a:rPr lang="ru-RU" sz="2000" dirty="0" smtClean="0">
                <a:solidFill>
                  <a:srgbClr val="FF0000"/>
                </a:solidFill>
                <a:latin typeface="Times New Roman" pitchFamily="18" charset="0"/>
                <a:cs typeface="Times New Roman" pitchFamily="18" charset="0"/>
              </a:rPr>
              <a:t>  </a:t>
            </a:r>
            <a:r>
              <a:rPr lang="ru-RU" sz="800" dirty="0" smtClean="0">
                <a:solidFill>
                  <a:schemeClr val="bg1"/>
                </a:solidFill>
                <a:latin typeface="Times New Roman" pitchFamily="18" charset="0"/>
                <a:cs typeface="Times New Roman" pitchFamily="18" charset="0"/>
              </a:rPr>
              <a:t>!</a:t>
            </a:r>
            <a:endParaRPr lang="ru-RU" sz="800" dirty="0">
              <a:solidFill>
                <a:schemeClr val="bg1"/>
              </a:solidFill>
              <a:latin typeface="Times New Roman" pitchFamily="18" charset="0"/>
              <a:cs typeface="Times New Roman" pitchFamily="18" charset="0"/>
            </a:endParaRPr>
          </a:p>
        </p:txBody>
      </p:sp>
      <p:sp>
        <p:nvSpPr>
          <p:cNvPr id="13" name="Прямоугольник с двумя вырезанными противолежащими углами 12"/>
          <p:cNvSpPr/>
          <p:nvPr/>
        </p:nvSpPr>
        <p:spPr>
          <a:xfrm>
            <a:off x="1056709" y="3141247"/>
            <a:ext cx="10727921" cy="871943"/>
          </a:xfrm>
          <a:prstGeom prst="snip2DiagRect">
            <a:avLst/>
          </a:prstGeom>
          <a:solidFill>
            <a:schemeClr val="accent1">
              <a:lumMod val="20000"/>
              <a:lumOff val="8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2000" dirty="0" smtClean="0">
                <a:solidFill>
                  <a:schemeClr val="tx1"/>
                </a:solidFill>
                <a:latin typeface="Times New Roman" pitchFamily="18" charset="0"/>
                <a:cs typeface="Times New Roman" pitchFamily="18" charset="0"/>
              </a:rPr>
              <a:t>Наличие доступа к </a:t>
            </a:r>
            <a:r>
              <a:rPr lang="ru-RU" sz="2000" b="1" dirty="0" smtClean="0">
                <a:solidFill>
                  <a:schemeClr val="tx1"/>
                </a:solidFill>
                <a:latin typeface="Times New Roman" pitchFamily="18" charset="0"/>
                <a:cs typeface="Times New Roman" pitchFamily="18" charset="0"/>
              </a:rPr>
              <a:t>электронным образовательным ресурсам и (или) профессиональным базам данных </a:t>
            </a:r>
            <a:r>
              <a:rPr lang="ru-RU" sz="2000" dirty="0" smtClean="0">
                <a:solidFill>
                  <a:schemeClr val="tx1"/>
                </a:solidFill>
                <a:latin typeface="Times New Roman" pitchFamily="18" charset="0"/>
                <a:cs typeface="Times New Roman" pitchFamily="18" charset="0"/>
              </a:rPr>
              <a:t>(подборка информационных ресурсов по тематикам в соответствии с содержанием реализуемой ОП).</a:t>
            </a:r>
            <a:endParaRPr lang="ru-RU" sz="2000" dirty="0">
              <a:solidFill>
                <a:srgbClr val="FF0000"/>
              </a:solidFill>
              <a:latin typeface="Times New Roman" pitchFamily="18" charset="0"/>
              <a:cs typeface="Times New Roman" pitchFamily="18" charset="0"/>
            </a:endParaRPr>
          </a:p>
        </p:txBody>
      </p:sp>
      <p:sp>
        <p:nvSpPr>
          <p:cNvPr id="14" name="TextBox 13"/>
          <p:cNvSpPr txBox="1"/>
          <p:nvPr/>
        </p:nvSpPr>
        <p:spPr>
          <a:xfrm>
            <a:off x="484166" y="3375416"/>
            <a:ext cx="562085" cy="523220"/>
          </a:xfrm>
          <a:prstGeom prst="rect">
            <a:avLst/>
          </a:prstGeom>
          <a:noFill/>
        </p:spPr>
        <p:txBody>
          <a:bodyPr wrap="square" rtlCol="0" anchor="ctr">
            <a:spAutoFit/>
          </a:bodyPr>
          <a:lstStyle/>
          <a:p>
            <a:pPr marL="342900" indent="-342900">
              <a:buFont typeface="Wingdings" pitchFamily="2" charset="2"/>
              <a:buChar char="q"/>
            </a:pPr>
            <a:r>
              <a:rPr lang="ru-RU" sz="2000" dirty="0" smtClean="0">
                <a:solidFill>
                  <a:srgbClr val="FF0000"/>
                </a:solidFill>
                <a:latin typeface="Times New Roman" pitchFamily="18" charset="0"/>
                <a:cs typeface="Times New Roman" pitchFamily="18" charset="0"/>
              </a:rPr>
              <a:t>  </a:t>
            </a:r>
            <a:r>
              <a:rPr lang="ru-RU" sz="800" dirty="0" smtClean="0">
                <a:solidFill>
                  <a:schemeClr val="bg1"/>
                </a:solidFill>
                <a:latin typeface="Times New Roman" pitchFamily="18" charset="0"/>
                <a:cs typeface="Times New Roman" pitchFamily="18" charset="0"/>
              </a:rPr>
              <a:t>!</a:t>
            </a:r>
            <a:endParaRPr lang="ru-RU" sz="800" dirty="0">
              <a:solidFill>
                <a:schemeClr val="bg1"/>
              </a:solidFill>
              <a:latin typeface="Times New Roman" pitchFamily="18" charset="0"/>
              <a:cs typeface="Times New Roman" pitchFamily="18" charset="0"/>
            </a:endParaRPr>
          </a:p>
        </p:txBody>
      </p:sp>
      <p:sp>
        <p:nvSpPr>
          <p:cNvPr id="15" name="Прямоугольник с двумя вырезанными противолежащими углами 14"/>
          <p:cNvSpPr/>
          <p:nvPr/>
        </p:nvSpPr>
        <p:spPr>
          <a:xfrm>
            <a:off x="1057423" y="4077072"/>
            <a:ext cx="10727209" cy="576064"/>
          </a:xfrm>
          <a:prstGeom prst="snip2DiagRect">
            <a:avLst/>
          </a:prstGeom>
          <a:solidFill>
            <a:schemeClr val="accent1">
              <a:lumMod val="20000"/>
              <a:lumOff val="8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2000" dirty="0" smtClean="0">
                <a:solidFill>
                  <a:schemeClr val="tx1"/>
                </a:solidFill>
                <a:latin typeface="Times New Roman" pitchFamily="18" charset="0"/>
                <a:cs typeface="Times New Roman" pitchFamily="18" charset="0"/>
              </a:rPr>
              <a:t>Наличие доступа к электронной системе учета обучающихся, учета и хранения их образовательных результатов (</a:t>
            </a:r>
            <a:r>
              <a:rPr lang="ru-RU" sz="2000" b="1" dirty="0" smtClean="0">
                <a:solidFill>
                  <a:schemeClr val="tx1"/>
                </a:solidFill>
                <a:latin typeface="Times New Roman" pitchFamily="18" charset="0"/>
                <a:cs typeface="Times New Roman" pitchFamily="18" charset="0"/>
              </a:rPr>
              <a:t>электронный журнал</a:t>
            </a:r>
            <a:r>
              <a:rPr lang="ru-RU" sz="2000" dirty="0" smtClean="0">
                <a:solidFill>
                  <a:schemeClr val="tx1"/>
                </a:solidFill>
                <a:latin typeface="Times New Roman" pitchFamily="18" charset="0"/>
                <a:cs typeface="Times New Roman" pitchFamily="18" charset="0"/>
              </a:rPr>
              <a:t>).</a:t>
            </a:r>
            <a:endParaRPr lang="ru-RU" sz="2000" dirty="0">
              <a:solidFill>
                <a:srgbClr val="FF0000"/>
              </a:solidFill>
              <a:latin typeface="Times New Roman" pitchFamily="18" charset="0"/>
              <a:cs typeface="Times New Roman" pitchFamily="18" charset="0"/>
            </a:endParaRPr>
          </a:p>
        </p:txBody>
      </p:sp>
      <p:sp>
        <p:nvSpPr>
          <p:cNvPr id="16" name="TextBox 15"/>
          <p:cNvSpPr txBox="1"/>
          <p:nvPr/>
        </p:nvSpPr>
        <p:spPr>
          <a:xfrm>
            <a:off x="475240" y="4077072"/>
            <a:ext cx="562085" cy="523220"/>
          </a:xfrm>
          <a:prstGeom prst="rect">
            <a:avLst/>
          </a:prstGeom>
          <a:noFill/>
        </p:spPr>
        <p:txBody>
          <a:bodyPr wrap="square" rtlCol="0" anchor="ctr">
            <a:spAutoFit/>
          </a:bodyPr>
          <a:lstStyle/>
          <a:p>
            <a:pPr marL="342900" indent="-342900">
              <a:buFont typeface="Wingdings" pitchFamily="2" charset="2"/>
              <a:buChar char="q"/>
            </a:pPr>
            <a:r>
              <a:rPr lang="ru-RU" sz="2000" dirty="0" smtClean="0">
                <a:solidFill>
                  <a:srgbClr val="FF0000"/>
                </a:solidFill>
                <a:latin typeface="Times New Roman" pitchFamily="18" charset="0"/>
                <a:cs typeface="Times New Roman" pitchFamily="18" charset="0"/>
              </a:rPr>
              <a:t>  </a:t>
            </a:r>
            <a:r>
              <a:rPr lang="ru-RU" sz="800" dirty="0" smtClean="0">
                <a:solidFill>
                  <a:schemeClr val="bg1"/>
                </a:solidFill>
                <a:latin typeface="Times New Roman" pitchFamily="18" charset="0"/>
                <a:cs typeface="Times New Roman" pitchFamily="18" charset="0"/>
              </a:rPr>
              <a:t>!</a:t>
            </a:r>
            <a:endParaRPr lang="ru-RU" sz="800" dirty="0">
              <a:solidFill>
                <a:schemeClr val="bg1"/>
              </a:solidFill>
              <a:latin typeface="Times New Roman" pitchFamily="18" charset="0"/>
              <a:cs typeface="Times New Roman" pitchFamily="18" charset="0"/>
            </a:endParaRPr>
          </a:p>
        </p:txBody>
      </p:sp>
      <p:sp>
        <p:nvSpPr>
          <p:cNvPr id="17" name="Прямоугольник с двумя вырезанными противолежащими углами 16"/>
          <p:cNvSpPr/>
          <p:nvPr/>
        </p:nvSpPr>
        <p:spPr>
          <a:xfrm>
            <a:off x="1037778" y="4797152"/>
            <a:ext cx="10746852" cy="576064"/>
          </a:xfrm>
          <a:prstGeom prst="snip2DiagRect">
            <a:avLst/>
          </a:prstGeom>
          <a:solidFill>
            <a:schemeClr val="accent1">
              <a:lumMod val="20000"/>
              <a:lumOff val="8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2000" dirty="0" smtClean="0">
                <a:solidFill>
                  <a:schemeClr val="tx1"/>
                </a:solidFill>
                <a:latin typeface="Times New Roman" pitchFamily="18" charset="0"/>
                <a:cs typeface="Times New Roman" pitchFamily="18" charset="0"/>
              </a:rPr>
              <a:t>Наличие возможности взаимодействия педагогических работников с обучающимися </a:t>
            </a:r>
            <a:r>
              <a:rPr lang="ru-RU" sz="2000" b="1" dirty="0" smtClean="0">
                <a:solidFill>
                  <a:schemeClr val="tx1"/>
                </a:solidFill>
                <a:latin typeface="Times New Roman" pitchFamily="18" charset="0"/>
                <a:cs typeface="Times New Roman" pitchFamily="18" charset="0"/>
              </a:rPr>
              <a:t>(личные кабинеты обучающихся и преподавателей) </a:t>
            </a:r>
            <a:r>
              <a:rPr lang="ru-RU" sz="2000" dirty="0" smtClean="0">
                <a:solidFill>
                  <a:schemeClr val="tx1"/>
                </a:solidFill>
                <a:latin typeface="Times New Roman" pitchFamily="18" charset="0"/>
                <a:cs typeface="Times New Roman" pitchFamily="18" charset="0"/>
              </a:rPr>
              <a:t>в ЭИОС.</a:t>
            </a:r>
            <a:endParaRPr lang="ru-RU" sz="2000" dirty="0">
              <a:solidFill>
                <a:srgbClr val="FF0000"/>
              </a:solidFill>
              <a:latin typeface="Times New Roman" pitchFamily="18" charset="0"/>
              <a:cs typeface="Times New Roman" pitchFamily="18" charset="0"/>
            </a:endParaRPr>
          </a:p>
        </p:txBody>
      </p:sp>
      <p:sp>
        <p:nvSpPr>
          <p:cNvPr id="18" name="TextBox 17"/>
          <p:cNvSpPr txBox="1"/>
          <p:nvPr/>
        </p:nvSpPr>
        <p:spPr>
          <a:xfrm>
            <a:off x="485359" y="4797152"/>
            <a:ext cx="562085" cy="523220"/>
          </a:xfrm>
          <a:prstGeom prst="rect">
            <a:avLst/>
          </a:prstGeom>
          <a:noFill/>
        </p:spPr>
        <p:txBody>
          <a:bodyPr wrap="square" rtlCol="0" anchor="ctr">
            <a:spAutoFit/>
          </a:bodyPr>
          <a:lstStyle/>
          <a:p>
            <a:pPr marL="342900" indent="-342900">
              <a:buFont typeface="Wingdings" pitchFamily="2" charset="2"/>
              <a:buChar char="q"/>
            </a:pPr>
            <a:r>
              <a:rPr lang="ru-RU" sz="2000" dirty="0" smtClean="0">
                <a:solidFill>
                  <a:srgbClr val="FF0000"/>
                </a:solidFill>
                <a:latin typeface="Times New Roman" pitchFamily="18" charset="0"/>
                <a:cs typeface="Times New Roman" pitchFamily="18" charset="0"/>
              </a:rPr>
              <a:t>  </a:t>
            </a:r>
            <a:r>
              <a:rPr lang="ru-RU" sz="800" dirty="0" smtClean="0">
                <a:solidFill>
                  <a:schemeClr val="bg1"/>
                </a:solidFill>
                <a:latin typeface="Times New Roman" pitchFamily="18" charset="0"/>
                <a:cs typeface="Times New Roman" pitchFamily="18" charset="0"/>
              </a:rPr>
              <a:t>!</a:t>
            </a:r>
            <a:endParaRPr lang="ru-RU" sz="800" dirty="0">
              <a:solidFill>
                <a:schemeClr val="bg1"/>
              </a:solidFill>
              <a:latin typeface="Times New Roman" pitchFamily="18" charset="0"/>
              <a:cs typeface="Times New Roman" pitchFamily="18" charset="0"/>
            </a:endParaRPr>
          </a:p>
        </p:txBody>
      </p:sp>
      <p:sp>
        <p:nvSpPr>
          <p:cNvPr id="19" name="Прямоугольник с двумя вырезанными противолежащими углами 18"/>
          <p:cNvSpPr/>
          <p:nvPr/>
        </p:nvSpPr>
        <p:spPr>
          <a:xfrm>
            <a:off x="1037324" y="5514835"/>
            <a:ext cx="10747308" cy="350411"/>
          </a:xfrm>
          <a:prstGeom prst="snip2DiagRect">
            <a:avLst/>
          </a:prstGeom>
          <a:solidFill>
            <a:schemeClr val="accent1">
              <a:lumMod val="20000"/>
              <a:lumOff val="8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2000" dirty="0" smtClean="0">
                <a:solidFill>
                  <a:schemeClr val="tx1"/>
                </a:solidFill>
                <a:latin typeface="Times New Roman" pitchFamily="18" charset="0"/>
                <a:cs typeface="Times New Roman" pitchFamily="18" charset="0"/>
              </a:rPr>
              <a:t>Наличие доступа к </a:t>
            </a:r>
            <a:r>
              <a:rPr lang="ru-RU" sz="2000" b="1" dirty="0" smtClean="0">
                <a:solidFill>
                  <a:schemeClr val="tx1"/>
                </a:solidFill>
                <a:latin typeface="Times New Roman" pitchFamily="18" charset="0"/>
                <a:cs typeface="Times New Roman" pitchFamily="18" charset="0"/>
              </a:rPr>
              <a:t>электронному расписанию.</a:t>
            </a:r>
            <a:endParaRPr lang="ru-RU" sz="2000" dirty="0">
              <a:solidFill>
                <a:srgbClr val="FF0000"/>
              </a:solidFill>
              <a:latin typeface="Times New Roman" pitchFamily="18" charset="0"/>
              <a:cs typeface="Times New Roman" pitchFamily="18" charset="0"/>
            </a:endParaRPr>
          </a:p>
        </p:txBody>
      </p:sp>
      <p:sp>
        <p:nvSpPr>
          <p:cNvPr id="20" name="TextBox 19"/>
          <p:cNvSpPr txBox="1"/>
          <p:nvPr/>
        </p:nvSpPr>
        <p:spPr>
          <a:xfrm>
            <a:off x="475239" y="5489672"/>
            <a:ext cx="562085" cy="523220"/>
          </a:xfrm>
          <a:prstGeom prst="rect">
            <a:avLst/>
          </a:prstGeom>
          <a:noFill/>
        </p:spPr>
        <p:txBody>
          <a:bodyPr wrap="square" rtlCol="0" anchor="ctr">
            <a:spAutoFit/>
          </a:bodyPr>
          <a:lstStyle/>
          <a:p>
            <a:pPr marL="342900" indent="-342900">
              <a:buFont typeface="Wingdings" pitchFamily="2" charset="2"/>
              <a:buChar char="q"/>
            </a:pPr>
            <a:r>
              <a:rPr lang="ru-RU" sz="2000" dirty="0" smtClean="0">
                <a:solidFill>
                  <a:srgbClr val="FF0000"/>
                </a:solidFill>
                <a:latin typeface="Times New Roman" pitchFamily="18" charset="0"/>
                <a:cs typeface="Times New Roman" pitchFamily="18" charset="0"/>
              </a:rPr>
              <a:t>  </a:t>
            </a:r>
            <a:r>
              <a:rPr lang="ru-RU" sz="800" dirty="0" smtClean="0">
                <a:solidFill>
                  <a:schemeClr val="bg1"/>
                </a:solidFill>
                <a:latin typeface="Times New Roman" pitchFamily="18" charset="0"/>
                <a:cs typeface="Times New Roman" pitchFamily="18" charset="0"/>
              </a:rPr>
              <a:t>!</a:t>
            </a:r>
            <a:endParaRPr lang="ru-RU" sz="800" dirty="0">
              <a:solidFill>
                <a:schemeClr val="bg1"/>
              </a:solidFill>
              <a:latin typeface="Times New Roman" pitchFamily="18" charset="0"/>
              <a:cs typeface="Times New Roman" pitchFamily="18" charset="0"/>
            </a:endParaRPr>
          </a:p>
        </p:txBody>
      </p:sp>
      <p:sp>
        <p:nvSpPr>
          <p:cNvPr id="21" name="Прямоугольник с двумя вырезанными противолежащими углами 20"/>
          <p:cNvSpPr/>
          <p:nvPr/>
        </p:nvSpPr>
        <p:spPr>
          <a:xfrm>
            <a:off x="1037778" y="6005302"/>
            <a:ext cx="10746852" cy="350411"/>
          </a:xfrm>
          <a:prstGeom prst="snip2DiagRect">
            <a:avLst/>
          </a:prstGeom>
          <a:solidFill>
            <a:schemeClr val="accent1">
              <a:lumMod val="20000"/>
              <a:lumOff val="8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2000" dirty="0" smtClean="0">
                <a:solidFill>
                  <a:schemeClr val="tx1"/>
                </a:solidFill>
                <a:latin typeface="Times New Roman" pitchFamily="18" charset="0"/>
                <a:cs typeface="Times New Roman" pitchFamily="18" charset="0"/>
              </a:rPr>
              <a:t>Личный кабинет в </a:t>
            </a:r>
            <a:r>
              <a:rPr lang="ru-RU" sz="2000" b="1" dirty="0" smtClean="0">
                <a:solidFill>
                  <a:schemeClr val="tx1"/>
                </a:solidFill>
                <a:latin typeface="Times New Roman" pitchFamily="18" charset="0"/>
                <a:cs typeface="Times New Roman" pitchFamily="18" charset="0"/>
              </a:rPr>
              <a:t>ФГИС «Моя школа».</a:t>
            </a:r>
            <a:endParaRPr lang="ru-RU" sz="2000" b="1" dirty="0">
              <a:solidFill>
                <a:srgbClr val="FF0000"/>
              </a:solidFill>
              <a:latin typeface="Times New Roman" pitchFamily="18" charset="0"/>
              <a:cs typeface="Times New Roman" pitchFamily="18" charset="0"/>
            </a:endParaRPr>
          </a:p>
        </p:txBody>
      </p:sp>
      <p:sp>
        <p:nvSpPr>
          <p:cNvPr id="22" name="TextBox 21"/>
          <p:cNvSpPr txBox="1"/>
          <p:nvPr/>
        </p:nvSpPr>
        <p:spPr>
          <a:xfrm>
            <a:off x="494625" y="6033313"/>
            <a:ext cx="562085" cy="523220"/>
          </a:xfrm>
          <a:prstGeom prst="rect">
            <a:avLst/>
          </a:prstGeom>
          <a:noFill/>
        </p:spPr>
        <p:txBody>
          <a:bodyPr wrap="square" rtlCol="0" anchor="ctr">
            <a:spAutoFit/>
          </a:bodyPr>
          <a:lstStyle/>
          <a:p>
            <a:pPr marL="342900" indent="-342900">
              <a:buFont typeface="Wingdings" pitchFamily="2" charset="2"/>
              <a:buChar char="q"/>
            </a:pPr>
            <a:r>
              <a:rPr lang="ru-RU" sz="2000" dirty="0" smtClean="0">
                <a:solidFill>
                  <a:srgbClr val="FF0000"/>
                </a:solidFill>
                <a:latin typeface="Times New Roman" pitchFamily="18" charset="0"/>
                <a:cs typeface="Times New Roman" pitchFamily="18" charset="0"/>
              </a:rPr>
              <a:t>  </a:t>
            </a:r>
            <a:r>
              <a:rPr lang="ru-RU" sz="800" dirty="0" smtClean="0">
                <a:solidFill>
                  <a:schemeClr val="bg1"/>
                </a:solidFill>
                <a:latin typeface="Times New Roman" pitchFamily="18" charset="0"/>
                <a:cs typeface="Times New Roman" pitchFamily="18" charset="0"/>
              </a:rPr>
              <a:t>!</a:t>
            </a:r>
            <a:endParaRPr lang="ru-RU" sz="800" dirty="0">
              <a:solidFill>
                <a:schemeClr val="bg1"/>
              </a:solidFill>
              <a:latin typeface="Times New Roman" pitchFamily="18" charset="0"/>
              <a:cs typeface="Times New Roman" pitchFamily="18" charset="0"/>
            </a:endParaRPr>
          </a:p>
        </p:txBody>
      </p:sp>
      <p:sp>
        <p:nvSpPr>
          <p:cNvPr id="23" name="Скругленный прямоугольник 22"/>
          <p:cNvSpPr/>
          <p:nvPr/>
        </p:nvSpPr>
        <p:spPr>
          <a:xfrm>
            <a:off x="1847528" y="6413157"/>
            <a:ext cx="9287638" cy="289712"/>
          </a:xfrm>
          <a:prstGeom prst="roundRect">
            <a:avLst>
              <a:gd name="adj" fmla="val 0"/>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2000" b="1" dirty="0" smtClean="0">
                <a:solidFill>
                  <a:srgbClr val="00B050"/>
                </a:solidFill>
                <a:latin typeface="Times New Roman" pitchFamily="18" charset="0"/>
                <a:cs typeface="Times New Roman" pitchFamily="18" charset="0"/>
              </a:rPr>
              <a:t>Подтверждается ссылками на соответствующую информацию</a:t>
            </a:r>
            <a:endParaRPr lang="ru-RU" sz="2000" b="1" dirty="0">
              <a:solidFill>
                <a:srgbClr val="00B050"/>
              </a:solidFill>
              <a:latin typeface="Times New Roman" pitchFamily="18" charset="0"/>
              <a:cs typeface="Times New Roman" pitchFamily="18" charset="0"/>
            </a:endParaRPr>
          </a:p>
        </p:txBody>
      </p:sp>
    </p:spTree>
    <p:extLst>
      <p:ext uri="{BB962C8B-B14F-4D97-AF65-F5344CB8AC3E}">
        <p14:creationId xmlns:p14="http://schemas.microsoft.com/office/powerpoint/2010/main" val="357351351"/>
      </p:ext>
    </p:extLst>
  </p:cSld>
  <p:clrMapOvr>
    <a:masterClrMapping/>
  </p:clrMapOvr>
  <p:transition spd="med"/>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Группа 9"/>
          <p:cNvGrpSpPr>
            <a:grpSpLocks/>
          </p:cNvGrpSpPr>
          <p:nvPr/>
        </p:nvGrpSpPr>
        <p:grpSpPr bwMode="auto">
          <a:xfrm>
            <a:off x="407368" y="332656"/>
            <a:ext cx="2520281" cy="1073247"/>
            <a:chOff x="143554" y="54314"/>
            <a:chExt cx="3664921" cy="1863953"/>
          </a:xfrm>
        </p:grpSpPr>
        <p:pic>
          <p:nvPicPr>
            <p:cNvPr id="3" name="Picture 2" descr="C:\Users\MalenkovaEV.EDU1\Desktop\Картинки\flag_rossiya_simvolika_lenty_trikolor_99276_2560x1600.jpg"/>
            <p:cNvPicPr>
              <a:picLocks noChangeAspect="1" noChangeArrowheads="1"/>
            </p:cNvPicPr>
            <p:nvPr/>
          </p:nvPicPr>
          <p:blipFill>
            <a:blip r:embed="rId2" cstate="print"/>
            <a:srcRect l="25054" b="11670"/>
            <a:stretch>
              <a:fillRect/>
            </a:stretch>
          </p:blipFill>
          <p:spPr bwMode="auto">
            <a:xfrm rot="10800000">
              <a:off x="143554" y="416691"/>
              <a:ext cx="3206805" cy="1485258"/>
            </a:xfrm>
            <a:prstGeom prst="rect">
              <a:avLst/>
            </a:prstGeom>
            <a:ln>
              <a:noFill/>
            </a:ln>
            <a:effectLst>
              <a:softEdge rad="112500"/>
            </a:effectLst>
          </p:spPr>
        </p:pic>
        <p:pic>
          <p:nvPicPr>
            <p:cNvPr id="4" name="Рисунок 17" descr="Samarskaya_oblast_gerb_h8nqy4tcmxozhyoh4wh5.jpg"/>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59785" y="54314"/>
              <a:ext cx="2748690" cy="18639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 name="Прямоугольник 23"/>
          <p:cNvSpPr/>
          <p:nvPr/>
        </p:nvSpPr>
        <p:spPr bwMode="auto">
          <a:xfrm>
            <a:off x="2783632" y="478164"/>
            <a:ext cx="9001000" cy="718588"/>
          </a:xfrm>
          <a:custGeom>
            <a:avLst/>
            <a:gdLst>
              <a:gd name="connsiteX0" fmla="*/ 0 w 7827189"/>
              <a:gd name="connsiteY0" fmla="*/ 0 h 1012634"/>
              <a:gd name="connsiteX1" fmla="*/ 7827189 w 7827189"/>
              <a:gd name="connsiteY1" fmla="*/ 0 h 1012634"/>
              <a:gd name="connsiteX2" fmla="*/ 7827189 w 7827189"/>
              <a:gd name="connsiteY2" fmla="*/ 1012634 h 1012634"/>
              <a:gd name="connsiteX3" fmla="*/ 0 w 7827189"/>
              <a:gd name="connsiteY3" fmla="*/ 1012634 h 1012634"/>
              <a:gd name="connsiteX4" fmla="*/ 0 w 7827189"/>
              <a:gd name="connsiteY4" fmla="*/ 0 h 1012634"/>
              <a:gd name="connsiteX0" fmla="*/ 577970 w 7827189"/>
              <a:gd name="connsiteY0" fmla="*/ 0 h 1012634"/>
              <a:gd name="connsiteX1" fmla="*/ 7827189 w 7827189"/>
              <a:gd name="connsiteY1" fmla="*/ 0 h 1012634"/>
              <a:gd name="connsiteX2" fmla="*/ 7827189 w 7827189"/>
              <a:gd name="connsiteY2" fmla="*/ 1012634 h 1012634"/>
              <a:gd name="connsiteX3" fmla="*/ 0 w 7827189"/>
              <a:gd name="connsiteY3" fmla="*/ 1012634 h 1012634"/>
              <a:gd name="connsiteX4" fmla="*/ 577970 w 7827189"/>
              <a:gd name="connsiteY4" fmla="*/ 0 h 1012634"/>
              <a:gd name="connsiteX0" fmla="*/ 560717 w 7827189"/>
              <a:gd name="connsiteY0" fmla="*/ 0 h 1047140"/>
              <a:gd name="connsiteX1" fmla="*/ 7827189 w 7827189"/>
              <a:gd name="connsiteY1" fmla="*/ 34506 h 1047140"/>
              <a:gd name="connsiteX2" fmla="*/ 7827189 w 7827189"/>
              <a:gd name="connsiteY2" fmla="*/ 1047140 h 1047140"/>
              <a:gd name="connsiteX3" fmla="*/ 0 w 7827189"/>
              <a:gd name="connsiteY3" fmla="*/ 1047140 h 1047140"/>
              <a:gd name="connsiteX4" fmla="*/ 560717 w 7827189"/>
              <a:gd name="connsiteY4" fmla="*/ 0 h 10471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27189" h="1047140">
                <a:moveTo>
                  <a:pt x="560717" y="0"/>
                </a:moveTo>
                <a:lnTo>
                  <a:pt x="7827189" y="34506"/>
                </a:lnTo>
                <a:lnTo>
                  <a:pt x="7827189" y="1047140"/>
                </a:lnTo>
                <a:lnTo>
                  <a:pt x="0" y="1047140"/>
                </a:lnTo>
                <a:lnTo>
                  <a:pt x="560717" y="0"/>
                </a:lnTo>
                <a:close/>
              </a:path>
            </a:pathLst>
          </a:custGeom>
          <a:solidFill>
            <a:srgbClr val="0C549E"/>
          </a:solidFill>
          <a:ln>
            <a:solidFill>
              <a:srgbClr val="0C549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r"/>
            <a:r>
              <a:rPr lang="ru-RU" sz="2800" b="1" dirty="0" err="1">
                <a:solidFill>
                  <a:schemeClr val="bg1"/>
                </a:solidFill>
                <a:latin typeface="Arial" pitchFamily="34" charset="0"/>
                <a:cs typeface="Arial" pitchFamily="34" charset="0"/>
              </a:rPr>
              <a:t>Аккредитационный</a:t>
            </a:r>
            <a:r>
              <a:rPr lang="ru-RU" sz="2800" b="1" dirty="0">
                <a:solidFill>
                  <a:schemeClr val="bg1"/>
                </a:solidFill>
                <a:latin typeface="Arial" pitchFamily="34" charset="0"/>
                <a:cs typeface="Arial" pitchFamily="34" charset="0"/>
              </a:rPr>
              <a:t> показатель АП</a:t>
            </a:r>
            <a:r>
              <a:rPr lang="ru-RU" sz="2800" b="1" baseline="-25000" dirty="0" smtClean="0">
                <a:solidFill>
                  <a:schemeClr val="bg1"/>
                </a:solidFill>
                <a:latin typeface="Arial" pitchFamily="34" charset="0"/>
                <a:cs typeface="Arial" pitchFamily="34" charset="0"/>
              </a:rPr>
              <a:t>4</a:t>
            </a:r>
          </a:p>
        </p:txBody>
      </p:sp>
      <p:graphicFrame>
        <p:nvGraphicFramePr>
          <p:cNvPr id="9" name="Таблица 8"/>
          <p:cNvGraphicFramePr>
            <a:graphicFrameLocks noGrp="1"/>
          </p:cNvGraphicFramePr>
          <p:nvPr>
            <p:extLst>
              <p:ext uri="{D42A27DB-BD31-4B8C-83A1-F6EECF244321}">
                <p14:modId xmlns:p14="http://schemas.microsoft.com/office/powerpoint/2010/main" val="1930291649"/>
              </p:ext>
            </p:extLst>
          </p:nvPr>
        </p:nvGraphicFramePr>
        <p:xfrm>
          <a:off x="1037438" y="1988840"/>
          <a:ext cx="10531169" cy="4382758"/>
        </p:xfrm>
        <a:graphic>
          <a:graphicData uri="http://schemas.openxmlformats.org/drawingml/2006/table">
            <a:tbl>
              <a:tblPr firstRow="1" bandRow="1">
                <a:tableStyleId>{5C22544A-7EE6-4342-B048-85BDC9FD1C3A}</a:tableStyleId>
              </a:tblPr>
              <a:tblGrid>
                <a:gridCol w="2491244">
                  <a:extLst>
                    <a:ext uri="{9D8B030D-6E8A-4147-A177-3AD203B41FA5}">
                      <a16:colId xmlns:a16="http://schemas.microsoft.com/office/drawing/2014/main" xmlns="" val="20000"/>
                    </a:ext>
                  </a:extLst>
                </a:gridCol>
                <a:gridCol w="2038291">
                  <a:extLst>
                    <a:ext uri="{9D8B030D-6E8A-4147-A177-3AD203B41FA5}">
                      <a16:colId xmlns:a16="http://schemas.microsoft.com/office/drawing/2014/main" xmlns="" val="20001"/>
                    </a:ext>
                  </a:extLst>
                </a:gridCol>
                <a:gridCol w="6001634">
                  <a:extLst>
                    <a:ext uri="{9D8B030D-6E8A-4147-A177-3AD203B41FA5}">
                      <a16:colId xmlns:a16="http://schemas.microsoft.com/office/drawing/2014/main" xmlns="" val="20003"/>
                    </a:ext>
                  </a:extLst>
                </a:gridCol>
              </a:tblGrid>
              <a:tr h="834040">
                <a:tc gridSpan="2">
                  <a:txBody>
                    <a:bodyPr/>
                    <a:lstStyle/>
                    <a:p>
                      <a:pPr marL="0" algn="ctr" defTabSz="914400" rtl="0" eaLnBrk="1" latinLnBrk="0" hangingPunct="1"/>
                      <a:r>
                        <a:rPr lang="ru-RU" sz="2000" kern="1200" dirty="0" smtClean="0">
                          <a:solidFill>
                            <a:schemeClr val="dk1"/>
                          </a:solidFill>
                          <a:latin typeface="Times New Roman" pitchFamily="18" charset="0"/>
                          <a:ea typeface="+mn-ea"/>
                          <a:cs typeface="Times New Roman" pitchFamily="18" charset="0"/>
                        </a:rPr>
                        <a:t>АП</a:t>
                      </a:r>
                      <a:r>
                        <a:rPr lang="ru-RU" sz="2000" kern="1200" baseline="-25000" dirty="0" smtClean="0">
                          <a:solidFill>
                            <a:schemeClr val="dk1"/>
                          </a:solidFill>
                          <a:latin typeface="Times New Roman" pitchFamily="18" charset="0"/>
                          <a:ea typeface="+mn-ea"/>
                          <a:cs typeface="Times New Roman" pitchFamily="18" charset="0"/>
                        </a:rPr>
                        <a:t>4</a:t>
                      </a:r>
                      <a:endParaRPr lang="ru-RU" sz="2000" kern="1200" baseline="-25000" dirty="0">
                        <a:solidFill>
                          <a:schemeClr val="dk1"/>
                        </a:solidFill>
                        <a:latin typeface="Times New Roman" pitchFamily="18" charset="0"/>
                        <a:ea typeface="+mn-ea"/>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ru-RU"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2000" b="0" kern="1200" dirty="0" smtClean="0">
                          <a:solidFill>
                            <a:schemeClr val="dk1"/>
                          </a:solidFill>
                          <a:latin typeface="Times New Roman" pitchFamily="18" charset="0"/>
                          <a:ea typeface="+mn-ea"/>
                          <a:cs typeface="Times New Roman" pitchFamily="18" charset="0"/>
                        </a:rPr>
                        <a:t>Наименование </a:t>
                      </a:r>
                      <a:r>
                        <a:rPr lang="ru-RU" sz="2000" b="0" kern="1200" dirty="0" err="1" smtClean="0">
                          <a:solidFill>
                            <a:schemeClr val="dk1"/>
                          </a:solidFill>
                          <a:latin typeface="Times New Roman" pitchFamily="18" charset="0"/>
                          <a:ea typeface="+mn-ea"/>
                          <a:cs typeface="Times New Roman" pitchFamily="18" charset="0"/>
                        </a:rPr>
                        <a:t>аккредитационного</a:t>
                      </a:r>
                      <a:r>
                        <a:rPr lang="ru-RU" sz="2000" b="0" kern="1200" dirty="0" smtClean="0">
                          <a:solidFill>
                            <a:schemeClr val="dk1"/>
                          </a:solidFill>
                          <a:latin typeface="Times New Roman" pitchFamily="18" charset="0"/>
                          <a:ea typeface="+mn-ea"/>
                          <a:cs typeface="Times New Roman" pitchFamily="18" charset="0"/>
                        </a:rPr>
                        <a:t> показателя (приказ </a:t>
                      </a:r>
                      <a:r>
                        <a:rPr lang="ru-RU" sz="2000" b="0" kern="1200" dirty="0" err="1" smtClean="0">
                          <a:solidFill>
                            <a:schemeClr val="dk1"/>
                          </a:solidFill>
                          <a:latin typeface="Times New Roman" pitchFamily="18" charset="0"/>
                          <a:ea typeface="+mn-ea"/>
                          <a:cs typeface="Times New Roman" pitchFamily="18" charset="0"/>
                        </a:rPr>
                        <a:t>Минпросвещения</a:t>
                      </a:r>
                      <a:r>
                        <a:rPr lang="ru-RU" sz="2000" b="0" kern="1200" dirty="0" smtClean="0">
                          <a:solidFill>
                            <a:schemeClr val="dk1"/>
                          </a:solidFill>
                          <a:latin typeface="Times New Roman" pitchFamily="18" charset="0"/>
                          <a:ea typeface="+mn-ea"/>
                          <a:cs typeface="Times New Roman" pitchFamily="18" charset="0"/>
                        </a:rPr>
                        <a:t> России</a:t>
                      </a:r>
                    </a:p>
                    <a:p>
                      <a:pPr marL="0" marR="0" indent="0" algn="ctr" defTabSz="914400" rtl="0" eaLnBrk="1" fontAlgn="auto" latinLnBrk="0" hangingPunct="1">
                        <a:lnSpc>
                          <a:spcPct val="100000"/>
                        </a:lnSpc>
                        <a:spcBef>
                          <a:spcPts val="0"/>
                        </a:spcBef>
                        <a:spcAft>
                          <a:spcPts val="0"/>
                        </a:spcAft>
                        <a:buClrTx/>
                        <a:buSzTx/>
                        <a:buFontTx/>
                        <a:buNone/>
                        <a:tabLst/>
                        <a:defRPr/>
                      </a:pPr>
                      <a:r>
                        <a:rPr lang="ru-RU" sz="2000" b="0" kern="1200" dirty="0" smtClean="0">
                          <a:solidFill>
                            <a:schemeClr val="dk1"/>
                          </a:solidFill>
                          <a:latin typeface="Times New Roman" pitchFamily="18" charset="0"/>
                          <a:ea typeface="+mn-ea"/>
                          <a:cs typeface="Times New Roman" pitchFamily="18" charset="0"/>
                        </a:rPr>
                        <a:t> от 14.04.2023 г. № 272)</a:t>
                      </a:r>
                      <a:endParaRPr lang="ru-RU" sz="2000" b="0" kern="1200" dirty="0">
                        <a:solidFill>
                          <a:schemeClr val="dk1"/>
                        </a:solidFill>
                        <a:latin typeface="Times New Roman" pitchFamily="18" charset="0"/>
                        <a:ea typeface="+mn-ea"/>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xmlns="" val="10000"/>
                  </a:ext>
                </a:extLst>
              </a:tr>
              <a:tr h="590778">
                <a:tc>
                  <a:txBody>
                    <a:bodyPr/>
                    <a:lstStyle/>
                    <a:p>
                      <a:pPr algn="ctr"/>
                      <a:r>
                        <a:rPr lang="ru-RU" sz="2000" dirty="0" err="1" smtClean="0">
                          <a:latin typeface="Times New Roman" pitchFamily="18" charset="0"/>
                          <a:cs typeface="Times New Roman" pitchFamily="18" charset="0"/>
                        </a:rPr>
                        <a:t>Критериальное</a:t>
                      </a:r>
                      <a:r>
                        <a:rPr lang="ru-RU" sz="2000" dirty="0" smtClean="0">
                          <a:latin typeface="Times New Roman" pitchFamily="18" charset="0"/>
                          <a:cs typeface="Times New Roman" pitchFamily="18" charset="0"/>
                        </a:rPr>
                        <a:t> значение</a:t>
                      </a:r>
                      <a:endParaRPr lang="ru-RU" sz="2000" dirty="0">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r>
                        <a:rPr lang="ru-RU" sz="2000" dirty="0" smtClean="0">
                          <a:latin typeface="Times New Roman" pitchFamily="18" charset="0"/>
                          <a:cs typeface="Times New Roman" pitchFamily="18" charset="0"/>
                        </a:rPr>
                        <a:t>Количество баллов</a:t>
                      </a:r>
                      <a:endParaRPr lang="ru-RU" sz="2000" dirty="0">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rowSpan="3">
                  <a:txBody>
                    <a:bodyPr/>
                    <a:lstStyle/>
                    <a:p>
                      <a:pPr marL="0" algn="ctr" defTabSz="914400" rtl="0" eaLnBrk="1" latinLnBrk="0" hangingPunct="1"/>
                      <a:r>
                        <a:rPr lang="ru-RU" sz="2000" b="0" kern="1200" dirty="0" smtClean="0">
                          <a:solidFill>
                            <a:schemeClr val="dk1"/>
                          </a:solidFill>
                          <a:latin typeface="Times New Roman" pitchFamily="18" charset="0"/>
                          <a:ea typeface="+mn-ea"/>
                          <a:cs typeface="Times New Roman" pitchFamily="18" charset="0"/>
                        </a:rPr>
                        <a:t>Наличие внутренней системы оценки качества образования</a:t>
                      </a:r>
                      <a:endParaRPr lang="ru-RU" sz="2000" b="0" kern="1200" dirty="0">
                        <a:solidFill>
                          <a:schemeClr val="dk1"/>
                        </a:solidFill>
                        <a:latin typeface="Times New Roman" pitchFamily="18" charset="0"/>
                        <a:ea typeface="+mn-ea"/>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xmlns="" val="10001"/>
                  </a:ext>
                </a:extLst>
              </a:tr>
              <a:tr h="1284471">
                <a:tc>
                  <a:txBody>
                    <a:bodyPr/>
                    <a:lstStyle/>
                    <a:p>
                      <a:pPr algn="ctr"/>
                      <a:r>
                        <a:rPr lang="ru-RU" sz="2000" dirty="0" smtClean="0">
                          <a:latin typeface="Times New Roman" pitchFamily="18" charset="0"/>
                          <a:cs typeface="Times New Roman" pitchFamily="18" charset="0"/>
                        </a:rPr>
                        <a:t>имеется</a:t>
                      </a:r>
                      <a:endParaRPr lang="ru-RU" sz="2000" dirty="0">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ru-RU" sz="2000" dirty="0" smtClean="0">
                          <a:latin typeface="Times New Roman" pitchFamily="18" charset="0"/>
                          <a:cs typeface="Times New Roman" pitchFamily="18" charset="0"/>
                        </a:rPr>
                        <a:t>10</a:t>
                      </a:r>
                      <a:endParaRPr lang="ru-RU" sz="2000" dirty="0">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vMerge="1">
                  <a:txBody>
                    <a:bodyPr/>
                    <a:lstStyle/>
                    <a:p>
                      <a:endParaRPr lang="ru-RU" sz="1400"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0002"/>
                  </a:ext>
                </a:extLst>
              </a:tr>
              <a:tr h="1391407">
                <a:tc>
                  <a:txBody>
                    <a:bodyPr/>
                    <a:lstStyle/>
                    <a:p>
                      <a:pPr algn="ctr"/>
                      <a:r>
                        <a:rPr lang="ru-RU" sz="2000" dirty="0" smtClean="0">
                          <a:latin typeface="Times New Roman" pitchFamily="18" charset="0"/>
                          <a:cs typeface="Times New Roman" pitchFamily="18" charset="0"/>
                        </a:rPr>
                        <a:t>не имеется</a:t>
                      </a:r>
                      <a:endParaRPr lang="ru-RU" sz="2000" dirty="0">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r>
                        <a:rPr lang="ru-RU" sz="2000" dirty="0" smtClean="0">
                          <a:latin typeface="Times New Roman" pitchFamily="18" charset="0"/>
                          <a:cs typeface="Times New Roman" pitchFamily="18" charset="0"/>
                        </a:rPr>
                        <a:t>0</a:t>
                      </a:r>
                      <a:endParaRPr lang="ru-RU" sz="2000" dirty="0">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vMerge="1">
                  <a:txBody>
                    <a:bodyPr/>
                    <a:lstStyle/>
                    <a:p>
                      <a:endParaRPr lang="ru-RU" sz="1400"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0003"/>
                  </a:ext>
                </a:extLst>
              </a:tr>
            </a:tbl>
          </a:graphicData>
        </a:graphic>
      </p:graphicFrame>
    </p:spTree>
    <p:extLst>
      <p:ext uri="{BB962C8B-B14F-4D97-AF65-F5344CB8AC3E}">
        <p14:creationId xmlns:p14="http://schemas.microsoft.com/office/powerpoint/2010/main" val="1277332726"/>
      </p:ext>
    </p:extLst>
  </p:cSld>
  <p:clrMapOvr>
    <a:masterClrMapping/>
  </p:clrMapOvr>
  <p:transition spd="med"/>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Группа 9"/>
          <p:cNvGrpSpPr>
            <a:grpSpLocks/>
          </p:cNvGrpSpPr>
          <p:nvPr/>
        </p:nvGrpSpPr>
        <p:grpSpPr bwMode="auto">
          <a:xfrm>
            <a:off x="407368" y="332656"/>
            <a:ext cx="2520281" cy="1073247"/>
            <a:chOff x="143554" y="54314"/>
            <a:chExt cx="3664921" cy="1863953"/>
          </a:xfrm>
        </p:grpSpPr>
        <p:pic>
          <p:nvPicPr>
            <p:cNvPr id="3" name="Picture 2" descr="C:\Users\MalenkovaEV.EDU1\Desktop\Картинки\flag_rossiya_simvolika_lenty_trikolor_99276_2560x1600.jpg"/>
            <p:cNvPicPr>
              <a:picLocks noChangeAspect="1" noChangeArrowheads="1"/>
            </p:cNvPicPr>
            <p:nvPr/>
          </p:nvPicPr>
          <p:blipFill>
            <a:blip r:embed="rId2" cstate="print"/>
            <a:srcRect l="25054" b="11670"/>
            <a:stretch>
              <a:fillRect/>
            </a:stretch>
          </p:blipFill>
          <p:spPr bwMode="auto">
            <a:xfrm rot="10800000">
              <a:off x="143554" y="416691"/>
              <a:ext cx="3206805" cy="1485258"/>
            </a:xfrm>
            <a:prstGeom prst="rect">
              <a:avLst/>
            </a:prstGeom>
            <a:ln>
              <a:noFill/>
            </a:ln>
            <a:effectLst>
              <a:softEdge rad="112500"/>
            </a:effectLst>
          </p:spPr>
        </p:pic>
        <p:pic>
          <p:nvPicPr>
            <p:cNvPr id="4" name="Рисунок 17" descr="Samarskaya_oblast_gerb_h8nqy4tcmxozhyoh4wh5.jpg"/>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59785" y="54314"/>
              <a:ext cx="2748690" cy="18639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 name="Прямоугольник 23"/>
          <p:cNvSpPr/>
          <p:nvPr/>
        </p:nvSpPr>
        <p:spPr bwMode="auto">
          <a:xfrm>
            <a:off x="2783632" y="478164"/>
            <a:ext cx="9001000" cy="718588"/>
          </a:xfrm>
          <a:custGeom>
            <a:avLst/>
            <a:gdLst>
              <a:gd name="connsiteX0" fmla="*/ 0 w 7827189"/>
              <a:gd name="connsiteY0" fmla="*/ 0 h 1012634"/>
              <a:gd name="connsiteX1" fmla="*/ 7827189 w 7827189"/>
              <a:gd name="connsiteY1" fmla="*/ 0 h 1012634"/>
              <a:gd name="connsiteX2" fmla="*/ 7827189 w 7827189"/>
              <a:gd name="connsiteY2" fmla="*/ 1012634 h 1012634"/>
              <a:gd name="connsiteX3" fmla="*/ 0 w 7827189"/>
              <a:gd name="connsiteY3" fmla="*/ 1012634 h 1012634"/>
              <a:gd name="connsiteX4" fmla="*/ 0 w 7827189"/>
              <a:gd name="connsiteY4" fmla="*/ 0 h 1012634"/>
              <a:gd name="connsiteX0" fmla="*/ 577970 w 7827189"/>
              <a:gd name="connsiteY0" fmla="*/ 0 h 1012634"/>
              <a:gd name="connsiteX1" fmla="*/ 7827189 w 7827189"/>
              <a:gd name="connsiteY1" fmla="*/ 0 h 1012634"/>
              <a:gd name="connsiteX2" fmla="*/ 7827189 w 7827189"/>
              <a:gd name="connsiteY2" fmla="*/ 1012634 h 1012634"/>
              <a:gd name="connsiteX3" fmla="*/ 0 w 7827189"/>
              <a:gd name="connsiteY3" fmla="*/ 1012634 h 1012634"/>
              <a:gd name="connsiteX4" fmla="*/ 577970 w 7827189"/>
              <a:gd name="connsiteY4" fmla="*/ 0 h 1012634"/>
              <a:gd name="connsiteX0" fmla="*/ 560717 w 7827189"/>
              <a:gd name="connsiteY0" fmla="*/ 0 h 1047140"/>
              <a:gd name="connsiteX1" fmla="*/ 7827189 w 7827189"/>
              <a:gd name="connsiteY1" fmla="*/ 34506 h 1047140"/>
              <a:gd name="connsiteX2" fmla="*/ 7827189 w 7827189"/>
              <a:gd name="connsiteY2" fmla="*/ 1047140 h 1047140"/>
              <a:gd name="connsiteX3" fmla="*/ 0 w 7827189"/>
              <a:gd name="connsiteY3" fmla="*/ 1047140 h 1047140"/>
              <a:gd name="connsiteX4" fmla="*/ 560717 w 7827189"/>
              <a:gd name="connsiteY4" fmla="*/ 0 h 10471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27189" h="1047140">
                <a:moveTo>
                  <a:pt x="560717" y="0"/>
                </a:moveTo>
                <a:lnTo>
                  <a:pt x="7827189" y="34506"/>
                </a:lnTo>
                <a:lnTo>
                  <a:pt x="7827189" y="1047140"/>
                </a:lnTo>
                <a:lnTo>
                  <a:pt x="0" y="1047140"/>
                </a:lnTo>
                <a:lnTo>
                  <a:pt x="560717" y="0"/>
                </a:lnTo>
                <a:close/>
              </a:path>
            </a:pathLst>
          </a:custGeom>
          <a:solidFill>
            <a:srgbClr val="0C549E"/>
          </a:solidFill>
          <a:ln>
            <a:solidFill>
              <a:srgbClr val="0C549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r"/>
            <a:r>
              <a:rPr lang="ru-RU" sz="2800" b="1" dirty="0" smtClean="0">
                <a:solidFill>
                  <a:schemeClr val="bg1"/>
                </a:solidFill>
                <a:latin typeface="Arial" pitchFamily="34" charset="0"/>
                <a:cs typeface="Arial" pitchFamily="34" charset="0"/>
              </a:rPr>
              <a:t>Методика расчета показателя АП</a:t>
            </a:r>
            <a:r>
              <a:rPr lang="ru-RU" sz="2800" b="1" baseline="-25000" dirty="0">
                <a:solidFill>
                  <a:schemeClr val="bg1"/>
                </a:solidFill>
                <a:latin typeface="Arial" pitchFamily="34" charset="0"/>
                <a:cs typeface="Arial" pitchFamily="34" charset="0"/>
              </a:rPr>
              <a:t>4</a:t>
            </a:r>
            <a:r>
              <a:rPr lang="ru-RU" sz="2800" b="1" baseline="-25000" dirty="0" smtClean="0">
                <a:solidFill>
                  <a:schemeClr val="bg1"/>
                </a:solidFill>
                <a:latin typeface="Arial" pitchFamily="34" charset="0"/>
                <a:cs typeface="Arial" pitchFamily="34" charset="0"/>
              </a:rPr>
              <a:t>  </a:t>
            </a:r>
          </a:p>
        </p:txBody>
      </p:sp>
      <p:sp>
        <p:nvSpPr>
          <p:cNvPr id="6" name="Прямоугольник с двумя вырезанными противолежащими углами 5"/>
          <p:cNvSpPr/>
          <p:nvPr/>
        </p:nvSpPr>
        <p:spPr>
          <a:xfrm>
            <a:off x="1190091" y="1418759"/>
            <a:ext cx="10594540" cy="432978"/>
          </a:xfrm>
          <a:prstGeom prst="snip2DiagRect">
            <a:avLst/>
          </a:prstGeom>
          <a:solidFill>
            <a:schemeClr val="accent1">
              <a:lumMod val="20000"/>
              <a:lumOff val="8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2000" dirty="0" smtClean="0">
                <a:solidFill>
                  <a:srgbClr val="00B050"/>
                </a:solidFill>
                <a:latin typeface="Times New Roman" pitchFamily="18" charset="0"/>
                <a:cs typeface="Times New Roman" pitchFamily="18" charset="0"/>
              </a:rPr>
              <a:t>Информация по критерию 2 предоставляется по образовательной программе СПО!!!</a:t>
            </a:r>
            <a:endParaRPr lang="ru-RU" sz="2000" dirty="0">
              <a:solidFill>
                <a:srgbClr val="00B050"/>
              </a:solidFill>
              <a:latin typeface="Times New Roman" pitchFamily="18" charset="0"/>
              <a:cs typeface="Times New Roman" pitchFamily="18" charset="0"/>
            </a:endParaRPr>
          </a:p>
        </p:txBody>
      </p:sp>
      <p:sp>
        <p:nvSpPr>
          <p:cNvPr id="9" name="Прямоугольник с двумя вырезанными противолежащими углами 8"/>
          <p:cNvSpPr/>
          <p:nvPr/>
        </p:nvSpPr>
        <p:spPr>
          <a:xfrm>
            <a:off x="1170146" y="2058243"/>
            <a:ext cx="10574750" cy="3497536"/>
          </a:xfrm>
          <a:prstGeom prst="snip2DiagRect">
            <a:avLst/>
          </a:prstGeom>
          <a:solidFill>
            <a:schemeClr val="accent1">
              <a:lumMod val="20000"/>
              <a:lumOff val="8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2000" dirty="0" smtClean="0">
                <a:solidFill>
                  <a:schemeClr val="tx1"/>
                </a:solidFill>
                <a:latin typeface="Times New Roman" pitchFamily="18" charset="0"/>
                <a:cs typeface="Times New Roman" pitchFamily="18" charset="0"/>
              </a:rPr>
              <a:t>Критерии внутренней системы оценки качества образования:</a:t>
            </a:r>
          </a:p>
          <a:p>
            <a:pPr marL="342900" indent="-342900" algn="just">
              <a:buFont typeface="+mj-lt"/>
              <a:buAutoNum type="arabicPeriod"/>
            </a:pPr>
            <a:r>
              <a:rPr lang="ru-RU" sz="2000" dirty="0" smtClean="0">
                <a:solidFill>
                  <a:schemeClr val="tx1"/>
                </a:solidFill>
                <a:latin typeface="Times New Roman" pitchFamily="18" charset="0"/>
                <a:cs typeface="Times New Roman" pitchFamily="18" charset="0"/>
              </a:rPr>
              <a:t>Локальный нормативный акт о внутренней системе оценки качества образования;</a:t>
            </a:r>
          </a:p>
          <a:p>
            <a:pPr marL="342900" indent="-342900" algn="just">
              <a:buFont typeface="+mj-lt"/>
              <a:buAutoNum type="arabicPeriod"/>
            </a:pPr>
            <a:r>
              <a:rPr lang="ru-RU" sz="2000" dirty="0" smtClean="0">
                <a:solidFill>
                  <a:schemeClr val="tx1"/>
                </a:solidFill>
                <a:latin typeface="Times New Roman" pitchFamily="18" charset="0"/>
                <a:cs typeface="Times New Roman" pitchFamily="18" charset="0"/>
              </a:rPr>
              <a:t>Отчет о </a:t>
            </a:r>
            <a:r>
              <a:rPr lang="ru-RU" sz="2000" dirty="0" err="1" smtClean="0">
                <a:solidFill>
                  <a:schemeClr val="tx1"/>
                </a:solidFill>
                <a:latin typeface="Times New Roman" pitchFamily="18" charset="0"/>
                <a:cs typeface="Times New Roman" pitchFamily="18" charset="0"/>
              </a:rPr>
              <a:t>самообследовании</a:t>
            </a:r>
            <a:r>
              <a:rPr lang="ru-RU" sz="2000" dirty="0" smtClean="0">
                <a:solidFill>
                  <a:schemeClr val="tx1"/>
                </a:solidFill>
                <a:latin typeface="Times New Roman" pitchFamily="18" charset="0"/>
                <a:cs typeface="Times New Roman" pitchFamily="18" charset="0"/>
              </a:rPr>
              <a:t> ( или отдельные материалы), включающий информацию о:</a:t>
            </a:r>
          </a:p>
          <a:p>
            <a:pPr marL="285750" indent="-285750" algn="just">
              <a:buFont typeface="Arial" pitchFamily="34" charset="0"/>
              <a:buChar char="•"/>
            </a:pPr>
            <a:r>
              <a:rPr lang="ru-RU" sz="2000" dirty="0" smtClean="0">
                <a:solidFill>
                  <a:schemeClr val="tx1"/>
                </a:solidFill>
                <a:latin typeface="Times New Roman" pitchFamily="18" charset="0"/>
                <a:cs typeface="Times New Roman" pitchFamily="18" charset="0"/>
              </a:rPr>
              <a:t>результатах опросов работодателей и (или) их объединений, иных юридических и (или) физических лиц об удовлетворенности качеством образования;</a:t>
            </a:r>
          </a:p>
          <a:p>
            <a:pPr marL="285750" indent="-285750" algn="just">
              <a:buFont typeface="Arial" pitchFamily="34" charset="0"/>
              <a:buChar char="•"/>
            </a:pPr>
            <a:r>
              <a:rPr lang="ru-RU" sz="2000" dirty="0" smtClean="0">
                <a:solidFill>
                  <a:schemeClr val="tx1"/>
                </a:solidFill>
                <a:latin typeface="Times New Roman" pitchFamily="18" charset="0"/>
                <a:cs typeface="Times New Roman" pitchFamily="18" charset="0"/>
              </a:rPr>
              <a:t>результатах опросов педагогических работников профессиональной организации об удовлетворенности условиями и организацией образовательной деятельности в рамках реализации образовательной программы СПО;</a:t>
            </a:r>
          </a:p>
          <a:p>
            <a:pPr marL="285750" indent="-285750" algn="just">
              <a:buFont typeface="Arial" pitchFamily="34" charset="0"/>
              <a:buChar char="•"/>
            </a:pPr>
            <a:r>
              <a:rPr lang="ru-RU" sz="2000" dirty="0" smtClean="0">
                <a:solidFill>
                  <a:schemeClr val="tx1"/>
                </a:solidFill>
                <a:latin typeface="Times New Roman" pitchFamily="18" charset="0"/>
                <a:cs typeface="Times New Roman" pitchFamily="18" charset="0"/>
              </a:rPr>
              <a:t>результатах опросов обучающихся профессиональной организации об удовлетворенности условиями, содержанием, организацией и качеством образовательного процесса в целом и отдельных дисциплин (модулей) и практик.</a:t>
            </a:r>
            <a:endParaRPr lang="ru-RU" sz="2000" dirty="0">
              <a:solidFill>
                <a:srgbClr val="FF0000"/>
              </a:solidFill>
              <a:latin typeface="Times New Roman" pitchFamily="18" charset="0"/>
              <a:cs typeface="Times New Roman" pitchFamily="18" charset="0"/>
            </a:endParaRPr>
          </a:p>
        </p:txBody>
      </p:sp>
      <p:sp>
        <p:nvSpPr>
          <p:cNvPr id="10" name="Скругленный прямоугольник 9"/>
          <p:cNvSpPr/>
          <p:nvPr/>
        </p:nvSpPr>
        <p:spPr>
          <a:xfrm>
            <a:off x="1190091" y="6022097"/>
            <a:ext cx="10243137" cy="865596"/>
          </a:xfrm>
          <a:prstGeom prst="roundRect">
            <a:avLst>
              <a:gd name="adj" fmla="val 0"/>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smtClean="0">
                <a:solidFill>
                  <a:srgbClr val="00B050"/>
                </a:solidFill>
                <a:latin typeface="Times New Roman" pitchFamily="18" charset="0"/>
                <a:cs typeface="Times New Roman" pitchFamily="18" charset="0"/>
              </a:rPr>
              <a:t>Подтверждается ссылками на соответствующие разделы официального сайта</a:t>
            </a:r>
            <a:endParaRPr lang="ru-RU" sz="2000" b="1" dirty="0">
              <a:solidFill>
                <a:srgbClr val="00B050"/>
              </a:solidFill>
              <a:latin typeface="Times New Roman" pitchFamily="18" charset="0"/>
              <a:cs typeface="Times New Roman" pitchFamily="18" charset="0"/>
            </a:endParaRPr>
          </a:p>
        </p:txBody>
      </p:sp>
      <p:sp>
        <p:nvSpPr>
          <p:cNvPr id="13" name="TextBox 12"/>
          <p:cNvSpPr txBox="1"/>
          <p:nvPr/>
        </p:nvSpPr>
        <p:spPr>
          <a:xfrm>
            <a:off x="548776" y="1343647"/>
            <a:ext cx="562085" cy="523220"/>
          </a:xfrm>
          <a:prstGeom prst="rect">
            <a:avLst/>
          </a:prstGeom>
          <a:noFill/>
        </p:spPr>
        <p:txBody>
          <a:bodyPr wrap="square" rtlCol="0" anchor="ctr">
            <a:spAutoFit/>
          </a:bodyPr>
          <a:lstStyle/>
          <a:p>
            <a:pPr marL="342900" indent="-342900">
              <a:buFont typeface="Wingdings" pitchFamily="2" charset="2"/>
              <a:buChar char="q"/>
            </a:pPr>
            <a:r>
              <a:rPr lang="ru-RU" sz="2000" dirty="0" smtClean="0">
                <a:solidFill>
                  <a:srgbClr val="FF0000"/>
                </a:solidFill>
                <a:latin typeface="Times New Roman" pitchFamily="18" charset="0"/>
                <a:cs typeface="Times New Roman" pitchFamily="18" charset="0"/>
              </a:rPr>
              <a:t>  </a:t>
            </a:r>
            <a:r>
              <a:rPr lang="ru-RU" sz="800" dirty="0" smtClean="0">
                <a:solidFill>
                  <a:schemeClr val="bg1"/>
                </a:solidFill>
                <a:latin typeface="Times New Roman" pitchFamily="18" charset="0"/>
                <a:cs typeface="Times New Roman" pitchFamily="18" charset="0"/>
              </a:rPr>
              <a:t>!</a:t>
            </a:r>
            <a:endParaRPr lang="ru-RU" sz="800" dirty="0">
              <a:solidFill>
                <a:schemeClr val="bg1"/>
              </a:solidFill>
              <a:latin typeface="Times New Roman" pitchFamily="18" charset="0"/>
              <a:cs typeface="Times New Roman" pitchFamily="18" charset="0"/>
            </a:endParaRPr>
          </a:p>
        </p:txBody>
      </p:sp>
      <p:sp>
        <p:nvSpPr>
          <p:cNvPr id="14" name="TextBox 13"/>
          <p:cNvSpPr txBox="1"/>
          <p:nvPr/>
        </p:nvSpPr>
        <p:spPr>
          <a:xfrm>
            <a:off x="522439" y="2048934"/>
            <a:ext cx="562085" cy="523220"/>
          </a:xfrm>
          <a:prstGeom prst="rect">
            <a:avLst/>
          </a:prstGeom>
          <a:noFill/>
        </p:spPr>
        <p:txBody>
          <a:bodyPr wrap="square" rtlCol="0" anchor="ctr">
            <a:spAutoFit/>
          </a:bodyPr>
          <a:lstStyle/>
          <a:p>
            <a:pPr marL="342900" indent="-342900">
              <a:buFont typeface="Wingdings" pitchFamily="2" charset="2"/>
              <a:buChar char="q"/>
            </a:pPr>
            <a:r>
              <a:rPr lang="ru-RU" sz="2000" dirty="0" smtClean="0">
                <a:solidFill>
                  <a:srgbClr val="FF0000"/>
                </a:solidFill>
                <a:latin typeface="Times New Roman" pitchFamily="18" charset="0"/>
                <a:cs typeface="Times New Roman" pitchFamily="18" charset="0"/>
              </a:rPr>
              <a:t>  </a:t>
            </a:r>
            <a:r>
              <a:rPr lang="ru-RU" sz="800" dirty="0" smtClean="0">
                <a:solidFill>
                  <a:schemeClr val="bg1"/>
                </a:solidFill>
                <a:latin typeface="Times New Roman" pitchFamily="18" charset="0"/>
                <a:cs typeface="Times New Roman" pitchFamily="18" charset="0"/>
              </a:rPr>
              <a:t>!</a:t>
            </a:r>
            <a:endParaRPr lang="ru-RU" sz="800" dirty="0">
              <a:solidFill>
                <a:schemeClr val="bg1"/>
              </a:solidFill>
              <a:latin typeface="Times New Roman" pitchFamily="18" charset="0"/>
              <a:cs typeface="Times New Roman" pitchFamily="18" charset="0"/>
            </a:endParaRPr>
          </a:p>
        </p:txBody>
      </p:sp>
      <p:sp>
        <p:nvSpPr>
          <p:cNvPr id="7" name="Прямоугольник 6"/>
          <p:cNvSpPr/>
          <p:nvPr/>
        </p:nvSpPr>
        <p:spPr>
          <a:xfrm>
            <a:off x="1473722" y="5722276"/>
            <a:ext cx="10954814" cy="646331"/>
          </a:xfrm>
          <a:prstGeom prst="rect">
            <a:avLst/>
          </a:prstGeom>
        </p:spPr>
        <p:txBody>
          <a:bodyPr wrap="square">
            <a:spAutoFit/>
          </a:bodyPr>
          <a:lstStyle/>
          <a:p>
            <a:r>
              <a:rPr lang="ru-RU" dirty="0" smtClean="0">
                <a:solidFill>
                  <a:srgbClr val="00B050"/>
                </a:solidFill>
                <a:latin typeface="Times New Roman" panose="02020603050405020304" pitchFamily="18" charset="0"/>
                <a:cs typeface="Times New Roman" panose="02020603050405020304" pitchFamily="18" charset="0"/>
              </a:rPr>
              <a:t>Информация </a:t>
            </a:r>
            <a:r>
              <a:rPr lang="ru-RU" dirty="0">
                <a:solidFill>
                  <a:srgbClr val="00B050"/>
                </a:solidFill>
                <a:latin typeface="Times New Roman" panose="02020603050405020304" pitchFamily="18" charset="0"/>
                <a:cs typeface="Times New Roman" panose="02020603050405020304" pitchFamily="18" charset="0"/>
              </a:rPr>
              <a:t>по показателю предоставляется за период реализации образовательной </a:t>
            </a:r>
            <a:r>
              <a:rPr lang="ru-RU" dirty="0" smtClean="0">
                <a:solidFill>
                  <a:srgbClr val="00B050"/>
                </a:solidFill>
                <a:latin typeface="Times New Roman" panose="02020603050405020304" pitchFamily="18" charset="0"/>
                <a:cs typeface="Times New Roman" panose="02020603050405020304" pitchFamily="18" charset="0"/>
              </a:rPr>
              <a:t>программы!</a:t>
            </a:r>
          </a:p>
          <a:p>
            <a:pPr algn="ctr"/>
            <a:r>
              <a:rPr lang="ru-RU" dirty="0" smtClean="0">
                <a:solidFill>
                  <a:srgbClr val="00B050"/>
                </a:solidFill>
                <a:latin typeface="Times New Roman" panose="02020603050405020304" pitchFamily="18" charset="0"/>
                <a:cs typeface="Times New Roman" panose="02020603050405020304" pitchFamily="18" charset="0"/>
              </a:rPr>
              <a:t>Регулярность!</a:t>
            </a:r>
            <a:endParaRPr lang="ru-RU" dirty="0">
              <a:solidFill>
                <a:srgbClr val="00B05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6398390"/>
      </p:ext>
    </p:extLst>
  </p:cSld>
  <p:clrMapOvr>
    <a:masterClrMapping/>
  </p:clrMapOvr>
  <p:transition spd="med"/>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Box 25"/>
          <p:cNvSpPr txBox="1"/>
          <p:nvPr/>
        </p:nvSpPr>
        <p:spPr>
          <a:xfrm>
            <a:off x="1007438" y="1484786"/>
            <a:ext cx="236772" cy="395356"/>
          </a:xfrm>
          <a:prstGeom prst="rect">
            <a:avLst/>
          </a:prstGeom>
          <a:noFill/>
        </p:spPr>
        <p:txBody>
          <a:bodyPr wrap="none" lIns="117209" tIns="58606" rIns="117209" bIns="58606" rtlCol="0">
            <a:spAutoFit/>
          </a:bodyPr>
          <a:lstStyle/>
          <a:p>
            <a:endParaRPr lang="ru-RU" dirty="0">
              <a:solidFill>
                <a:prstClr val="black"/>
              </a:solidFill>
            </a:endParaRPr>
          </a:p>
        </p:txBody>
      </p:sp>
      <p:graphicFrame>
        <p:nvGraphicFramePr>
          <p:cNvPr id="45" name="Таблица 44"/>
          <p:cNvGraphicFramePr>
            <a:graphicFrameLocks noGrp="1"/>
          </p:cNvGraphicFramePr>
          <p:nvPr>
            <p:extLst>
              <p:ext uri="{D42A27DB-BD31-4B8C-83A1-F6EECF244321}">
                <p14:modId xmlns:p14="http://schemas.microsoft.com/office/powerpoint/2010/main" val="4216818543"/>
              </p:ext>
            </p:extLst>
          </p:nvPr>
        </p:nvGraphicFramePr>
        <p:xfrm>
          <a:off x="407368" y="1052736"/>
          <a:ext cx="11665296" cy="4854122"/>
        </p:xfrm>
        <a:graphic>
          <a:graphicData uri="http://schemas.openxmlformats.org/drawingml/2006/table">
            <a:tbl>
              <a:tblPr firstRow="1" firstCol="1" bandRow="1">
                <a:tableStyleId>{5C22544A-7EE6-4342-B048-85BDC9FD1C3A}</a:tableStyleId>
              </a:tblPr>
              <a:tblGrid>
                <a:gridCol w="233306">
                  <a:extLst>
                    <a:ext uri="{9D8B030D-6E8A-4147-A177-3AD203B41FA5}">
                      <a16:colId xmlns="" xmlns:a16="http://schemas.microsoft.com/office/drawing/2014/main" val="20000"/>
                    </a:ext>
                  </a:extLst>
                </a:gridCol>
                <a:gridCol w="7615566">
                  <a:extLst>
                    <a:ext uri="{9D8B030D-6E8A-4147-A177-3AD203B41FA5}">
                      <a16:colId xmlns="" xmlns:a16="http://schemas.microsoft.com/office/drawing/2014/main" val="20001"/>
                    </a:ext>
                  </a:extLst>
                </a:gridCol>
                <a:gridCol w="2592288">
                  <a:extLst>
                    <a:ext uri="{9D8B030D-6E8A-4147-A177-3AD203B41FA5}">
                      <a16:colId xmlns="" xmlns:a16="http://schemas.microsoft.com/office/drawing/2014/main" val="20002"/>
                    </a:ext>
                  </a:extLst>
                </a:gridCol>
                <a:gridCol w="1224136">
                  <a:extLst>
                    <a:ext uri="{9D8B030D-6E8A-4147-A177-3AD203B41FA5}">
                      <a16:colId xmlns="" xmlns:a16="http://schemas.microsoft.com/office/drawing/2014/main" val="20003"/>
                    </a:ext>
                  </a:extLst>
                </a:gridCol>
              </a:tblGrid>
              <a:tr h="360041">
                <a:tc gridSpan="2">
                  <a:txBody>
                    <a:bodyPr/>
                    <a:lstStyle/>
                    <a:p>
                      <a:pPr algn="ctr" fontAlgn="base">
                        <a:lnSpc>
                          <a:spcPct val="107000"/>
                        </a:lnSpc>
                        <a:spcAft>
                          <a:spcPts val="0"/>
                        </a:spcAft>
                      </a:pPr>
                      <a:r>
                        <a:rPr lang="ru-RU" sz="1400" dirty="0">
                          <a:effectLst/>
                          <a:latin typeface="Arial" pitchFamily="34" charset="0"/>
                          <a:cs typeface="Arial" pitchFamily="34" charset="0"/>
                        </a:rPr>
                        <a:t>Наименование показателя</a:t>
                      </a:r>
                      <a:endParaRPr lang="ru-RU" sz="1400" dirty="0">
                        <a:effectLst/>
                        <a:latin typeface="Arial" pitchFamily="34" charset="0"/>
                        <a:ea typeface="Calibri"/>
                        <a:cs typeface="Arial" pitchFamily="34" charset="0"/>
                      </a:endParaRPr>
                    </a:p>
                  </a:txBody>
                  <a:tcPr marL="82550" marR="82550" marT="0" marB="0" anchor="ctr"/>
                </a:tc>
                <a:tc hMerge="1">
                  <a:txBody>
                    <a:bodyPr/>
                    <a:lstStyle/>
                    <a:p>
                      <a:pPr algn="ctr" fontAlgn="base">
                        <a:lnSpc>
                          <a:spcPct val="107000"/>
                        </a:lnSpc>
                        <a:spcAft>
                          <a:spcPts val="0"/>
                        </a:spcAft>
                      </a:pPr>
                      <a:endParaRPr lang="ru-RU" sz="1100" dirty="0">
                        <a:effectLst/>
                        <a:latin typeface="Calibri"/>
                        <a:ea typeface="Calibri"/>
                        <a:cs typeface="Times New Roman"/>
                      </a:endParaRPr>
                    </a:p>
                  </a:txBody>
                  <a:tcPr marL="82550" marR="82550" marT="0" marB="0"/>
                </a:tc>
                <a:tc>
                  <a:txBody>
                    <a:bodyPr/>
                    <a:lstStyle/>
                    <a:p>
                      <a:pPr algn="ctr" fontAlgn="base">
                        <a:lnSpc>
                          <a:spcPct val="107000"/>
                        </a:lnSpc>
                        <a:spcAft>
                          <a:spcPts val="0"/>
                        </a:spcAft>
                      </a:pPr>
                      <a:r>
                        <a:rPr lang="ru-RU" sz="1400" dirty="0">
                          <a:effectLst/>
                          <a:latin typeface="Arial" pitchFamily="34" charset="0"/>
                          <a:cs typeface="Arial" pitchFamily="34" charset="0"/>
                        </a:rPr>
                        <a:t>Значение</a:t>
                      </a:r>
                      <a:endParaRPr lang="ru-RU" sz="1400" dirty="0">
                        <a:effectLst/>
                        <a:latin typeface="Arial" pitchFamily="34" charset="0"/>
                        <a:ea typeface="Calibri"/>
                        <a:cs typeface="Arial" pitchFamily="34" charset="0"/>
                      </a:endParaRPr>
                    </a:p>
                  </a:txBody>
                  <a:tcPr marL="82550" marR="82550" marT="0" marB="0" anchor="ctr"/>
                </a:tc>
                <a:tc>
                  <a:txBody>
                    <a:bodyPr/>
                    <a:lstStyle/>
                    <a:p>
                      <a:pPr algn="ctr" fontAlgn="base">
                        <a:lnSpc>
                          <a:spcPct val="107000"/>
                        </a:lnSpc>
                        <a:spcAft>
                          <a:spcPts val="0"/>
                        </a:spcAft>
                      </a:pPr>
                      <a:r>
                        <a:rPr lang="ru-RU" sz="1400" dirty="0">
                          <a:effectLst/>
                          <a:latin typeface="Arial" pitchFamily="34" charset="0"/>
                          <a:cs typeface="Arial" pitchFamily="34" charset="0"/>
                        </a:rPr>
                        <a:t>Баллы</a:t>
                      </a:r>
                      <a:endParaRPr lang="ru-RU" sz="1400" dirty="0">
                        <a:effectLst/>
                        <a:latin typeface="Arial" pitchFamily="34" charset="0"/>
                        <a:ea typeface="Calibri"/>
                        <a:cs typeface="Arial" pitchFamily="34" charset="0"/>
                      </a:endParaRPr>
                    </a:p>
                  </a:txBody>
                  <a:tcPr marL="82550" marR="82550" marT="0" marB="0" anchor="ctr"/>
                </a:tc>
                <a:extLst>
                  <a:ext uri="{0D108BD9-81ED-4DB2-BD59-A6C34878D82A}">
                    <a16:rowId xmlns="" xmlns:a16="http://schemas.microsoft.com/office/drawing/2014/main" val="10000"/>
                  </a:ext>
                </a:extLst>
              </a:tr>
              <a:tr h="216024">
                <a:tc rowSpan="2">
                  <a:txBody>
                    <a:bodyPr/>
                    <a:lstStyle/>
                    <a:p>
                      <a:pPr algn="ctr" fontAlgn="base">
                        <a:lnSpc>
                          <a:spcPct val="107000"/>
                        </a:lnSpc>
                        <a:spcAft>
                          <a:spcPts val="0"/>
                        </a:spcAft>
                      </a:pPr>
                      <a:r>
                        <a:rPr lang="ru-RU" sz="1000" dirty="0" smtClean="0">
                          <a:effectLst/>
                          <a:latin typeface="Arial" pitchFamily="34" charset="0"/>
                          <a:cs typeface="Arial" pitchFamily="34" charset="0"/>
                        </a:rPr>
                        <a:t>1</a:t>
                      </a:r>
                      <a:endParaRPr lang="ru-RU" sz="1000" dirty="0">
                        <a:effectLst/>
                        <a:latin typeface="Arial" pitchFamily="34" charset="0"/>
                        <a:ea typeface="Calibri"/>
                        <a:cs typeface="Arial" pitchFamily="34" charset="0"/>
                      </a:endParaRPr>
                    </a:p>
                  </a:txBody>
                  <a:tcPr marL="82550" marR="82550" marT="0" marB="0" anchor="ctr"/>
                </a:tc>
                <a:tc rowSpan="2">
                  <a:txBody>
                    <a:bodyPr/>
                    <a:lstStyle/>
                    <a:p>
                      <a:pPr algn="just" fontAlgn="base">
                        <a:lnSpc>
                          <a:spcPct val="107000"/>
                        </a:lnSpc>
                        <a:spcAft>
                          <a:spcPts val="0"/>
                        </a:spcAft>
                      </a:pPr>
                      <a:r>
                        <a:rPr lang="ru-RU" sz="1000" kern="1200" dirty="0" smtClean="0">
                          <a:solidFill>
                            <a:schemeClr val="tx1"/>
                          </a:solidFill>
                          <a:effectLst/>
                          <a:latin typeface="Arial" pitchFamily="34" charset="0"/>
                          <a:ea typeface="+mn-ea"/>
                          <a:cs typeface="Arial" pitchFamily="34" charset="0"/>
                        </a:rPr>
                        <a:t>Соответствие структуры и содержания ОП, установленным ФГОС – </a:t>
                      </a:r>
                      <a:r>
                        <a:rPr lang="ru-RU" sz="1000" b="1" kern="1200" dirty="0" smtClean="0">
                          <a:solidFill>
                            <a:schemeClr val="tx1"/>
                          </a:solidFill>
                          <a:effectLst/>
                          <a:latin typeface="Arial" pitchFamily="34" charset="0"/>
                          <a:ea typeface="+mn-ea"/>
                          <a:cs typeface="Arial" pitchFamily="34" charset="0"/>
                        </a:rPr>
                        <a:t>АП</a:t>
                      </a:r>
                      <a:r>
                        <a:rPr lang="ru-RU" sz="1000" b="1" kern="1200" baseline="-25000" dirty="0" smtClean="0">
                          <a:solidFill>
                            <a:schemeClr val="tx1"/>
                          </a:solidFill>
                          <a:effectLst/>
                          <a:latin typeface="Arial" pitchFamily="34" charset="0"/>
                          <a:ea typeface="+mn-ea"/>
                          <a:cs typeface="Arial" pitchFamily="34" charset="0"/>
                        </a:rPr>
                        <a:t>1</a:t>
                      </a:r>
                      <a:endParaRPr lang="ru-RU" sz="1000" b="1" kern="1200" baseline="-25000" dirty="0">
                        <a:solidFill>
                          <a:schemeClr val="tx1"/>
                        </a:solidFill>
                        <a:effectLst/>
                        <a:latin typeface="Arial" pitchFamily="34" charset="0"/>
                        <a:ea typeface="+mn-ea"/>
                        <a:cs typeface="Arial" pitchFamily="34" charset="0"/>
                      </a:endParaRPr>
                    </a:p>
                  </a:txBody>
                  <a:tcPr marL="82550" marR="82550" marT="0" marB="0" anchor="ctr">
                    <a:solidFill>
                      <a:schemeClr val="tx2">
                        <a:lumMod val="20000"/>
                        <a:lumOff val="80000"/>
                      </a:schemeClr>
                    </a:solidFill>
                  </a:tcPr>
                </a:tc>
                <a:tc>
                  <a:txBody>
                    <a:bodyPr/>
                    <a:lstStyle/>
                    <a:p>
                      <a:pPr algn="ctr">
                        <a:lnSpc>
                          <a:spcPct val="115000"/>
                        </a:lnSpc>
                        <a:spcAft>
                          <a:spcPts val="0"/>
                        </a:spcAft>
                      </a:pPr>
                      <a:r>
                        <a:rPr lang="ru-RU" sz="1000">
                          <a:effectLst/>
                          <a:latin typeface="Times New Roman"/>
                          <a:ea typeface="Times New Roman"/>
                          <a:cs typeface="Times New Roman"/>
                        </a:rPr>
                        <a:t>Соответствует</a:t>
                      </a:r>
                      <a:endParaRPr lang="ru-RU" sz="1000">
                        <a:effectLst/>
                        <a:latin typeface="Calibri"/>
                        <a:ea typeface="Times New Roman"/>
                        <a:cs typeface="Times New Roman"/>
                      </a:endParaRPr>
                    </a:p>
                  </a:txBody>
                  <a:tcPr marL="0" marR="0" marT="0" marB="0">
                    <a:solidFill>
                      <a:schemeClr val="tx2">
                        <a:lumMod val="20000"/>
                        <a:lumOff val="80000"/>
                      </a:schemeClr>
                    </a:solidFill>
                  </a:tcPr>
                </a:tc>
                <a:tc>
                  <a:txBody>
                    <a:bodyPr/>
                    <a:lstStyle/>
                    <a:p>
                      <a:pPr algn="ctr">
                        <a:lnSpc>
                          <a:spcPct val="115000"/>
                        </a:lnSpc>
                        <a:spcAft>
                          <a:spcPts val="0"/>
                        </a:spcAft>
                      </a:pPr>
                      <a:r>
                        <a:rPr lang="ru-RU" sz="1000" b="1" dirty="0">
                          <a:effectLst/>
                          <a:latin typeface="Times New Roman"/>
                          <a:ea typeface="Times New Roman"/>
                          <a:cs typeface="Times New Roman"/>
                        </a:rPr>
                        <a:t>10</a:t>
                      </a:r>
                      <a:endParaRPr lang="ru-RU" sz="1000" b="1" dirty="0">
                        <a:effectLst/>
                        <a:latin typeface="Calibri"/>
                        <a:ea typeface="Times New Roman"/>
                        <a:cs typeface="Times New Roman"/>
                      </a:endParaRPr>
                    </a:p>
                  </a:txBody>
                  <a:tcPr marL="0" marR="0" marT="0" marB="0">
                    <a:solidFill>
                      <a:schemeClr val="tx2">
                        <a:lumMod val="20000"/>
                        <a:lumOff val="80000"/>
                      </a:schemeClr>
                    </a:solidFill>
                  </a:tcPr>
                </a:tc>
                <a:extLst>
                  <a:ext uri="{0D108BD9-81ED-4DB2-BD59-A6C34878D82A}">
                    <a16:rowId xmlns="" xmlns:a16="http://schemas.microsoft.com/office/drawing/2014/main" val="10001"/>
                  </a:ext>
                </a:extLst>
              </a:tr>
              <a:tr h="0">
                <a:tc vMerge="1">
                  <a:txBody>
                    <a:bodyPr/>
                    <a:lstStyle/>
                    <a:p>
                      <a:endParaRPr lang="ru-RU"/>
                    </a:p>
                  </a:txBody>
                  <a:tcPr/>
                </a:tc>
                <a:tc vMerge="1">
                  <a:txBody>
                    <a:bodyPr/>
                    <a:lstStyle/>
                    <a:p>
                      <a:endParaRPr lang="ru-RU"/>
                    </a:p>
                  </a:txBody>
                  <a:tcPr/>
                </a:tc>
                <a:tc>
                  <a:txBody>
                    <a:bodyPr/>
                    <a:lstStyle/>
                    <a:p>
                      <a:pPr algn="ctr">
                        <a:lnSpc>
                          <a:spcPct val="115000"/>
                        </a:lnSpc>
                        <a:spcAft>
                          <a:spcPts val="0"/>
                        </a:spcAft>
                      </a:pPr>
                      <a:r>
                        <a:rPr lang="ru-RU" sz="1000">
                          <a:effectLst/>
                          <a:latin typeface="Times New Roman"/>
                          <a:ea typeface="Times New Roman"/>
                          <a:cs typeface="Times New Roman"/>
                        </a:rPr>
                        <a:t>Не соответствует</a:t>
                      </a:r>
                      <a:endParaRPr lang="ru-RU" sz="1000">
                        <a:effectLst/>
                        <a:latin typeface="Calibri"/>
                        <a:ea typeface="Times New Roman"/>
                        <a:cs typeface="Times New Roman"/>
                      </a:endParaRPr>
                    </a:p>
                  </a:txBody>
                  <a:tcPr marL="0" marR="0" marT="0" marB="0" anchor="ctr">
                    <a:solidFill>
                      <a:schemeClr val="tx2">
                        <a:lumMod val="20000"/>
                        <a:lumOff val="80000"/>
                      </a:schemeClr>
                    </a:solidFill>
                  </a:tcPr>
                </a:tc>
                <a:tc>
                  <a:txBody>
                    <a:bodyPr/>
                    <a:lstStyle/>
                    <a:p>
                      <a:pPr algn="ctr">
                        <a:lnSpc>
                          <a:spcPct val="115000"/>
                        </a:lnSpc>
                        <a:spcAft>
                          <a:spcPts val="0"/>
                        </a:spcAft>
                      </a:pPr>
                      <a:r>
                        <a:rPr lang="ru-RU" sz="1000" b="1" dirty="0">
                          <a:effectLst/>
                          <a:latin typeface="Times New Roman"/>
                          <a:ea typeface="Times New Roman"/>
                          <a:cs typeface="Times New Roman"/>
                        </a:rPr>
                        <a:t>0</a:t>
                      </a:r>
                      <a:endParaRPr lang="ru-RU" sz="1000" b="1" dirty="0">
                        <a:effectLst/>
                        <a:latin typeface="Calibri"/>
                        <a:ea typeface="Times New Roman"/>
                        <a:cs typeface="Times New Roman"/>
                      </a:endParaRPr>
                    </a:p>
                  </a:txBody>
                  <a:tcPr marL="0" marR="0" marT="0" marB="0" anchor="ctr">
                    <a:solidFill>
                      <a:schemeClr val="tx2">
                        <a:lumMod val="20000"/>
                        <a:lumOff val="80000"/>
                      </a:schemeClr>
                    </a:solidFill>
                  </a:tcPr>
                </a:tc>
              </a:tr>
              <a:tr h="192284">
                <a:tc rowSpan="2">
                  <a:txBody>
                    <a:bodyPr/>
                    <a:lstStyle/>
                    <a:p>
                      <a:pPr algn="ctr" fontAlgn="base">
                        <a:lnSpc>
                          <a:spcPct val="107000"/>
                        </a:lnSpc>
                        <a:spcAft>
                          <a:spcPts val="0"/>
                        </a:spcAft>
                      </a:pPr>
                      <a:r>
                        <a:rPr lang="ru-RU" sz="1000" dirty="0" smtClean="0">
                          <a:effectLst/>
                          <a:latin typeface="Arial" pitchFamily="34" charset="0"/>
                          <a:cs typeface="Arial" pitchFamily="34" charset="0"/>
                        </a:rPr>
                        <a:t>2</a:t>
                      </a:r>
                      <a:endParaRPr lang="ru-RU" sz="1000" dirty="0">
                        <a:effectLst/>
                        <a:latin typeface="Arial" pitchFamily="34" charset="0"/>
                        <a:ea typeface="Calibri"/>
                        <a:cs typeface="Arial" pitchFamily="34" charset="0"/>
                      </a:endParaRPr>
                    </a:p>
                  </a:txBody>
                  <a:tcPr marL="82550" marR="82550" marT="0" marB="0" anchor="ctr"/>
                </a:tc>
                <a:tc rowSpan="2">
                  <a:txBody>
                    <a:bodyPr/>
                    <a:lstStyle/>
                    <a:p>
                      <a:pPr marL="0" marR="0" indent="0" algn="just" defTabSz="914400" rtl="0" eaLnBrk="1" fontAlgn="base" latinLnBrk="0" hangingPunct="1">
                        <a:lnSpc>
                          <a:spcPct val="107000"/>
                        </a:lnSpc>
                        <a:spcBef>
                          <a:spcPts val="0"/>
                        </a:spcBef>
                        <a:spcAft>
                          <a:spcPts val="0"/>
                        </a:spcAft>
                        <a:buClrTx/>
                        <a:buSzTx/>
                        <a:buFontTx/>
                        <a:buNone/>
                        <a:tabLst/>
                        <a:defRPr/>
                      </a:pPr>
                      <a:r>
                        <a:rPr lang="ru-RU" sz="1000" kern="1200" dirty="0" smtClean="0">
                          <a:solidFill>
                            <a:schemeClr val="dk1"/>
                          </a:solidFill>
                          <a:effectLst/>
                          <a:latin typeface="Arial" pitchFamily="34" charset="0"/>
                          <a:ea typeface="+mn-ea"/>
                          <a:cs typeface="Arial" pitchFamily="34" charset="0"/>
                        </a:rPr>
                        <a:t>Соответствие планируемых результатов освоения ОП требованиям, </a:t>
                      </a:r>
                      <a:r>
                        <a:rPr lang="ru-RU" sz="1000" kern="1200" dirty="0" smtClean="0">
                          <a:solidFill>
                            <a:schemeClr val="tx1"/>
                          </a:solidFill>
                          <a:effectLst/>
                          <a:latin typeface="Arial" pitchFamily="34" charset="0"/>
                          <a:ea typeface="+mn-ea"/>
                          <a:cs typeface="Arial" pitchFamily="34" charset="0"/>
                        </a:rPr>
                        <a:t>установленным ФГОС – </a:t>
                      </a:r>
                      <a:r>
                        <a:rPr lang="ru-RU" sz="1000" b="1" kern="1200" dirty="0" smtClean="0">
                          <a:solidFill>
                            <a:schemeClr val="tx1"/>
                          </a:solidFill>
                          <a:effectLst/>
                          <a:latin typeface="Arial" pitchFamily="34" charset="0"/>
                          <a:ea typeface="+mn-ea"/>
                          <a:cs typeface="Arial" pitchFamily="34" charset="0"/>
                        </a:rPr>
                        <a:t>АП</a:t>
                      </a:r>
                      <a:r>
                        <a:rPr lang="ru-RU" sz="1000" b="1" kern="1200" baseline="-25000" dirty="0" smtClean="0">
                          <a:solidFill>
                            <a:schemeClr val="tx1"/>
                          </a:solidFill>
                          <a:effectLst/>
                          <a:latin typeface="Arial" pitchFamily="34" charset="0"/>
                          <a:ea typeface="+mn-ea"/>
                          <a:cs typeface="Arial" pitchFamily="34" charset="0"/>
                        </a:rPr>
                        <a:t>2</a:t>
                      </a:r>
                      <a:endParaRPr lang="ru-RU" sz="1000" b="1" kern="1200" dirty="0">
                        <a:solidFill>
                          <a:schemeClr val="dk1"/>
                        </a:solidFill>
                        <a:effectLst/>
                        <a:latin typeface="Arial" pitchFamily="34" charset="0"/>
                        <a:ea typeface="+mn-ea"/>
                        <a:cs typeface="Arial" pitchFamily="34" charset="0"/>
                      </a:endParaRPr>
                    </a:p>
                  </a:txBody>
                  <a:tcPr marL="82550" marR="82550" marT="0" marB="0" anchor="ctr">
                    <a:solidFill>
                      <a:schemeClr val="accent1">
                        <a:lumMod val="20000"/>
                        <a:lumOff val="80000"/>
                      </a:schemeClr>
                    </a:solidFill>
                  </a:tcPr>
                </a:tc>
                <a:tc>
                  <a:txBody>
                    <a:bodyPr/>
                    <a:lstStyle/>
                    <a:p>
                      <a:pPr algn="ctr">
                        <a:lnSpc>
                          <a:spcPct val="115000"/>
                        </a:lnSpc>
                        <a:spcAft>
                          <a:spcPts val="0"/>
                        </a:spcAft>
                      </a:pPr>
                      <a:r>
                        <a:rPr lang="ru-RU" sz="1000" dirty="0">
                          <a:effectLst/>
                          <a:latin typeface="Times New Roman"/>
                          <a:ea typeface="Times New Roman"/>
                          <a:cs typeface="Times New Roman"/>
                        </a:rPr>
                        <a:t>Соответствует</a:t>
                      </a:r>
                      <a:endParaRPr lang="ru-RU" sz="1000" dirty="0">
                        <a:effectLst/>
                        <a:latin typeface="Calibri"/>
                        <a:ea typeface="Times New Roman"/>
                        <a:cs typeface="Times New Roman"/>
                      </a:endParaRPr>
                    </a:p>
                  </a:txBody>
                  <a:tcPr marL="0" marR="0" marT="0" marB="0" anchor="ctr">
                    <a:solidFill>
                      <a:schemeClr val="accent1">
                        <a:lumMod val="20000"/>
                        <a:lumOff val="80000"/>
                      </a:schemeClr>
                    </a:solidFill>
                  </a:tcPr>
                </a:tc>
                <a:tc>
                  <a:txBody>
                    <a:bodyPr/>
                    <a:lstStyle/>
                    <a:p>
                      <a:pPr algn="ctr">
                        <a:lnSpc>
                          <a:spcPct val="115000"/>
                        </a:lnSpc>
                        <a:spcAft>
                          <a:spcPts val="0"/>
                        </a:spcAft>
                      </a:pPr>
                      <a:r>
                        <a:rPr lang="ru-RU" sz="1000" b="1" dirty="0">
                          <a:effectLst/>
                          <a:latin typeface="Times New Roman"/>
                          <a:ea typeface="Times New Roman"/>
                          <a:cs typeface="Times New Roman"/>
                        </a:rPr>
                        <a:t>10</a:t>
                      </a:r>
                      <a:endParaRPr lang="ru-RU" sz="1000" b="1" dirty="0">
                        <a:effectLst/>
                        <a:latin typeface="Calibri"/>
                        <a:ea typeface="Times New Roman"/>
                        <a:cs typeface="Times New Roman"/>
                      </a:endParaRPr>
                    </a:p>
                  </a:txBody>
                  <a:tcPr marL="0" marR="0" marT="0" marB="0" anchor="ctr">
                    <a:solidFill>
                      <a:schemeClr val="accent1">
                        <a:lumMod val="20000"/>
                        <a:lumOff val="80000"/>
                      </a:schemeClr>
                    </a:solidFill>
                  </a:tcPr>
                </a:tc>
                <a:extLst>
                  <a:ext uri="{0D108BD9-81ED-4DB2-BD59-A6C34878D82A}">
                    <a16:rowId xmlns="" xmlns:a16="http://schemas.microsoft.com/office/drawing/2014/main" val="10003"/>
                  </a:ext>
                </a:extLst>
              </a:tr>
              <a:tr h="202753">
                <a:tc vMerge="1">
                  <a:txBody>
                    <a:bodyPr/>
                    <a:lstStyle/>
                    <a:p>
                      <a:endParaRPr lang="ru-RU"/>
                    </a:p>
                  </a:txBody>
                  <a:tcPr/>
                </a:tc>
                <a:tc vMerge="1">
                  <a:txBody>
                    <a:bodyPr/>
                    <a:lstStyle/>
                    <a:p>
                      <a:endParaRPr lang="ru-RU"/>
                    </a:p>
                  </a:txBody>
                  <a:tcPr/>
                </a:tc>
                <a:tc>
                  <a:txBody>
                    <a:bodyPr/>
                    <a:lstStyle/>
                    <a:p>
                      <a:pPr algn="ctr">
                        <a:lnSpc>
                          <a:spcPct val="115000"/>
                        </a:lnSpc>
                        <a:spcAft>
                          <a:spcPts val="0"/>
                        </a:spcAft>
                      </a:pPr>
                      <a:r>
                        <a:rPr lang="ru-RU" sz="1000" dirty="0">
                          <a:effectLst/>
                          <a:latin typeface="Times New Roman"/>
                          <a:ea typeface="Times New Roman"/>
                          <a:cs typeface="Times New Roman"/>
                        </a:rPr>
                        <a:t>Не соответствует</a:t>
                      </a:r>
                      <a:endParaRPr lang="ru-RU" sz="1000" dirty="0">
                        <a:effectLst/>
                        <a:latin typeface="Calibri"/>
                        <a:ea typeface="Times New Roman"/>
                        <a:cs typeface="Times New Roman"/>
                      </a:endParaRPr>
                    </a:p>
                  </a:txBody>
                  <a:tcPr marL="0" marR="0" marT="0" marB="0" anchor="ctr">
                    <a:solidFill>
                      <a:schemeClr val="accent1">
                        <a:lumMod val="20000"/>
                        <a:lumOff val="80000"/>
                      </a:schemeClr>
                    </a:solidFill>
                  </a:tcPr>
                </a:tc>
                <a:tc>
                  <a:txBody>
                    <a:bodyPr/>
                    <a:lstStyle/>
                    <a:p>
                      <a:pPr algn="ctr">
                        <a:lnSpc>
                          <a:spcPct val="115000"/>
                        </a:lnSpc>
                        <a:spcAft>
                          <a:spcPts val="0"/>
                        </a:spcAft>
                      </a:pPr>
                      <a:r>
                        <a:rPr lang="ru-RU" sz="1000" b="1" dirty="0">
                          <a:effectLst/>
                          <a:latin typeface="Times New Roman"/>
                          <a:ea typeface="Times New Roman"/>
                          <a:cs typeface="Times New Roman"/>
                        </a:rPr>
                        <a:t>0</a:t>
                      </a:r>
                      <a:endParaRPr lang="ru-RU" sz="1000" b="1" dirty="0">
                        <a:effectLst/>
                        <a:latin typeface="Calibri"/>
                        <a:ea typeface="Times New Roman"/>
                        <a:cs typeface="Times New Roman"/>
                      </a:endParaRPr>
                    </a:p>
                  </a:txBody>
                  <a:tcPr marL="0" marR="0" marT="0" marB="0" anchor="ctr">
                    <a:solidFill>
                      <a:schemeClr val="accent1">
                        <a:lumMod val="20000"/>
                        <a:lumOff val="80000"/>
                      </a:schemeClr>
                    </a:solidFill>
                  </a:tcPr>
                </a:tc>
                <a:extLst>
                  <a:ext uri="{0D108BD9-81ED-4DB2-BD59-A6C34878D82A}">
                    <a16:rowId xmlns="" xmlns:a16="http://schemas.microsoft.com/office/drawing/2014/main" val="10004"/>
                  </a:ext>
                </a:extLst>
              </a:tr>
              <a:tr h="280473">
                <a:tc rowSpan="3">
                  <a:txBody>
                    <a:bodyPr/>
                    <a:lstStyle/>
                    <a:p>
                      <a:pPr algn="ctr" fontAlgn="base">
                        <a:lnSpc>
                          <a:spcPct val="107000"/>
                        </a:lnSpc>
                        <a:spcAft>
                          <a:spcPts val="0"/>
                        </a:spcAft>
                      </a:pPr>
                      <a:r>
                        <a:rPr lang="ru-RU" sz="1000" dirty="0" smtClean="0">
                          <a:effectLst/>
                          <a:latin typeface="Arial" pitchFamily="34" charset="0"/>
                          <a:cs typeface="Arial" pitchFamily="34" charset="0"/>
                        </a:rPr>
                        <a:t>3</a:t>
                      </a:r>
                      <a:endParaRPr lang="ru-RU" sz="1000" dirty="0">
                        <a:effectLst/>
                        <a:latin typeface="Arial" pitchFamily="34" charset="0"/>
                        <a:ea typeface="Calibri"/>
                        <a:cs typeface="Arial" pitchFamily="34" charset="0"/>
                      </a:endParaRPr>
                    </a:p>
                  </a:txBody>
                  <a:tcPr marL="82550" marR="82550" marT="0" marB="0" anchor="ctr"/>
                </a:tc>
                <a:tc rowSpan="3">
                  <a:txBody>
                    <a:bodyPr/>
                    <a:lstStyle/>
                    <a:p>
                      <a:pPr algn="just" fontAlgn="base">
                        <a:lnSpc>
                          <a:spcPct val="107000"/>
                        </a:lnSpc>
                        <a:spcAft>
                          <a:spcPts val="0"/>
                        </a:spcAft>
                      </a:pPr>
                      <a:r>
                        <a:rPr lang="ru-RU" sz="1000" kern="1200" dirty="0" smtClean="0">
                          <a:solidFill>
                            <a:schemeClr val="dk1"/>
                          </a:solidFill>
                          <a:effectLst/>
                          <a:latin typeface="Arial" pitchFamily="34" charset="0"/>
                          <a:ea typeface="+mn-ea"/>
                          <a:cs typeface="Arial" pitchFamily="34" charset="0"/>
                        </a:rPr>
                        <a:t>Доля педагогических работников, имеющих первую или высшую квалификационные категории, ученое звание и (или) ученую степень и (или) лиц, приравненных к ним, в общей численности педагогических работников, участвующих в реализации ОП </a:t>
                      </a:r>
                      <a:r>
                        <a:rPr lang="ru-RU" sz="1000" i="1" kern="1200" dirty="0" smtClean="0">
                          <a:solidFill>
                            <a:srgbClr val="00B050"/>
                          </a:solidFill>
                          <a:effectLst/>
                          <a:latin typeface="Arial" pitchFamily="34" charset="0"/>
                          <a:ea typeface="+mn-ea"/>
                          <a:cs typeface="Arial" pitchFamily="34" charset="0"/>
                        </a:rPr>
                        <a:t>(при наличии</a:t>
                      </a:r>
                      <a:r>
                        <a:rPr lang="ru-RU" sz="1000" i="1" kern="1200" baseline="0" dirty="0" smtClean="0">
                          <a:solidFill>
                            <a:srgbClr val="00B050"/>
                          </a:solidFill>
                          <a:effectLst/>
                          <a:latin typeface="Arial" pitchFamily="34" charset="0"/>
                          <a:ea typeface="+mn-ea"/>
                          <a:cs typeface="Arial" pitchFamily="34" charset="0"/>
                        </a:rPr>
                        <a:t> </a:t>
                      </a:r>
                      <a:r>
                        <a:rPr lang="ru-RU" sz="1000" i="1" kern="1200" dirty="0" smtClean="0">
                          <a:solidFill>
                            <a:srgbClr val="00B050"/>
                          </a:solidFill>
                          <a:effectLst/>
                          <a:latin typeface="Arial" pitchFamily="34" charset="0"/>
                          <a:ea typeface="+mn-ea"/>
                          <a:cs typeface="Arial" pitchFamily="34" charset="0"/>
                        </a:rPr>
                        <a:t>контингента)</a:t>
                      </a:r>
                      <a:r>
                        <a:rPr lang="ru-RU" sz="1000" kern="1200" dirty="0" smtClean="0">
                          <a:solidFill>
                            <a:schemeClr val="dk1"/>
                          </a:solidFill>
                          <a:effectLst/>
                          <a:latin typeface="Arial" pitchFamily="34" charset="0"/>
                          <a:ea typeface="+mn-ea"/>
                          <a:cs typeface="Arial" pitchFamily="34" charset="0"/>
                        </a:rPr>
                        <a:t> – </a:t>
                      </a:r>
                      <a:r>
                        <a:rPr lang="ru-RU" sz="1000" b="1" kern="1200" dirty="0" smtClean="0">
                          <a:solidFill>
                            <a:schemeClr val="dk1"/>
                          </a:solidFill>
                          <a:effectLst/>
                          <a:latin typeface="Arial" pitchFamily="34" charset="0"/>
                          <a:ea typeface="+mn-ea"/>
                          <a:cs typeface="Arial" pitchFamily="34" charset="0"/>
                        </a:rPr>
                        <a:t>АП</a:t>
                      </a:r>
                      <a:r>
                        <a:rPr lang="ru-RU" sz="1000" b="1" kern="1200" baseline="-25000" dirty="0" smtClean="0">
                          <a:solidFill>
                            <a:schemeClr val="dk1"/>
                          </a:solidFill>
                          <a:effectLst/>
                          <a:latin typeface="Arial" pitchFamily="34" charset="0"/>
                          <a:ea typeface="+mn-ea"/>
                          <a:cs typeface="Arial" pitchFamily="34" charset="0"/>
                        </a:rPr>
                        <a:t>3</a:t>
                      </a:r>
                      <a:endParaRPr lang="ru-RU" sz="1000" b="1" kern="1200" dirty="0">
                        <a:solidFill>
                          <a:schemeClr val="dk1"/>
                        </a:solidFill>
                        <a:effectLst/>
                        <a:latin typeface="Arial" pitchFamily="34" charset="0"/>
                        <a:ea typeface="+mn-ea"/>
                        <a:cs typeface="Arial" pitchFamily="34" charset="0"/>
                      </a:endParaRPr>
                    </a:p>
                  </a:txBody>
                  <a:tcPr marL="82550" marR="82550" marT="0" marB="0" anchor="ctr">
                    <a:solidFill>
                      <a:schemeClr val="tx2">
                        <a:lumMod val="20000"/>
                        <a:lumOff val="80000"/>
                      </a:schemeClr>
                    </a:solidFill>
                  </a:tcPr>
                </a:tc>
                <a:tc>
                  <a:txBody>
                    <a:bodyPr/>
                    <a:lstStyle/>
                    <a:p>
                      <a:pPr algn="ctr">
                        <a:lnSpc>
                          <a:spcPct val="115000"/>
                        </a:lnSpc>
                        <a:spcAft>
                          <a:spcPts val="0"/>
                        </a:spcAft>
                      </a:pPr>
                      <a:r>
                        <a:rPr lang="ru-RU" sz="1000" dirty="0">
                          <a:effectLst/>
                          <a:latin typeface="Times New Roman"/>
                          <a:ea typeface="Times New Roman"/>
                          <a:cs typeface="Times New Roman"/>
                        </a:rPr>
                        <a:t>50% и более</a:t>
                      </a:r>
                      <a:endParaRPr lang="ru-RU" sz="1000" dirty="0">
                        <a:effectLst/>
                        <a:latin typeface="Calibri"/>
                        <a:ea typeface="Times New Roman"/>
                        <a:cs typeface="Times New Roman"/>
                      </a:endParaRPr>
                    </a:p>
                  </a:txBody>
                  <a:tcPr marL="0" marR="0" marT="0" marB="0" anchor="ctr">
                    <a:solidFill>
                      <a:schemeClr val="tx2">
                        <a:lumMod val="20000"/>
                        <a:lumOff val="80000"/>
                      </a:schemeClr>
                    </a:solidFill>
                  </a:tcPr>
                </a:tc>
                <a:tc>
                  <a:txBody>
                    <a:bodyPr/>
                    <a:lstStyle/>
                    <a:p>
                      <a:pPr algn="ctr">
                        <a:lnSpc>
                          <a:spcPct val="115000"/>
                        </a:lnSpc>
                        <a:spcAft>
                          <a:spcPts val="0"/>
                        </a:spcAft>
                      </a:pPr>
                      <a:r>
                        <a:rPr lang="ru-RU" sz="1000" b="1" dirty="0">
                          <a:effectLst/>
                          <a:latin typeface="Times New Roman"/>
                          <a:ea typeface="Times New Roman"/>
                          <a:cs typeface="Times New Roman"/>
                        </a:rPr>
                        <a:t>10</a:t>
                      </a:r>
                      <a:endParaRPr lang="ru-RU" sz="1000" b="1" dirty="0">
                        <a:effectLst/>
                        <a:latin typeface="Calibri"/>
                        <a:ea typeface="Times New Roman"/>
                        <a:cs typeface="Times New Roman"/>
                      </a:endParaRPr>
                    </a:p>
                  </a:txBody>
                  <a:tcPr marL="0" marR="0" marT="0" marB="0" anchor="ctr">
                    <a:solidFill>
                      <a:schemeClr val="tx2">
                        <a:lumMod val="20000"/>
                        <a:lumOff val="80000"/>
                      </a:schemeClr>
                    </a:solidFill>
                  </a:tcPr>
                </a:tc>
                <a:extLst>
                  <a:ext uri="{0D108BD9-81ED-4DB2-BD59-A6C34878D82A}">
                    <a16:rowId xmlns="" xmlns:a16="http://schemas.microsoft.com/office/drawing/2014/main" val="10005"/>
                  </a:ext>
                </a:extLst>
              </a:tr>
              <a:tr h="164846">
                <a:tc vMerge="1">
                  <a:txBody>
                    <a:bodyPr/>
                    <a:lstStyle/>
                    <a:p>
                      <a:endParaRPr lang="ru-RU"/>
                    </a:p>
                  </a:txBody>
                  <a:tcPr/>
                </a:tc>
                <a:tc vMerge="1">
                  <a:txBody>
                    <a:bodyPr/>
                    <a:lstStyle/>
                    <a:p>
                      <a:endParaRPr lang="ru-RU"/>
                    </a:p>
                  </a:txBody>
                  <a:tcPr/>
                </a:tc>
                <a:tc>
                  <a:txBody>
                    <a:bodyPr/>
                    <a:lstStyle/>
                    <a:p>
                      <a:pPr algn="ctr">
                        <a:lnSpc>
                          <a:spcPct val="115000"/>
                        </a:lnSpc>
                        <a:spcAft>
                          <a:spcPts val="0"/>
                        </a:spcAft>
                      </a:pPr>
                      <a:r>
                        <a:rPr lang="ru-RU" sz="1000" dirty="0">
                          <a:effectLst/>
                          <a:latin typeface="Times New Roman"/>
                          <a:ea typeface="Times New Roman"/>
                          <a:cs typeface="Times New Roman"/>
                        </a:rPr>
                        <a:t>20% - 49%</a:t>
                      </a:r>
                      <a:endParaRPr lang="ru-RU" sz="1000" dirty="0">
                        <a:effectLst/>
                        <a:latin typeface="Calibri"/>
                        <a:ea typeface="Times New Roman"/>
                        <a:cs typeface="Times New Roman"/>
                      </a:endParaRPr>
                    </a:p>
                  </a:txBody>
                  <a:tcPr marL="0" marR="0" marT="0" marB="0" anchor="ctr">
                    <a:solidFill>
                      <a:schemeClr val="tx2">
                        <a:lumMod val="20000"/>
                        <a:lumOff val="80000"/>
                      </a:schemeClr>
                    </a:solidFill>
                  </a:tcPr>
                </a:tc>
                <a:tc>
                  <a:txBody>
                    <a:bodyPr/>
                    <a:lstStyle/>
                    <a:p>
                      <a:pPr algn="ctr">
                        <a:lnSpc>
                          <a:spcPct val="115000"/>
                        </a:lnSpc>
                        <a:spcAft>
                          <a:spcPts val="0"/>
                        </a:spcAft>
                      </a:pPr>
                      <a:r>
                        <a:rPr lang="ru-RU" sz="1000" b="1" dirty="0">
                          <a:effectLst/>
                          <a:latin typeface="Times New Roman"/>
                          <a:ea typeface="Times New Roman"/>
                          <a:cs typeface="Times New Roman"/>
                        </a:rPr>
                        <a:t>5</a:t>
                      </a:r>
                      <a:endParaRPr lang="ru-RU" sz="1000" b="1" dirty="0">
                        <a:effectLst/>
                        <a:latin typeface="Calibri"/>
                        <a:ea typeface="Times New Roman"/>
                        <a:cs typeface="Times New Roman"/>
                      </a:endParaRPr>
                    </a:p>
                  </a:txBody>
                  <a:tcPr marL="0" marR="0" marT="0" marB="0" anchor="ctr">
                    <a:solidFill>
                      <a:schemeClr val="tx2">
                        <a:lumMod val="20000"/>
                        <a:lumOff val="80000"/>
                      </a:schemeClr>
                    </a:solidFill>
                  </a:tcPr>
                </a:tc>
                <a:extLst>
                  <a:ext uri="{0D108BD9-81ED-4DB2-BD59-A6C34878D82A}">
                    <a16:rowId xmlns="" xmlns:a16="http://schemas.microsoft.com/office/drawing/2014/main" val="10006"/>
                  </a:ext>
                </a:extLst>
              </a:tr>
              <a:tr h="0">
                <a:tc vMerge="1">
                  <a:txBody>
                    <a:bodyPr/>
                    <a:lstStyle/>
                    <a:p>
                      <a:endParaRPr lang="ru-RU"/>
                    </a:p>
                  </a:txBody>
                  <a:tcPr/>
                </a:tc>
                <a:tc vMerge="1">
                  <a:txBody>
                    <a:bodyPr/>
                    <a:lstStyle/>
                    <a:p>
                      <a:endParaRPr lang="ru-RU"/>
                    </a:p>
                  </a:txBody>
                  <a:tcPr/>
                </a:tc>
                <a:tc>
                  <a:txBody>
                    <a:bodyPr/>
                    <a:lstStyle/>
                    <a:p>
                      <a:pPr algn="ctr">
                        <a:lnSpc>
                          <a:spcPct val="115000"/>
                        </a:lnSpc>
                        <a:spcAft>
                          <a:spcPts val="0"/>
                        </a:spcAft>
                      </a:pPr>
                      <a:r>
                        <a:rPr lang="ru-RU" sz="1000" dirty="0">
                          <a:effectLst/>
                          <a:latin typeface="Times New Roman"/>
                          <a:ea typeface="Times New Roman"/>
                          <a:cs typeface="Times New Roman"/>
                        </a:rPr>
                        <a:t>Менее 20%</a:t>
                      </a:r>
                      <a:endParaRPr lang="ru-RU" sz="1000" dirty="0">
                        <a:effectLst/>
                        <a:latin typeface="Calibri"/>
                        <a:ea typeface="Times New Roman"/>
                        <a:cs typeface="Times New Roman"/>
                      </a:endParaRPr>
                    </a:p>
                  </a:txBody>
                  <a:tcPr marL="0" marR="0" marT="0" marB="0" anchor="ctr">
                    <a:solidFill>
                      <a:schemeClr val="tx2">
                        <a:lumMod val="20000"/>
                        <a:lumOff val="80000"/>
                      </a:schemeClr>
                    </a:solidFill>
                  </a:tcPr>
                </a:tc>
                <a:tc>
                  <a:txBody>
                    <a:bodyPr/>
                    <a:lstStyle/>
                    <a:p>
                      <a:pPr algn="ctr">
                        <a:lnSpc>
                          <a:spcPct val="115000"/>
                        </a:lnSpc>
                        <a:spcAft>
                          <a:spcPts val="0"/>
                        </a:spcAft>
                      </a:pPr>
                      <a:r>
                        <a:rPr lang="ru-RU" sz="1000" b="1" dirty="0">
                          <a:effectLst/>
                          <a:latin typeface="Times New Roman"/>
                          <a:ea typeface="Times New Roman"/>
                          <a:cs typeface="Times New Roman"/>
                        </a:rPr>
                        <a:t>0</a:t>
                      </a:r>
                      <a:endParaRPr lang="ru-RU" sz="1000" b="1" dirty="0">
                        <a:effectLst/>
                        <a:latin typeface="Calibri"/>
                        <a:ea typeface="Times New Roman"/>
                        <a:cs typeface="Times New Roman"/>
                      </a:endParaRPr>
                    </a:p>
                  </a:txBody>
                  <a:tcPr marL="0" marR="0" marT="0" marB="0" anchor="ctr">
                    <a:solidFill>
                      <a:schemeClr val="tx2">
                        <a:lumMod val="20000"/>
                        <a:lumOff val="80000"/>
                      </a:schemeClr>
                    </a:solidFill>
                  </a:tcPr>
                </a:tc>
                <a:extLst>
                  <a:ext uri="{0D108BD9-81ED-4DB2-BD59-A6C34878D82A}">
                    <a16:rowId xmlns="" xmlns:a16="http://schemas.microsoft.com/office/drawing/2014/main" val="10007"/>
                  </a:ext>
                </a:extLst>
              </a:tr>
              <a:tr h="249615">
                <a:tc rowSpan="3">
                  <a:txBody>
                    <a:bodyPr/>
                    <a:lstStyle/>
                    <a:p>
                      <a:pPr algn="ctr" fontAlgn="base">
                        <a:lnSpc>
                          <a:spcPct val="107000"/>
                        </a:lnSpc>
                        <a:spcAft>
                          <a:spcPts val="0"/>
                        </a:spcAft>
                      </a:pPr>
                      <a:r>
                        <a:rPr lang="ru-RU" sz="1000" dirty="0" smtClean="0">
                          <a:effectLst/>
                          <a:latin typeface="Arial" pitchFamily="34" charset="0"/>
                          <a:cs typeface="Arial" pitchFamily="34" charset="0"/>
                        </a:rPr>
                        <a:t>4</a:t>
                      </a:r>
                      <a:endParaRPr lang="ru-RU" sz="1000" dirty="0">
                        <a:effectLst/>
                        <a:latin typeface="Arial" pitchFamily="34" charset="0"/>
                        <a:ea typeface="Calibri"/>
                        <a:cs typeface="Arial" pitchFamily="34" charset="0"/>
                      </a:endParaRPr>
                    </a:p>
                  </a:txBody>
                  <a:tcPr marL="82550" marR="82550" marT="0" marB="0" anchor="ctr"/>
                </a:tc>
                <a:tc rowSpan="3">
                  <a:txBody>
                    <a:bodyPr/>
                    <a:lstStyle/>
                    <a:p>
                      <a:pPr algn="just" fontAlgn="base">
                        <a:lnSpc>
                          <a:spcPct val="107000"/>
                        </a:lnSpc>
                        <a:spcAft>
                          <a:spcPts val="0"/>
                        </a:spcAft>
                      </a:pPr>
                      <a:r>
                        <a:rPr lang="ru-RU" sz="1000" kern="1200" dirty="0" smtClean="0">
                          <a:solidFill>
                            <a:schemeClr val="dk1"/>
                          </a:solidFill>
                          <a:effectLst/>
                          <a:latin typeface="Arial" pitchFamily="34" charset="0"/>
                          <a:ea typeface="+mn-ea"/>
                          <a:cs typeface="Arial" pitchFamily="34" charset="0"/>
                        </a:rPr>
                        <a:t>Доля педагогических работников, прошедших повышение квалификации по профилю педагогической деятельности за последние 3 года, в общей численности педагогических работников, участвующих в реализации ОП </a:t>
                      </a:r>
                      <a:r>
                        <a:rPr lang="ru-RU" sz="1000" i="1" kern="1200" dirty="0" smtClean="0">
                          <a:solidFill>
                            <a:srgbClr val="00B050"/>
                          </a:solidFill>
                          <a:effectLst/>
                          <a:latin typeface="Arial" pitchFamily="34" charset="0"/>
                          <a:ea typeface="+mn-ea"/>
                          <a:cs typeface="Arial" pitchFamily="34" charset="0"/>
                        </a:rPr>
                        <a:t>(при наличии контингента)</a:t>
                      </a:r>
                      <a:r>
                        <a:rPr lang="ru-RU" sz="1000" kern="1200" dirty="0" smtClean="0">
                          <a:solidFill>
                            <a:srgbClr val="00B050"/>
                          </a:solidFill>
                          <a:effectLst/>
                          <a:latin typeface="Arial" pitchFamily="34" charset="0"/>
                          <a:ea typeface="+mn-ea"/>
                          <a:cs typeface="Arial" pitchFamily="34" charset="0"/>
                        </a:rPr>
                        <a:t> </a:t>
                      </a:r>
                      <a:r>
                        <a:rPr lang="ru-RU" sz="1000" kern="1200" dirty="0" smtClean="0">
                          <a:solidFill>
                            <a:schemeClr val="dk1"/>
                          </a:solidFill>
                          <a:effectLst/>
                          <a:latin typeface="Arial" pitchFamily="34" charset="0"/>
                          <a:ea typeface="+mn-ea"/>
                          <a:cs typeface="Arial" pitchFamily="34" charset="0"/>
                        </a:rPr>
                        <a:t>– </a:t>
                      </a:r>
                      <a:r>
                        <a:rPr lang="ru-RU" sz="1000" b="1" kern="1200" dirty="0" smtClean="0">
                          <a:solidFill>
                            <a:schemeClr val="dk1"/>
                          </a:solidFill>
                          <a:effectLst/>
                          <a:latin typeface="Arial" pitchFamily="34" charset="0"/>
                          <a:ea typeface="+mn-ea"/>
                          <a:cs typeface="Arial" pitchFamily="34" charset="0"/>
                        </a:rPr>
                        <a:t>АП</a:t>
                      </a:r>
                      <a:r>
                        <a:rPr lang="ru-RU" sz="1000" b="1" kern="1200" baseline="-25000" dirty="0" smtClean="0">
                          <a:solidFill>
                            <a:schemeClr val="dk1"/>
                          </a:solidFill>
                          <a:effectLst/>
                          <a:latin typeface="Arial" pitchFamily="34" charset="0"/>
                          <a:ea typeface="+mn-ea"/>
                          <a:cs typeface="Arial" pitchFamily="34" charset="0"/>
                        </a:rPr>
                        <a:t>4</a:t>
                      </a:r>
                    </a:p>
                  </a:txBody>
                  <a:tcPr marL="82550" marR="82550" marT="0" marB="0" anchor="ctr">
                    <a:solidFill>
                      <a:schemeClr val="accent1">
                        <a:lumMod val="20000"/>
                        <a:lumOff val="80000"/>
                      </a:schemeClr>
                    </a:solidFill>
                  </a:tcPr>
                </a:tc>
                <a:tc>
                  <a:txBody>
                    <a:bodyPr/>
                    <a:lstStyle/>
                    <a:p>
                      <a:pPr algn="ctr">
                        <a:lnSpc>
                          <a:spcPct val="115000"/>
                        </a:lnSpc>
                        <a:spcAft>
                          <a:spcPts val="0"/>
                        </a:spcAft>
                      </a:pPr>
                      <a:r>
                        <a:rPr lang="ru-RU" sz="1000" dirty="0">
                          <a:effectLst/>
                          <a:latin typeface="Times New Roman"/>
                          <a:ea typeface="Times New Roman"/>
                          <a:cs typeface="Times New Roman"/>
                        </a:rPr>
                        <a:t>90% и более</a:t>
                      </a:r>
                      <a:endParaRPr lang="ru-RU" sz="1000" dirty="0">
                        <a:effectLst/>
                        <a:latin typeface="Calibri"/>
                        <a:ea typeface="Times New Roman"/>
                        <a:cs typeface="Times New Roman"/>
                      </a:endParaRPr>
                    </a:p>
                  </a:txBody>
                  <a:tcPr marL="0" marR="0" marT="0" marB="0" anchor="ctr">
                    <a:solidFill>
                      <a:schemeClr val="accent1">
                        <a:lumMod val="20000"/>
                        <a:lumOff val="80000"/>
                      </a:schemeClr>
                    </a:solidFill>
                  </a:tcPr>
                </a:tc>
                <a:tc>
                  <a:txBody>
                    <a:bodyPr/>
                    <a:lstStyle/>
                    <a:p>
                      <a:pPr algn="ctr">
                        <a:lnSpc>
                          <a:spcPct val="115000"/>
                        </a:lnSpc>
                        <a:spcAft>
                          <a:spcPts val="0"/>
                        </a:spcAft>
                      </a:pPr>
                      <a:r>
                        <a:rPr lang="ru-RU" sz="1000" b="1" dirty="0">
                          <a:effectLst/>
                          <a:latin typeface="Times New Roman"/>
                          <a:ea typeface="Times New Roman"/>
                          <a:cs typeface="Times New Roman"/>
                        </a:rPr>
                        <a:t>10</a:t>
                      </a:r>
                      <a:endParaRPr lang="ru-RU" sz="1000" b="1" dirty="0">
                        <a:effectLst/>
                        <a:latin typeface="Calibri"/>
                        <a:ea typeface="Times New Roman"/>
                        <a:cs typeface="Times New Roman"/>
                      </a:endParaRPr>
                    </a:p>
                  </a:txBody>
                  <a:tcPr marL="0" marR="0" marT="0" marB="0" anchor="ctr">
                    <a:solidFill>
                      <a:schemeClr val="accent1">
                        <a:lumMod val="20000"/>
                        <a:lumOff val="80000"/>
                      </a:schemeClr>
                    </a:solidFill>
                  </a:tcPr>
                </a:tc>
                <a:extLst>
                  <a:ext uri="{0D108BD9-81ED-4DB2-BD59-A6C34878D82A}">
                    <a16:rowId xmlns="" xmlns:a16="http://schemas.microsoft.com/office/drawing/2014/main" val="10008"/>
                  </a:ext>
                </a:extLst>
              </a:tr>
              <a:tr h="79181">
                <a:tc vMerge="1">
                  <a:txBody>
                    <a:bodyPr/>
                    <a:lstStyle/>
                    <a:p>
                      <a:endParaRPr lang="ru-RU"/>
                    </a:p>
                  </a:txBody>
                  <a:tcPr/>
                </a:tc>
                <a:tc vMerge="1">
                  <a:txBody>
                    <a:bodyPr/>
                    <a:lstStyle/>
                    <a:p>
                      <a:endParaRPr lang="ru-RU"/>
                    </a:p>
                  </a:txBody>
                  <a:tcPr/>
                </a:tc>
                <a:tc>
                  <a:txBody>
                    <a:bodyPr/>
                    <a:lstStyle/>
                    <a:p>
                      <a:pPr algn="ctr">
                        <a:lnSpc>
                          <a:spcPct val="115000"/>
                        </a:lnSpc>
                        <a:spcAft>
                          <a:spcPts val="0"/>
                        </a:spcAft>
                      </a:pPr>
                      <a:r>
                        <a:rPr lang="ru-RU" sz="1000" dirty="0">
                          <a:effectLst/>
                          <a:latin typeface="Times New Roman"/>
                          <a:ea typeface="Times New Roman"/>
                          <a:cs typeface="Times New Roman"/>
                        </a:rPr>
                        <a:t>70% - 89%</a:t>
                      </a:r>
                      <a:endParaRPr lang="ru-RU" sz="1000" dirty="0">
                        <a:effectLst/>
                        <a:latin typeface="Calibri"/>
                        <a:ea typeface="Times New Roman"/>
                        <a:cs typeface="Times New Roman"/>
                      </a:endParaRPr>
                    </a:p>
                  </a:txBody>
                  <a:tcPr marL="0" marR="0" marT="0" marB="0" anchor="ctr">
                    <a:solidFill>
                      <a:schemeClr val="accent1">
                        <a:lumMod val="20000"/>
                        <a:lumOff val="80000"/>
                      </a:schemeClr>
                    </a:solidFill>
                  </a:tcPr>
                </a:tc>
                <a:tc>
                  <a:txBody>
                    <a:bodyPr/>
                    <a:lstStyle/>
                    <a:p>
                      <a:pPr algn="ctr">
                        <a:lnSpc>
                          <a:spcPct val="115000"/>
                        </a:lnSpc>
                        <a:spcAft>
                          <a:spcPts val="0"/>
                        </a:spcAft>
                      </a:pPr>
                      <a:r>
                        <a:rPr lang="ru-RU" sz="1000" b="1" dirty="0">
                          <a:effectLst/>
                          <a:latin typeface="Times New Roman"/>
                          <a:ea typeface="Times New Roman"/>
                          <a:cs typeface="Times New Roman"/>
                        </a:rPr>
                        <a:t>5</a:t>
                      </a:r>
                      <a:endParaRPr lang="ru-RU" sz="1000" b="1" dirty="0">
                        <a:effectLst/>
                        <a:latin typeface="Calibri"/>
                        <a:ea typeface="Times New Roman"/>
                        <a:cs typeface="Times New Roman"/>
                      </a:endParaRPr>
                    </a:p>
                  </a:txBody>
                  <a:tcPr marL="0" marR="0" marT="0" marB="0" anchor="ctr">
                    <a:solidFill>
                      <a:schemeClr val="accent1">
                        <a:lumMod val="20000"/>
                        <a:lumOff val="80000"/>
                      </a:schemeClr>
                    </a:solidFill>
                  </a:tcPr>
                </a:tc>
                <a:extLst>
                  <a:ext uri="{0D108BD9-81ED-4DB2-BD59-A6C34878D82A}">
                    <a16:rowId xmlns="" xmlns:a16="http://schemas.microsoft.com/office/drawing/2014/main" val="10009"/>
                  </a:ext>
                </a:extLst>
              </a:tr>
              <a:tr h="203065">
                <a:tc vMerge="1">
                  <a:txBody>
                    <a:bodyPr/>
                    <a:lstStyle/>
                    <a:p>
                      <a:pPr algn="ctr" fontAlgn="base">
                        <a:lnSpc>
                          <a:spcPct val="107000"/>
                        </a:lnSpc>
                        <a:spcAft>
                          <a:spcPts val="0"/>
                        </a:spcAft>
                      </a:pPr>
                      <a:endParaRPr lang="ru-RU" sz="1200" dirty="0">
                        <a:effectLst/>
                        <a:latin typeface="Arial" pitchFamily="34" charset="0"/>
                        <a:ea typeface="Calibri"/>
                        <a:cs typeface="Arial" pitchFamily="34" charset="0"/>
                      </a:endParaRPr>
                    </a:p>
                  </a:txBody>
                  <a:tcPr marL="82550" marR="82550" marT="0" marB="0" anchor="ctr"/>
                </a:tc>
                <a:tc vMerge="1">
                  <a:txBody>
                    <a:bodyPr/>
                    <a:lstStyle/>
                    <a:p>
                      <a:pPr algn="just" fontAlgn="base">
                        <a:lnSpc>
                          <a:spcPct val="107000"/>
                        </a:lnSpc>
                        <a:spcAft>
                          <a:spcPts val="0"/>
                        </a:spcAft>
                      </a:pPr>
                      <a:endParaRPr lang="ru-RU" sz="1400" kern="1200" dirty="0">
                        <a:solidFill>
                          <a:schemeClr val="dk1"/>
                        </a:solidFill>
                        <a:effectLst/>
                        <a:latin typeface="Arial" pitchFamily="34" charset="0"/>
                        <a:ea typeface="+mn-ea"/>
                        <a:cs typeface="Arial" pitchFamily="34" charset="0"/>
                      </a:endParaRPr>
                    </a:p>
                  </a:txBody>
                  <a:tcPr marL="82550" marR="82550" marT="0" marB="0" anchor="ctr">
                    <a:solidFill>
                      <a:schemeClr val="tx2">
                        <a:lumMod val="20000"/>
                        <a:lumOff val="80000"/>
                      </a:schemeClr>
                    </a:solidFill>
                  </a:tcPr>
                </a:tc>
                <a:tc>
                  <a:txBody>
                    <a:bodyPr/>
                    <a:lstStyle/>
                    <a:p>
                      <a:pPr algn="ctr">
                        <a:lnSpc>
                          <a:spcPct val="115000"/>
                        </a:lnSpc>
                        <a:spcAft>
                          <a:spcPts val="0"/>
                        </a:spcAft>
                      </a:pPr>
                      <a:r>
                        <a:rPr lang="ru-RU" sz="1000" dirty="0">
                          <a:effectLst/>
                          <a:latin typeface="Times New Roman"/>
                          <a:ea typeface="Times New Roman"/>
                          <a:cs typeface="Times New Roman"/>
                        </a:rPr>
                        <a:t>Менее 70%</a:t>
                      </a:r>
                      <a:endParaRPr lang="ru-RU" sz="1000" dirty="0">
                        <a:effectLst/>
                        <a:latin typeface="Calibri"/>
                        <a:ea typeface="Times New Roman"/>
                        <a:cs typeface="Times New Roman"/>
                      </a:endParaRPr>
                    </a:p>
                  </a:txBody>
                  <a:tcPr marL="0" marR="0" marT="0" marB="0" anchor="ctr">
                    <a:solidFill>
                      <a:schemeClr val="accent1">
                        <a:lumMod val="20000"/>
                        <a:lumOff val="80000"/>
                      </a:schemeClr>
                    </a:solidFill>
                  </a:tcPr>
                </a:tc>
                <a:tc>
                  <a:txBody>
                    <a:bodyPr/>
                    <a:lstStyle/>
                    <a:p>
                      <a:pPr algn="ctr">
                        <a:lnSpc>
                          <a:spcPct val="115000"/>
                        </a:lnSpc>
                        <a:spcAft>
                          <a:spcPts val="0"/>
                        </a:spcAft>
                      </a:pPr>
                      <a:r>
                        <a:rPr lang="ru-RU" sz="1000" b="1" dirty="0">
                          <a:effectLst/>
                          <a:latin typeface="Times New Roman"/>
                          <a:ea typeface="Times New Roman"/>
                          <a:cs typeface="Times New Roman"/>
                        </a:rPr>
                        <a:t>0</a:t>
                      </a:r>
                      <a:endParaRPr lang="ru-RU" sz="1000" b="1" dirty="0">
                        <a:effectLst/>
                        <a:latin typeface="Calibri"/>
                        <a:ea typeface="Times New Roman"/>
                        <a:cs typeface="Times New Roman"/>
                      </a:endParaRPr>
                    </a:p>
                  </a:txBody>
                  <a:tcPr marL="0" marR="0" marT="0" marB="0" anchor="ctr">
                    <a:solidFill>
                      <a:schemeClr val="accent1">
                        <a:lumMod val="20000"/>
                        <a:lumOff val="80000"/>
                      </a:schemeClr>
                    </a:solidFill>
                  </a:tcPr>
                </a:tc>
              </a:tr>
              <a:tr h="278650">
                <a:tc rowSpan="4">
                  <a:txBody>
                    <a:bodyPr/>
                    <a:lstStyle/>
                    <a:p>
                      <a:pPr algn="ctr" fontAlgn="base">
                        <a:lnSpc>
                          <a:spcPct val="107000"/>
                        </a:lnSpc>
                        <a:spcAft>
                          <a:spcPts val="0"/>
                        </a:spcAft>
                      </a:pPr>
                      <a:r>
                        <a:rPr lang="ru-RU" sz="1000" dirty="0" smtClean="0">
                          <a:effectLst/>
                          <a:latin typeface="Arial" pitchFamily="34" charset="0"/>
                          <a:ea typeface="Calibri"/>
                          <a:cs typeface="Arial" pitchFamily="34" charset="0"/>
                        </a:rPr>
                        <a:t>5</a:t>
                      </a:r>
                      <a:endParaRPr lang="ru-RU" sz="1000" dirty="0">
                        <a:effectLst/>
                        <a:latin typeface="Arial" pitchFamily="34" charset="0"/>
                        <a:ea typeface="Calibri"/>
                        <a:cs typeface="Arial" pitchFamily="34" charset="0"/>
                      </a:endParaRPr>
                    </a:p>
                  </a:txBody>
                  <a:tcPr marL="82550" marR="82550" marT="0" marB="0" anchor="ctr"/>
                </a:tc>
                <a:tc rowSpan="4">
                  <a:txBody>
                    <a:bodyPr/>
                    <a:lstStyle/>
                    <a:p>
                      <a:pPr algn="just" fontAlgn="base">
                        <a:lnSpc>
                          <a:spcPct val="107000"/>
                        </a:lnSpc>
                        <a:spcAft>
                          <a:spcPts val="0"/>
                        </a:spcAft>
                      </a:pPr>
                      <a:r>
                        <a:rPr lang="ru-RU" sz="1000" kern="1200" dirty="0" smtClean="0">
                          <a:solidFill>
                            <a:schemeClr val="dk1"/>
                          </a:solidFill>
                          <a:effectLst/>
                          <a:latin typeface="Arial" pitchFamily="34" charset="0"/>
                          <a:ea typeface="+mn-ea"/>
                          <a:cs typeface="Arial" pitchFamily="34" charset="0"/>
                        </a:rPr>
                        <a:t>Доля обучающихся, обеспеченных учебниками и разработанными в комплекте с ними учебными пособиями из числа входящих в федеральный перечень учебников, допущенных к использованию при реализации имеющих государственную аккредитацию ОП организациями, осуществляющими образовательную деятельность, по каждому учебному предмету, в общем количестве обучающихся по ОП – </a:t>
                      </a:r>
                      <a:r>
                        <a:rPr lang="ru-RU" sz="1000" b="1" kern="1200" dirty="0" smtClean="0">
                          <a:solidFill>
                            <a:schemeClr val="dk1"/>
                          </a:solidFill>
                          <a:effectLst/>
                          <a:latin typeface="Arial" pitchFamily="34" charset="0"/>
                          <a:ea typeface="+mn-ea"/>
                          <a:cs typeface="Arial" pitchFamily="34" charset="0"/>
                        </a:rPr>
                        <a:t>АП</a:t>
                      </a:r>
                      <a:r>
                        <a:rPr lang="ru-RU" sz="1000" b="1" kern="1200" baseline="-25000" dirty="0" smtClean="0">
                          <a:solidFill>
                            <a:schemeClr val="dk1"/>
                          </a:solidFill>
                          <a:effectLst/>
                          <a:latin typeface="Arial" pitchFamily="34" charset="0"/>
                          <a:ea typeface="+mn-ea"/>
                          <a:cs typeface="Arial" pitchFamily="34" charset="0"/>
                        </a:rPr>
                        <a:t>5</a:t>
                      </a:r>
                      <a:endParaRPr lang="ru-RU" sz="1000" b="1" kern="1200" baseline="-25000" dirty="0">
                        <a:solidFill>
                          <a:schemeClr val="dk1"/>
                        </a:solidFill>
                        <a:effectLst/>
                        <a:latin typeface="Arial" pitchFamily="34" charset="0"/>
                        <a:ea typeface="+mn-ea"/>
                        <a:cs typeface="Arial" pitchFamily="34" charset="0"/>
                      </a:endParaRPr>
                    </a:p>
                  </a:txBody>
                  <a:tcPr marL="82550" marR="82550" marT="0" marB="0" anchor="ctr">
                    <a:solidFill>
                      <a:schemeClr val="tx2">
                        <a:lumMod val="20000"/>
                        <a:lumOff val="80000"/>
                      </a:schemeClr>
                    </a:solidFill>
                  </a:tcPr>
                </a:tc>
                <a:tc>
                  <a:txBody>
                    <a:bodyPr/>
                    <a:lstStyle/>
                    <a:p>
                      <a:pPr algn="ctr">
                        <a:lnSpc>
                          <a:spcPct val="115000"/>
                        </a:lnSpc>
                        <a:spcAft>
                          <a:spcPts val="0"/>
                        </a:spcAft>
                      </a:pPr>
                      <a:r>
                        <a:rPr lang="ru-RU" sz="1000" dirty="0">
                          <a:solidFill>
                            <a:schemeClr val="tx1"/>
                          </a:solidFill>
                          <a:effectLst/>
                          <a:latin typeface="Times New Roman"/>
                          <a:ea typeface="Times New Roman"/>
                          <a:cs typeface="Times New Roman"/>
                        </a:rPr>
                        <a:t>С контингентом - 100%</a:t>
                      </a:r>
                      <a:endParaRPr lang="ru-RU" sz="1000" dirty="0">
                        <a:solidFill>
                          <a:schemeClr val="tx1"/>
                        </a:solidFill>
                        <a:effectLst/>
                        <a:latin typeface="Calibri"/>
                        <a:ea typeface="Times New Roman"/>
                        <a:cs typeface="Times New Roman"/>
                      </a:endParaRPr>
                    </a:p>
                  </a:txBody>
                  <a:tcPr marL="0" marR="0" marT="0" marB="0" anchor="ctr">
                    <a:solidFill>
                      <a:schemeClr val="tx2">
                        <a:lumMod val="20000"/>
                        <a:lumOff val="80000"/>
                      </a:schemeClr>
                    </a:solidFill>
                  </a:tcPr>
                </a:tc>
                <a:tc>
                  <a:txBody>
                    <a:bodyPr/>
                    <a:lstStyle/>
                    <a:p>
                      <a:pPr algn="ctr">
                        <a:lnSpc>
                          <a:spcPct val="115000"/>
                        </a:lnSpc>
                        <a:spcAft>
                          <a:spcPts val="0"/>
                        </a:spcAft>
                      </a:pPr>
                      <a:r>
                        <a:rPr lang="ru-RU" sz="1000" b="1" dirty="0">
                          <a:effectLst/>
                          <a:latin typeface="Times New Roman"/>
                          <a:ea typeface="Times New Roman"/>
                          <a:cs typeface="Times New Roman"/>
                        </a:rPr>
                        <a:t>10</a:t>
                      </a:r>
                      <a:endParaRPr lang="ru-RU" sz="1000" b="1" dirty="0">
                        <a:effectLst/>
                        <a:latin typeface="Calibri"/>
                        <a:ea typeface="Times New Roman"/>
                        <a:cs typeface="Times New Roman"/>
                      </a:endParaRPr>
                    </a:p>
                  </a:txBody>
                  <a:tcPr marL="0" marR="0" marT="0" marB="0" anchor="ctr">
                    <a:solidFill>
                      <a:schemeClr val="tx2">
                        <a:lumMod val="20000"/>
                        <a:lumOff val="80000"/>
                      </a:schemeClr>
                    </a:solidFill>
                  </a:tcPr>
                </a:tc>
              </a:tr>
              <a:tr h="278650">
                <a:tc vMerge="1">
                  <a:txBody>
                    <a:bodyPr/>
                    <a:lstStyle/>
                    <a:p>
                      <a:pPr algn="ctr" fontAlgn="base">
                        <a:lnSpc>
                          <a:spcPct val="107000"/>
                        </a:lnSpc>
                        <a:spcAft>
                          <a:spcPts val="0"/>
                        </a:spcAft>
                      </a:pPr>
                      <a:endParaRPr lang="ru-RU" sz="1200" dirty="0">
                        <a:effectLst/>
                        <a:latin typeface="Arial" pitchFamily="34" charset="0"/>
                        <a:ea typeface="Calibri"/>
                        <a:cs typeface="Arial" pitchFamily="34" charset="0"/>
                      </a:endParaRPr>
                    </a:p>
                  </a:txBody>
                  <a:tcPr marL="82550" marR="82550" marT="0" marB="0" anchor="ctr"/>
                </a:tc>
                <a:tc vMerge="1">
                  <a:txBody>
                    <a:bodyPr/>
                    <a:lstStyle/>
                    <a:p>
                      <a:pPr algn="just" fontAlgn="base">
                        <a:lnSpc>
                          <a:spcPct val="107000"/>
                        </a:lnSpc>
                        <a:spcAft>
                          <a:spcPts val="0"/>
                        </a:spcAft>
                      </a:pPr>
                      <a:endParaRPr lang="ru-RU" sz="1400" kern="1200" dirty="0">
                        <a:solidFill>
                          <a:schemeClr val="dk1"/>
                        </a:solidFill>
                        <a:effectLst/>
                        <a:latin typeface="Arial" pitchFamily="34" charset="0"/>
                        <a:ea typeface="+mn-ea"/>
                        <a:cs typeface="Arial" pitchFamily="34" charset="0"/>
                      </a:endParaRPr>
                    </a:p>
                  </a:txBody>
                  <a:tcPr marL="82550" marR="82550" marT="0" marB="0" anchor="ctr">
                    <a:solidFill>
                      <a:schemeClr val="tx2">
                        <a:lumMod val="20000"/>
                        <a:lumOff val="80000"/>
                      </a:schemeClr>
                    </a:solidFill>
                  </a:tcPr>
                </a:tc>
                <a:tc>
                  <a:txBody>
                    <a:bodyPr/>
                    <a:lstStyle/>
                    <a:p>
                      <a:pPr algn="ctr">
                        <a:lnSpc>
                          <a:spcPct val="115000"/>
                        </a:lnSpc>
                        <a:spcAft>
                          <a:spcPts val="0"/>
                        </a:spcAft>
                      </a:pPr>
                      <a:r>
                        <a:rPr lang="ru-RU" sz="1000" dirty="0">
                          <a:solidFill>
                            <a:schemeClr val="tx1"/>
                          </a:solidFill>
                          <a:effectLst/>
                          <a:latin typeface="Times New Roman"/>
                          <a:ea typeface="Times New Roman"/>
                          <a:cs typeface="Times New Roman"/>
                        </a:rPr>
                        <a:t>С контингентом - менее 100%</a:t>
                      </a:r>
                      <a:endParaRPr lang="ru-RU" sz="1000" dirty="0">
                        <a:solidFill>
                          <a:schemeClr val="tx1"/>
                        </a:solidFill>
                        <a:effectLst/>
                        <a:latin typeface="Calibri"/>
                        <a:ea typeface="Times New Roman"/>
                        <a:cs typeface="Times New Roman"/>
                      </a:endParaRPr>
                    </a:p>
                  </a:txBody>
                  <a:tcPr marL="0" marR="0" marT="0" marB="0" anchor="ctr">
                    <a:solidFill>
                      <a:schemeClr val="tx2">
                        <a:lumMod val="20000"/>
                        <a:lumOff val="80000"/>
                      </a:schemeClr>
                    </a:solidFill>
                  </a:tcPr>
                </a:tc>
                <a:tc>
                  <a:txBody>
                    <a:bodyPr/>
                    <a:lstStyle/>
                    <a:p>
                      <a:pPr algn="ctr">
                        <a:lnSpc>
                          <a:spcPct val="115000"/>
                        </a:lnSpc>
                        <a:spcAft>
                          <a:spcPts val="0"/>
                        </a:spcAft>
                      </a:pPr>
                      <a:r>
                        <a:rPr lang="ru-RU" sz="1000" b="1" dirty="0">
                          <a:effectLst/>
                          <a:latin typeface="Times New Roman"/>
                          <a:ea typeface="Times New Roman"/>
                          <a:cs typeface="Times New Roman"/>
                        </a:rPr>
                        <a:t>0</a:t>
                      </a:r>
                      <a:endParaRPr lang="ru-RU" sz="1000" b="1" dirty="0">
                        <a:effectLst/>
                        <a:latin typeface="Calibri"/>
                        <a:ea typeface="Times New Roman"/>
                        <a:cs typeface="Times New Roman"/>
                      </a:endParaRPr>
                    </a:p>
                  </a:txBody>
                  <a:tcPr marL="0" marR="0" marT="0" marB="0" anchor="ctr">
                    <a:solidFill>
                      <a:schemeClr val="tx2">
                        <a:lumMod val="20000"/>
                        <a:lumOff val="80000"/>
                      </a:schemeClr>
                    </a:solidFill>
                  </a:tcPr>
                </a:tc>
              </a:tr>
              <a:tr h="278650">
                <a:tc vMerge="1">
                  <a:txBody>
                    <a:bodyPr/>
                    <a:lstStyle/>
                    <a:p>
                      <a:pPr algn="ctr" fontAlgn="base">
                        <a:lnSpc>
                          <a:spcPct val="107000"/>
                        </a:lnSpc>
                        <a:spcAft>
                          <a:spcPts val="0"/>
                        </a:spcAft>
                      </a:pPr>
                      <a:endParaRPr lang="ru-RU" sz="1200" dirty="0">
                        <a:effectLst/>
                        <a:latin typeface="Arial" pitchFamily="34" charset="0"/>
                        <a:ea typeface="Calibri"/>
                        <a:cs typeface="Arial" pitchFamily="34" charset="0"/>
                      </a:endParaRPr>
                    </a:p>
                  </a:txBody>
                  <a:tcPr marL="82550" marR="82550" marT="0" marB="0" anchor="ctr"/>
                </a:tc>
                <a:tc vMerge="1">
                  <a:txBody>
                    <a:bodyPr/>
                    <a:lstStyle/>
                    <a:p>
                      <a:pPr algn="just" fontAlgn="base">
                        <a:lnSpc>
                          <a:spcPct val="107000"/>
                        </a:lnSpc>
                        <a:spcAft>
                          <a:spcPts val="0"/>
                        </a:spcAft>
                      </a:pPr>
                      <a:endParaRPr lang="ru-RU" sz="1400" kern="1200" dirty="0">
                        <a:solidFill>
                          <a:schemeClr val="dk1"/>
                        </a:solidFill>
                        <a:effectLst/>
                        <a:latin typeface="Arial" pitchFamily="34" charset="0"/>
                        <a:ea typeface="+mn-ea"/>
                        <a:cs typeface="Arial" pitchFamily="34" charset="0"/>
                      </a:endParaRPr>
                    </a:p>
                  </a:txBody>
                  <a:tcPr marL="82550" marR="82550" marT="0" marB="0" anchor="ctr">
                    <a:solidFill>
                      <a:schemeClr val="tx2">
                        <a:lumMod val="20000"/>
                        <a:lumOff val="80000"/>
                      </a:schemeClr>
                    </a:solidFill>
                  </a:tcPr>
                </a:tc>
                <a:tc>
                  <a:txBody>
                    <a:bodyPr/>
                    <a:lstStyle/>
                    <a:p>
                      <a:pPr algn="ctr">
                        <a:lnSpc>
                          <a:spcPct val="115000"/>
                        </a:lnSpc>
                        <a:spcAft>
                          <a:spcPts val="0"/>
                        </a:spcAft>
                      </a:pPr>
                      <a:r>
                        <a:rPr lang="ru-RU" sz="1000" dirty="0">
                          <a:solidFill>
                            <a:schemeClr val="tx1"/>
                          </a:solidFill>
                          <a:effectLst/>
                          <a:latin typeface="Times New Roman"/>
                          <a:ea typeface="Times New Roman"/>
                          <a:cs typeface="Times New Roman"/>
                        </a:rPr>
                        <a:t>Без контингента - 100% от проектной мощности организации</a:t>
                      </a:r>
                      <a:endParaRPr lang="ru-RU" sz="1000" dirty="0">
                        <a:solidFill>
                          <a:schemeClr val="tx1"/>
                        </a:solidFill>
                        <a:effectLst/>
                        <a:latin typeface="Calibri"/>
                        <a:ea typeface="Times New Roman"/>
                        <a:cs typeface="Times New Roman"/>
                      </a:endParaRPr>
                    </a:p>
                  </a:txBody>
                  <a:tcPr marL="0" marR="0" marT="0" marB="0" anchor="ctr">
                    <a:solidFill>
                      <a:schemeClr val="tx2">
                        <a:lumMod val="20000"/>
                        <a:lumOff val="80000"/>
                      </a:schemeClr>
                    </a:solidFill>
                  </a:tcPr>
                </a:tc>
                <a:tc>
                  <a:txBody>
                    <a:bodyPr/>
                    <a:lstStyle/>
                    <a:p>
                      <a:pPr algn="ctr">
                        <a:lnSpc>
                          <a:spcPct val="115000"/>
                        </a:lnSpc>
                        <a:spcAft>
                          <a:spcPts val="0"/>
                        </a:spcAft>
                      </a:pPr>
                      <a:r>
                        <a:rPr lang="ru-RU" sz="1000" b="1" dirty="0">
                          <a:effectLst/>
                          <a:latin typeface="Times New Roman"/>
                          <a:ea typeface="Times New Roman"/>
                          <a:cs typeface="Times New Roman"/>
                        </a:rPr>
                        <a:t>10</a:t>
                      </a:r>
                      <a:endParaRPr lang="ru-RU" sz="1000" b="1" dirty="0">
                        <a:effectLst/>
                        <a:latin typeface="Calibri"/>
                        <a:ea typeface="Times New Roman"/>
                        <a:cs typeface="Times New Roman"/>
                      </a:endParaRPr>
                    </a:p>
                  </a:txBody>
                  <a:tcPr marL="0" marR="0" marT="0" marB="0" anchor="ctr">
                    <a:solidFill>
                      <a:schemeClr val="tx2">
                        <a:lumMod val="20000"/>
                        <a:lumOff val="80000"/>
                      </a:schemeClr>
                    </a:solidFill>
                  </a:tcPr>
                </a:tc>
              </a:tr>
              <a:tr h="278650">
                <a:tc vMerge="1">
                  <a:txBody>
                    <a:bodyPr/>
                    <a:lstStyle/>
                    <a:p>
                      <a:pPr algn="ctr" fontAlgn="base">
                        <a:lnSpc>
                          <a:spcPct val="107000"/>
                        </a:lnSpc>
                        <a:spcAft>
                          <a:spcPts val="0"/>
                        </a:spcAft>
                      </a:pPr>
                      <a:endParaRPr lang="ru-RU" sz="1200" dirty="0">
                        <a:effectLst/>
                        <a:latin typeface="Arial" pitchFamily="34" charset="0"/>
                        <a:ea typeface="Calibri"/>
                        <a:cs typeface="Arial" pitchFamily="34" charset="0"/>
                      </a:endParaRPr>
                    </a:p>
                  </a:txBody>
                  <a:tcPr marL="82550" marR="82550" marT="0" marB="0" anchor="ctr"/>
                </a:tc>
                <a:tc vMerge="1">
                  <a:txBody>
                    <a:bodyPr/>
                    <a:lstStyle/>
                    <a:p>
                      <a:pPr algn="just" fontAlgn="base">
                        <a:lnSpc>
                          <a:spcPct val="107000"/>
                        </a:lnSpc>
                        <a:spcAft>
                          <a:spcPts val="0"/>
                        </a:spcAft>
                      </a:pPr>
                      <a:endParaRPr lang="ru-RU" sz="1400" kern="1200" dirty="0">
                        <a:solidFill>
                          <a:schemeClr val="dk1"/>
                        </a:solidFill>
                        <a:effectLst/>
                        <a:latin typeface="Arial" pitchFamily="34" charset="0"/>
                        <a:ea typeface="+mn-ea"/>
                        <a:cs typeface="Arial" pitchFamily="34" charset="0"/>
                      </a:endParaRPr>
                    </a:p>
                  </a:txBody>
                  <a:tcPr marL="82550" marR="82550" marT="0" marB="0" anchor="ctr">
                    <a:solidFill>
                      <a:schemeClr val="tx2">
                        <a:lumMod val="20000"/>
                        <a:lumOff val="80000"/>
                      </a:schemeClr>
                    </a:solidFill>
                  </a:tcPr>
                </a:tc>
                <a:tc>
                  <a:txBody>
                    <a:bodyPr/>
                    <a:lstStyle/>
                    <a:p>
                      <a:pPr algn="ctr">
                        <a:lnSpc>
                          <a:spcPct val="115000"/>
                        </a:lnSpc>
                        <a:spcAft>
                          <a:spcPts val="0"/>
                        </a:spcAft>
                      </a:pPr>
                      <a:r>
                        <a:rPr lang="ru-RU" sz="1000" dirty="0">
                          <a:solidFill>
                            <a:schemeClr val="tx1"/>
                          </a:solidFill>
                          <a:effectLst/>
                          <a:latin typeface="Times New Roman"/>
                          <a:ea typeface="Times New Roman"/>
                          <a:cs typeface="Times New Roman"/>
                        </a:rPr>
                        <a:t>Без контингента - менее 100% от проектной мощности организации</a:t>
                      </a:r>
                      <a:endParaRPr lang="ru-RU" sz="1000" dirty="0">
                        <a:solidFill>
                          <a:schemeClr val="tx1"/>
                        </a:solidFill>
                        <a:effectLst/>
                        <a:latin typeface="Calibri"/>
                        <a:ea typeface="Times New Roman"/>
                        <a:cs typeface="Times New Roman"/>
                      </a:endParaRPr>
                    </a:p>
                  </a:txBody>
                  <a:tcPr marL="0" marR="0" marT="0" marB="0" anchor="ctr">
                    <a:solidFill>
                      <a:schemeClr val="tx2">
                        <a:lumMod val="20000"/>
                        <a:lumOff val="80000"/>
                      </a:schemeClr>
                    </a:solidFill>
                  </a:tcPr>
                </a:tc>
                <a:tc>
                  <a:txBody>
                    <a:bodyPr/>
                    <a:lstStyle/>
                    <a:p>
                      <a:pPr algn="ctr">
                        <a:lnSpc>
                          <a:spcPct val="115000"/>
                        </a:lnSpc>
                        <a:spcAft>
                          <a:spcPts val="0"/>
                        </a:spcAft>
                      </a:pPr>
                      <a:r>
                        <a:rPr lang="ru-RU" sz="1000" b="1" dirty="0">
                          <a:effectLst/>
                          <a:latin typeface="Times New Roman"/>
                          <a:ea typeface="Times New Roman"/>
                          <a:cs typeface="Times New Roman"/>
                        </a:rPr>
                        <a:t>0</a:t>
                      </a:r>
                      <a:endParaRPr lang="ru-RU" sz="1000" b="1" dirty="0">
                        <a:effectLst/>
                        <a:latin typeface="Calibri"/>
                        <a:ea typeface="Times New Roman"/>
                        <a:cs typeface="Times New Roman"/>
                      </a:endParaRPr>
                    </a:p>
                  </a:txBody>
                  <a:tcPr marL="0" marR="0" marT="0" marB="0" anchor="ctr">
                    <a:solidFill>
                      <a:schemeClr val="tx2">
                        <a:lumMod val="20000"/>
                        <a:lumOff val="80000"/>
                      </a:schemeClr>
                    </a:solidFill>
                  </a:tcPr>
                </a:tc>
              </a:tr>
              <a:tr h="160294">
                <a:tc rowSpan="2">
                  <a:txBody>
                    <a:bodyPr/>
                    <a:lstStyle/>
                    <a:p>
                      <a:pPr algn="ctr" fontAlgn="base">
                        <a:lnSpc>
                          <a:spcPct val="107000"/>
                        </a:lnSpc>
                        <a:spcAft>
                          <a:spcPts val="0"/>
                        </a:spcAft>
                      </a:pPr>
                      <a:r>
                        <a:rPr lang="ru-RU" sz="1000" dirty="0" smtClean="0">
                          <a:effectLst/>
                          <a:latin typeface="Arial" pitchFamily="34" charset="0"/>
                          <a:ea typeface="Calibri"/>
                          <a:cs typeface="Arial" pitchFamily="34" charset="0"/>
                        </a:rPr>
                        <a:t>6</a:t>
                      </a:r>
                      <a:endParaRPr lang="ru-RU" sz="1000" dirty="0">
                        <a:effectLst/>
                        <a:latin typeface="Arial" pitchFamily="34" charset="0"/>
                        <a:ea typeface="Calibri"/>
                        <a:cs typeface="Arial" pitchFamily="34" charset="0"/>
                      </a:endParaRPr>
                    </a:p>
                  </a:txBody>
                  <a:tcPr marL="82550" marR="82550" marT="0" marB="0" anchor="ctr"/>
                </a:tc>
                <a:tc rowSpan="2">
                  <a:txBody>
                    <a:bodyPr/>
                    <a:lstStyle/>
                    <a:p>
                      <a:pPr algn="l" fontAlgn="base">
                        <a:lnSpc>
                          <a:spcPct val="107000"/>
                        </a:lnSpc>
                        <a:spcAft>
                          <a:spcPts val="0"/>
                        </a:spcAft>
                      </a:pPr>
                      <a:r>
                        <a:rPr lang="ru-RU" sz="1000" kern="1200" dirty="0" smtClean="0">
                          <a:solidFill>
                            <a:schemeClr val="dk1"/>
                          </a:solidFill>
                          <a:effectLst/>
                          <a:latin typeface="Arial" pitchFamily="34" charset="0"/>
                          <a:ea typeface="+mn-ea"/>
                          <a:cs typeface="Arial" pitchFamily="34" charset="0"/>
                        </a:rPr>
                        <a:t>Наличие электронной информационно - образовательной среды – </a:t>
                      </a:r>
                      <a:r>
                        <a:rPr lang="ru-RU" sz="1000" b="1" kern="1200" dirty="0" smtClean="0">
                          <a:solidFill>
                            <a:schemeClr val="dk1"/>
                          </a:solidFill>
                          <a:effectLst/>
                          <a:latin typeface="Arial" pitchFamily="34" charset="0"/>
                          <a:ea typeface="+mn-ea"/>
                          <a:cs typeface="Arial" pitchFamily="34" charset="0"/>
                        </a:rPr>
                        <a:t>АП</a:t>
                      </a:r>
                      <a:r>
                        <a:rPr lang="ru-RU" sz="1000" b="1" kern="1200" baseline="-25000" dirty="0" smtClean="0">
                          <a:solidFill>
                            <a:schemeClr val="dk1"/>
                          </a:solidFill>
                          <a:effectLst/>
                          <a:latin typeface="Arial" pitchFamily="34" charset="0"/>
                          <a:ea typeface="+mn-ea"/>
                          <a:cs typeface="Arial" pitchFamily="34" charset="0"/>
                        </a:rPr>
                        <a:t>6</a:t>
                      </a:r>
                      <a:endParaRPr lang="ru-RU" sz="1000" b="1" kern="1200" dirty="0">
                        <a:solidFill>
                          <a:schemeClr val="dk1"/>
                        </a:solidFill>
                        <a:effectLst/>
                        <a:latin typeface="Arial" pitchFamily="34" charset="0"/>
                        <a:ea typeface="+mn-ea"/>
                        <a:cs typeface="Arial" pitchFamily="34" charset="0"/>
                      </a:endParaRPr>
                    </a:p>
                  </a:txBody>
                  <a:tcPr marL="82550" marR="82550" marT="0" marB="0" anchor="ctr">
                    <a:solidFill>
                      <a:schemeClr val="accent1">
                        <a:lumMod val="20000"/>
                        <a:lumOff val="80000"/>
                      </a:schemeClr>
                    </a:solidFill>
                  </a:tcPr>
                </a:tc>
                <a:tc>
                  <a:txBody>
                    <a:bodyPr/>
                    <a:lstStyle/>
                    <a:p>
                      <a:pPr marL="0" algn="ctr" defTabSz="914400" rtl="0" eaLnBrk="1" latinLnBrk="0" hangingPunct="1">
                        <a:lnSpc>
                          <a:spcPct val="115000"/>
                        </a:lnSpc>
                        <a:spcAft>
                          <a:spcPts val="0"/>
                        </a:spcAft>
                      </a:pPr>
                      <a:r>
                        <a:rPr lang="ru-RU" sz="1000" kern="1200">
                          <a:solidFill>
                            <a:schemeClr val="dk1"/>
                          </a:solidFill>
                          <a:effectLst/>
                          <a:latin typeface="Times New Roman"/>
                          <a:ea typeface="Times New Roman"/>
                          <a:cs typeface="Times New Roman"/>
                        </a:rPr>
                        <a:t>Имеется</a:t>
                      </a:r>
                    </a:p>
                  </a:txBody>
                  <a:tcPr marL="0" marR="0" marT="0" marB="0" anchor="ctr">
                    <a:solidFill>
                      <a:schemeClr val="accent1">
                        <a:lumMod val="20000"/>
                        <a:lumOff val="80000"/>
                      </a:schemeClr>
                    </a:solidFill>
                  </a:tcPr>
                </a:tc>
                <a:tc>
                  <a:txBody>
                    <a:bodyPr/>
                    <a:lstStyle/>
                    <a:p>
                      <a:pPr marL="0" algn="ctr" defTabSz="914400" rtl="0" eaLnBrk="1" latinLnBrk="0" hangingPunct="1">
                        <a:lnSpc>
                          <a:spcPct val="115000"/>
                        </a:lnSpc>
                        <a:spcAft>
                          <a:spcPts val="0"/>
                        </a:spcAft>
                      </a:pPr>
                      <a:r>
                        <a:rPr lang="ru-RU" sz="1000" b="1" kern="1200" dirty="0">
                          <a:solidFill>
                            <a:schemeClr val="dk1"/>
                          </a:solidFill>
                          <a:effectLst/>
                          <a:latin typeface="Times New Roman"/>
                          <a:ea typeface="Times New Roman"/>
                          <a:cs typeface="Times New Roman"/>
                        </a:rPr>
                        <a:t>5</a:t>
                      </a:r>
                    </a:p>
                  </a:txBody>
                  <a:tcPr marL="0" marR="0" marT="0" marB="0" anchor="ctr">
                    <a:solidFill>
                      <a:schemeClr val="accent1">
                        <a:lumMod val="20000"/>
                        <a:lumOff val="80000"/>
                      </a:schemeClr>
                    </a:solidFill>
                  </a:tcPr>
                </a:tc>
              </a:tr>
              <a:tr h="179277">
                <a:tc vMerge="1">
                  <a:txBody>
                    <a:bodyPr/>
                    <a:lstStyle/>
                    <a:p>
                      <a:pPr algn="ctr" fontAlgn="base">
                        <a:lnSpc>
                          <a:spcPct val="107000"/>
                        </a:lnSpc>
                        <a:spcAft>
                          <a:spcPts val="0"/>
                        </a:spcAft>
                      </a:pPr>
                      <a:endParaRPr lang="ru-RU" sz="1000" dirty="0">
                        <a:effectLst/>
                        <a:latin typeface="Arial" pitchFamily="34" charset="0"/>
                        <a:ea typeface="Calibri"/>
                        <a:cs typeface="Arial" pitchFamily="34" charset="0"/>
                      </a:endParaRPr>
                    </a:p>
                  </a:txBody>
                  <a:tcPr marL="82550" marR="82550" marT="0" marB="0" anchor="ctr"/>
                </a:tc>
                <a:tc vMerge="1">
                  <a:txBody>
                    <a:bodyPr/>
                    <a:lstStyle/>
                    <a:p>
                      <a:pPr algn="just" fontAlgn="base">
                        <a:lnSpc>
                          <a:spcPct val="107000"/>
                        </a:lnSpc>
                        <a:spcAft>
                          <a:spcPts val="0"/>
                        </a:spcAft>
                      </a:pPr>
                      <a:endParaRPr lang="ru-RU" sz="1000" kern="1200" dirty="0">
                        <a:solidFill>
                          <a:schemeClr val="dk1"/>
                        </a:solidFill>
                        <a:effectLst/>
                        <a:latin typeface="Arial" pitchFamily="34" charset="0"/>
                        <a:ea typeface="+mn-ea"/>
                        <a:cs typeface="Arial" pitchFamily="34" charset="0"/>
                      </a:endParaRPr>
                    </a:p>
                  </a:txBody>
                  <a:tcPr marL="82550" marR="82550" marT="0" marB="0" anchor="ctr">
                    <a:solidFill>
                      <a:schemeClr val="tx2">
                        <a:lumMod val="20000"/>
                        <a:lumOff val="80000"/>
                      </a:schemeClr>
                    </a:solidFill>
                  </a:tcPr>
                </a:tc>
                <a:tc>
                  <a:txBody>
                    <a:bodyPr/>
                    <a:lstStyle/>
                    <a:p>
                      <a:pPr marL="0" algn="ctr" defTabSz="914400" rtl="0" eaLnBrk="1" latinLnBrk="0" hangingPunct="1">
                        <a:lnSpc>
                          <a:spcPct val="115000"/>
                        </a:lnSpc>
                        <a:spcAft>
                          <a:spcPts val="0"/>
                        </a:spcAft>
                      </a:pPr>
                      <a:r>
                        <a:rPr lang="ru-RU" sz="1000" kern="1200" dirty="0">
                          <a:solidFill>
                            <a:schemeClr val="dk1"/>
                          </a:solidFill>
                          <a:effectLst/>
                          <a:latin typeface="Times New Roman"/>
                          <a:ea typeface="Times New Roman"/>
                          <a:cs typeface="Times New Roman"/>
                        </a:rPr>
                        <a:t>Не имеется</a:t>
                      </a:r>
                    </a:p>
                  </a:txBody>
                  <a:tcPr marL="0" marR="0" marT="0" marB="0" anchor="ctr">
                    <a:solidFill>
                      <a:schemeClr val="accent1">
                        <a:lumMod val="20000"/>
                        <a:lumOff val="80000"/>
                      </a:schemeClr>
                    </a:solidFill>
                  </a:tcPr>
                </a:tc>
                <a:tc>
                  <a:txBody>
                    <a:bodyPr/>
                    <a:lstStyle/>
                    <a:p>
                      <a:pPr marL="0" algn="ctr" defTabSz="914400" rtl="0" eaLnBrk="1" latinLnBrk="0" hangingPunct="1">
                        <a:lnSpc>
                          <a:spcPct val="115000"/>
                        </a:lnSpc>
                        <a:spcAft>
                          <a:spcPts val="0"/>
                        </a:spcAft>
                      </a:pPr>
                      <a:r>
                        <a:rPr lang="ru-RU" sz="1000" b="1" kern="1200" dirty="0">
                          <a:solidFill>
                            <a:schemeClr val="dk1"/>
                          </a:solidFill>
                          <a:effectLst/>
                          <a:latin typeface="Times New Roman"/>
                          <a:ea typeface="Times New Roman"/>
                          <a:cs typeface="Times New Roman"/>
                        </a:rPr>
                        <a:t>0</a:t>
                      </a:r>
                    </a:p>
                  </a:txBody>
                  <a:tcPr marL="0" marR="0" marT="0" marB="0" anchor="ctr">
                    <a:solidFill>
                      <a:schemeClr val="accent1">
                        <a:lumMod val="20000"/>
                        <a:lumOff val="80000"/>
                      </a:schemeClr>
                    </a:solidFill>
                  </a:tcPr>
                </a:tc>
              </a:tr>
              <a:tr h="278650">
                <a:tc rowSpan="3">
                  <a:txBody>
                    <a:bodyPr/>
                    <a:lstStyle/>
                    <a:p>
                      <a:pPr algn="ctr" fontAlgn="base">
                        <a:lnSpc>
                          <a:spcPct val="107000"/>
                        </a:lnSpc>
                        <a:spcAft>
                          <a:spcPts val="0"/>
                        </a:spcAft>
                      </a:pPr>
                      <a:r>
                        <a:rPr lang="ru-RU" sz="1000" dirty="0" smtClean="0">
                          <a:effectLst/>
                          <a:latin typeface="Arial" pitchFamily="34" charset="0"/>
                          <a:ea typeface="Calibri"/>
                          <a:cs typeface="Arial" pitchFamily="34" charset="0"/>
                        </a:rPr>
                        <a:t>7</a:t>
                      </a:r>
                      <a:endParaRPr lang="ru-RU" sz="1000" dirty="0">
                        <a:effectLst/>
                        <a:latin typeface="Arial" pitchFamily="34" charset="0"/>
                        <a:ea typeface="Calibri"/>
                        <a:cs typeface="Arial" pitchFamily="34" charset="0"/>
                      </a:endParaRPr>
                    </a:p>
                  </a:txBody>
                  <a:tcPr marL="82550" marR="82550" marT="0" marB="0" anchor="ctr"/>
                </a:tc>
                <a:tc rowSpan="3">
                  <a:txBody>
                    <a:bodyPr/>
                    <a:lstStyle/>
                    <a:p>
                      <a:pPr algn="just" fontAlgn="base">
                        <a:lnSpc>
                          <a:spcPct val="107000"/>
                        </a:lnSpc>
                        <a:spcAft>
                          <a:spcPts val="0"/>
                        </a:spcAft>
                      </a:pPr>
                      <a:r>
                        <a:rPr lang="ru-RU" sz="1000" kern="1200" dirty="0" smtClean="0">
                          <a:solidFill>
                            <a:schemeClr val="dk1"/>
                          </a:solidFill>
                          <a:effectLst/>
                          <a:latin typeface="Arial" pitchFamily="34" charset="0"/>
                          <a:ea typeface="+mn-ea"/>
                          <a:cs typeface="Arial" pitchFamily="34" charset="0"/>
                        </a:rPr>
                        <a:t>Доля обучающихся, выполнивших </a:t>
                      </a:r>
                      <a:r>
                        <a:rPr lang="ru-RU" sz="1000" kern="1200" dirty="0" smtClean="0">
                          <a:solidFill>
                            <a:srgbClr val="00B050"/>
                          </a:solidFill>
                          <a:effectLst/>
                          <a:latin typeface="Arial" pitchFamily="34" charset="0"/>
                          <a:ea typeface="+mn-ea"/>
                          <a:cs typeface="Arial" pitchFamily="34" charset="0"/>
                        </a:rPr>
                        <a:t>60% </a:t>
                      </a:r>
                      <a:r>
                        <a:rPr lang="ru-RU" sz="1000" kern="1200" dirty="0" smtClean="0">
                          <a:solidFill>
                            <a:schemeClr val="dk1"/>
                          </a:solidFill>
                          <a:effectLst/>
                          <a:latin typeface="Arial" pitchFamily="34" charset="0"/>
                          <a:ea typeface="+mn-ea"/>
                          <a:cs typeface="Arial" pitchFamily="34" charset="0"/>
                        </a:rPr>
                        <a:t>и более заданий диагностической работы в ходе оценивания достижения обучающимися результатов обучения по ОП, в общем количестве обучающихся, выполнявших диагностическую работу </a:t>
                      </a:r>
                      <a:r>
                        <a:rPr lang="ru-RU" sz="1000" i="1" kern="1200" dirty="0" smtClean="0">
                          <a:solidFill>
                            <a:srgbClr val="00B050"/>
                          </a:solidFill>
                          <a:effectLst/>
                          <a:latin typeface="Arial" pitchFamily="34" charset="0"/>
                          <a:ea typeface="+mn-ea"/>
                          <a:cs typeface="Arial" pitchFamily="34" charset="0"/>
                        </a:rPr>
                        <a:t>(при наличии контингента</a:t>
                      </a:r>
                      <a:r>
                        <a:rPr lang="ru-RU" sz="1000" kern="1200" dirty="0" smtClean="0">
                          <a:solidFill>
                            <a:srgbClr val="00B050"/>
                          </a:solidFill>
                          <a:effectLst/>
                          <a:latin typeface="Arial" pitchFamily="34" charset="0"/>
                          <a:ea typeface="+mn-ea"/>
                          <a:cs typeface="Arial" pitchFamily="34" charset="0"/>
                        </a:rPr>
                        <a:t>)</a:t>
                      </a:r>
                      <a:r>
                        <a:rPr lang="ru-RU" sz="1000" kern="1200" dirty="0" smtClean="0">
                          <a:solidFill>
                            <a:schemeClr val="dk1"/>
                          </a:solidFill>
                          <a:effectLst/>
                          <a:latin typeface="Arial" pitchFamily="34" charset="0"/>
                          <a:ea typeface="+mn-ea"/>
                          <a:cs typeface="Arial" pitchFamily="34" charset="0"/>
                        </a:rPr>
                        <a:t>  – </a:t>
                      </a:r>
                      <a:r>
                        <a:rPr lang="ru-RU" sz="1000" b="1" kern="1200" dirty="0" smtClean="0">
                          <a:solidFill>
                            <a:schemeClr val="dk1"/>
                          </a:solidFill>
                          <a:effectLst/>
                          <a:latin typeface="Arial" pitchFamily="34" charset="0"/>
                          <a:ea typeface="+mn-ea"/>
                          <a:cs typeface="Arial" pitchFamily="34" charset="0"/>
                        </a:rPr>
                        <a:t>АП</a:t>
                      </a:r>
                      <a:r>
                        <a:rPr lang="ru-RU" sz="1000" b="1" kern="1200" baseline="-25000" dirty="0" smtClean="0">
                          <a:solidFill>
                            <a:schemeClr val="dk1"/>
                          </a:solidFill>
                          <a:effectLst/>
                          <a:latin typeface="Arial" pitchFamily="34" charset="0"/>
                          <a:ea typeface="+mn-ea"/>
                          <a:cs typeface="Arial" pitchFamily="34" charset="0"/>
                        </a:rPr>
                        <a:t>7</a:t>
                      </a:r>
                    </a:p>
                    <a:p>
                      <a:pPr algn="just" fontAlgn="base">
                        <a:lnSpc>
                          <a:spcPct val="107000"/>
                        </a:lnSpc>
                        <a:spcAft>
                          <a:spcPts val="0"/>
                        </a:spcAft>
                      </a:pPr>
                      <a:endParaRPr lang="ru-RU" sz="1000" kern="1200" dirty="0">
                        <a:solidFill>
                          <a:schemeClr val="dk1"/>
                        </a:solidFill>
                        <a:effectLst/>
                        <a:latin typeface="Arial" pitchFamily="34" charset="0"/>
                        <a:ea typeface="+mn-ea"/>
                        <a:cs typeface="Arial" pitchFamily="34" charset="0"/>
                      </a:endParaRPr>
                    </a:p>
                  </a:txBody>
                  <a:tcPr marL="82550" marR="82550" marT="0" marB="0" anchor="ctr">
                    <a:solidFill>
                      <a:schemeClr val="tx2">
                        <a:lumMod val="20000"/>
                        <a:lumOff val="80000"/>
                      </a:schemeClr>
                    </a:solidFill>
                  </a:tcPr>
                </a:tc>
                <a:tc>
                  <a:txBody>
                    <a:bodyPr/>
                    <a:lstStyle/>
                    <a:p>
                      <a:pPr marL="0" algn="ctr" defTabSz="914400" rtl="0" eaLnBrk="1" latinLnBrk="0" hangingPunct="1">
                        <a:lnSpc>
                          <a:spcPct val="115000"/>
                        </a:lnSpc>
                        <a:spcAft>
                          <a:spcPts val="0"/>
                        </a:spcAft>
                      </a:pPr>
                      <a:r>
                        <a:rPr lang="ru-RU" sz="1000" kern="1200">
                          <a:solidFill>
                            <a:schemeClr val="dk1"/>
                          </a:solidFill>
                          <a:effectLst/>
                          <a:latin typeface="Times New Roman"/>
                          <a:ea typeface="Times New Roman"/>
                          <a:cs typeface="Times New Roman"/>
                        </a:rPr>
                        <a:t>70% и более</a:t>
                      </a:r>
                    </a:p>
                  </a:txBody>
                  <a:tcPr marL="0" marR="0" marT="0" marB="0" anchor="ctr">
                    <a:solidFill>
                      <a:schemeClr val="tx2">
                        <a:lumMod val="20000"/>
                        <a:lumOff val="80000"/>
                      </a:schemeClr>
                    </a:solidFill>
                  </a:tcPr>
                </a:tc>
                <a:tc>
                  <a:txBody>
                    <a:bodyPr/>
                    <a:lstStyle/>
                    <a:p>
                      <a:pPr marL="0" algn="ctr" defTabSz="914400" rtl="0" eaLnBrk="1" latinLnBrk="0" hangingPunct="1">
                        <a:lnSpc>
                          <a:spcPct val="115000"/>
                        </a:lnSpc>
                        <a:spcAft>
                          <a:spcPts val="0"/>
                        </a:spcAft>
                      </a:pPr>
                      <a:r>
                        <a:rPr lang="ru-RU" sz="1000" b="1" kern="1200" dirty="0">
                          <a:solidFill>
                            <a:schemeClr val="dk1"/>
                          </a:solidFill>
                          <a:effectLst/>
                          <a:latin typeface="Times New Roman"/>
                          <a:ea typeface="Times New Roman"/>
                          <a:cs typeface="Times New Roman"/>
                        </a:rPr>
                        <a:t>10</a:t>
                      </a:r>
                    </a:p>
                  </a:txBody>
                  <a:tcPr marL="0" marR="0" marT="0" marB="0" anchor="ctr">
                    <a:solidFill>
                      <a:schemeClr val="tx2">
                        <a:lumMod val="20000"/>
                        <a:lumOff val="80000"/>
                      </a:schemeClr>
                    </a:solidFill>
                  </a:tcPr>
                </a:tc>
              </a:tr>
              <a:tr h="278650">
                <a:tc vMerge="1">
                  <a:txBody>
                    <a:bodyPr/>
                    <a:lstStyle/>
                    <a:p>
                      <a:pPr algn="ctr" fontAlgn="base">
                        <a:lnSpc>
                          <a:spcPct val="107000"/>
                        </a:lnSpc>
                        <a:spcAft>
                          <a:spcPts val="0"/>
                        </a:spcAft>
                      </a:pPr>
                      <a:endParaRPr lang="ru-RU" sz="1000" dirty="0">
                        <a:effectLst/>
                        <a:latin typeface="Arial" pitchFamily="34" charset="0"/>
                        <a:ea typeface="Calibri"/>
                        <a:cs typeface="Arial" pitchFamily="34" charset="0"/>
                      </a:endParaRPr>
                    </a:p>
                  </a:txBody>
                  <a:tcPr marL="82550" marR="82550" marT="0" marB="0" anchor="ctr"/>
                </a:tc>
                <a:tc vMerge="1">
                  <a:txBody>
                    <a:bodyPr/>
                    <a:lstStyle/>
                    <a:p>
                      <a:pPr algn="just" fontAlgn="base">
                        <a:lnSpc>
                          <a:spcPct val="107000"/>
                        </a:lnSpc>
                        <a:spcAft>
                          <a:spcPts val="0"/>
                        </a:spcAft>
                      </a:pPr>
                      <a:endParaRPr lang="ru-RU" sz="1000" kern="1200" dirty="0">
                        <a:solidFill>
                          <a:schemeClr val="dk1"/>
                        </a:solidFill>
                        <a:effectLst/>
                        <a:latin typeface="Arial" pitchFamily="34" charset="0"/>
                        <a:ea typeface="+mn-ea"/>
                        <a:cs typeface="Arial" pitchFamily="34" charset="0"/>
                      </a:endParaRPr>
                    </a:p>
                  </a:txBody>
                  <a:tcPr marL="82550" marR="82550" marT="0" marB="0" anchor="ctr">
                    <a:solidFill>
                      <a:schemeClr val="tx2">
                        <a:lumMod val="20000"/>
                        <a:lumOff val="80000"/>
                      </a:schemeClr>
                    </a:solidFill>
                  </a:tcPr>
                </a:tc>
                <a:tc>
                  <a:txBody>
                    <a:bodyPr/>
                    <a:lstStyle/>
                    <a:p>
                      <a:pPr marL="0" algn="ctr" defTabSz="914400" rtl="0" eaLnBrk="1" latinLnBrk="0" hangingPunct="1">
                        <a:lnSpc>
                          <a:spcPct val="115000"/>
                        </a:lnSpc>
                        <a:spcAft>
                          <a:spcPts val="0"/>
                        </a:spcAft>
                      </a:pPr>
                      <a:r>
                        <a:rPr lang="ru-RU" sz="1000" kern="1200">
                          <a:solidFill>
                            <a:schemeClr val="dk1"/>
                          </a:solidFill>
                          <a:effectLst/>
                          <a:latin typeface="Times New Roman"/>
                          <a:ea typeface="Times New Roman"/>
                          <a:cs typeface="Times New Roman"/>
                        </a:rPr>
                        <a:t>51% - 69%</a:t>
                      </a:r>
                    </a:p>
                  </a:txBody>
                  <a:tcPr marL="0" marR="0" marT="0" marB="0" anchor="ctr">
                    <a:solidFill>
                      <a:schemeClr val="tx2">
                        <a:lumMod val="20000"/>
                        <a:lumOff val="80000"/>
                      </a:schemeClr>
                    </a:solidFill>
                  </a:tcPr>
                </a:tc>
                <a:tc>
                  <a:txBody>
                    <a:bodyPr/>
                    <a:lstStyle/>
                    <a:p>
                      <a:pPr marL="0" algn="ctr" defTabSz="914400" rtl="0" eaLnBrk="1" latinLnBrk="0" hangingPunct="1">
                        <a:lnSpc>
                          <a:spcPct val="115000"/>
                        </a:lnSpc>
                        <a:spcAft>
                          <a:spcPts val="0"/>
                        </a:spcAft>
                      </a:pPr>
                      <a:r>
                        <a:rPr lang="ru-RU" sz="1000" b="1" kern="1200" dirty="0">
                          <a:solidFill>
                            <a:schemeClr val="dk1"/>
                          </a:solidFill>
                          <a:effectLst/>
                          <a:latin typeface="Times New Roman"/>
                          <a:ea typeface="Times New Roman"/>
                          <a:cs typeface="Times New Roman"/>
                        </a:rPr>
                        <a:t>5</a:t>
                      </a:r>
                    </a:p>
                  </a:txBody>
                  <a:tcPr marL="0" marR="0" marT="0" marB="0" anchor="ctr">
                    <a:solidFill>
                      <a:schemeClr val="tx2">
                        <a:lumMod val="20000"/>
                        <a:lumOff val="80000"/>
                      </a:schemeClr>
                    </a:solidFill>
                  </a:tcPr>
                </a:tc>
              </a:tr>
              <a:tr h="278650">
                <a:tc vMerge="1">
                  <a:txBody>
                    <a:bodyPr/>
                    <a:lstStyle/>
                    <a:p>
                      <a:pPr algn="ctr" fontAlgn="base">
                        <a:lnSpc>
                          <a:spcPct val="107000"/>
                        </a:lnSpc>
                        <a:spcAft>
                          <a:spcPts val="0"/>
                        </a:spcAft>
                      </a:pPr>
                      <a:endParaRPr lang="ru-RU" sz="1000" dirty="0">
                        <a:effectLst/>
                        <a:latin typeface="Arial" pitchFamily="34" charset="0"/>
                        <a:ea typeface="Calibri"/>
                        <a:cs typeface="Arial" pitchFamily="34" charset="0"/>
                      </a:endParaRPr>
                    </a:p>
                  </a:txBody>
                  <a:tcPr marL="82550" marR="82550" marT="0" marB="0" anchor="ctr"/>
                </a:tc>
                <a:tc vMerge="1">
                  <a:txBody>
                    <a:bodyPr/>
                    <a:lstStyle/>
                    <a:p>
                      <a:pPr algn="just" fontAlgn="base">
                        <a:lnSpc>
                          <a:spcPct val="107000"/>
                        </a:lnSpc>
                        <a:spcAft>
                          <a:spcPts val="0"/>
                        </a:spcAft>
                      </a:pPr>
                      <a:endParaRPr lang="ru-RU" sz="1000" kern="1200" dirty="0">
                        <a:solidFill>
                          <a:schemeClr val="dk1"/>
                        </a:solidFill>
                        <a:effectLst/>
                        <a:latin typeface="Arial" pitchFamily="34" charset="0"/>
                        <a:ea typeface="+mn-ea"/>
                        <a:cs typeface="Arial" pitchFamily="34" charset="0"/>
                      </a:endParaRPr>
                    </a:p>
                  </a:txBody>
                  <a:tcPr marL="82550" marR="82550" marT="0" marB="0" anchor="ctr">
                    <a:solidFill>
                      <a:schemeClr val="tx2">
                        <a:lumMod val="20000"/>
                        <a:lumOff val="80000"/>
                      </a:schemeClr>
                    </a:solidFill>
                  </a:tcPr>
                </a:tc>
                <a:tc>
                  <a:txBody>
                    <a:bodyPr/>
                    <a:lstStyle/>
                    <a:p>
                      <a:pPr marL="0" algn="ctr" defTabSz="914400" rtl="0" eaLnBrk="1" latinLnBrk="0" hangingPunct="1">
                        <a:lnSpc>
                          <a:spcPct val="115000"/>
                        </a:lnSpc>
                        <a:spcAft>
                          <a:spcPts val="0"/>
                        </a:spcAft>
                      </a:pPr>
                      <a:r>
                        <a:rPr lang="ru-RU" sz="1000" kern="1200" dirty="0">
                          <a:solidFill>
                            <a:schemeClr val="dk1"/>
                          </a:solidFill>
                          <a:effectLst/>
                          <a:latin typeface="Times New Roman"/>
                          <a:ea typeface="Times New Roman"/>
                          <a:cs typeface="Times New Roman"/>
                        </a:rPr>
                        <a:t>Менее 51%</a:t>
                      </a:r>
                    </a:p>
                  </a:txBody>
                  <a:tcPr marL="0" marR="0" marT="0" marB="0" anchor="ctr">
                    <a:solidFill>
                      <a:schemeClr val="tx2">
                        <a:lumMod val="20000"/>
                        <a:lumOff val="80000"/>
                      </a:schemeClr>
                    </a:solidFill>
                  </a:tcPr>
                </a:tc>
                <a:tc>
                  <a:txBody>
                    <a:bodyPr/>
                    <a:lstStyle/>
                    <a:p>
                      <a:pPr marL="0" algn="ctr" defTabSz="914400" rtl="0" eaLnBrk="1" latinLnBrk="0" hangingPunct="1">
                        <a:lnSpc>
                          <a:spcPct val="115000"/>
                        </a:lnSpc>
                        <a:spcAft>
                          <a:spcPts val="0"/>
                        </a:spcAft>
                      </a:pPr>
                      <a:r>
                        <a:rPr lang="ru-RU" sz="1000" b="1" kern="1200" dirty="0">
                          <a:solidFill>
                            <a:schemeClr val="dk1"/>
                          </a:solidFill>
                          <a:effectLst/>
                          <a:latin typeface="Times New Roman"/>
                          <a:ea typeface="Times New Roman"/>
                          <a:cs typeface="Times New Roman"/>
                        </a:rPr>
                        <a:t>0</a:t>
                      </a:r>
                    </a:p>
                  </a:txBody>
                  <a:tcPr marL="0" marR="0" marT="0" marB="0" anchor="ctr">
                    <a:solidFill>
                      <a:schemeClr val="tx2">
                        <a:lumMod val="20000"/>
                        <a:lumOff val="80000"/>
                      </a:schemeClr>
                    </a:solidFill>
                  </a:tcPr>
                </a:tc>
              </a:tr>
            </a:tbl>
          </a:graphicData>
        </a:graphic>
      </p:graphicFrame>
      <p:sp>
        <p:nvSpPr>
          <p:cNvPr id="13" name="Прямоугольник 23"/>
          <p:cNvSpPr/>
          <p:nvPr/>
        </p:nvSpPr>
        <p:spPr bwMode="auto">
          <a:xfrm>
            <a:off x="2431976" y="246997"/>
            <a:ext cx="9712696" cy="661723"/>
          </a:xfrm>
          <a:custGeom>
            <a:avLst/>
            <a:gdLst>
              <a:gd name="connsiteX0" fmla="*/ 0 w 7827189"/>
              <a:gd name="connsiteY0" fmla="*/ 0 h 1012634"/>
              <a:gd name="connsiteX1" fmla="*/ 7827189 w 7827189"/>
              <a:gd name="connsiteY1" fmla="*/ 0 h 1012634"/>
              <a:gd name="connsiteX2" fmla="*/ 7827189 w 7827189"/>
              <a:gd name="connsiteY2" fmla="*/ 1012634 h 1012634"/>
              <a:gd name="connsiteX3" fmla="*/ 0 w 7827189"/>
              <a:gd name="connsiteY3" fmla="*/ 1012634 h 1012634"/>
              <a:gd name="connsiteX4" fmla="*/ 0 w 7827189"/>
              <a:gd name="connsiteY4" fmla="*/ 0 h 1012634"/>
              <a:gd name="connsiteX0" fmla="*/ 577970 w 7827189"/>
              <a:gd name="connsiteY0" fmla="*/ 0 h 1012634"/>
              <a:gd name="connsiteX1" fmla="*/ 7827189 w 7827189"/>
              <a:gd name="connsiteY1" fmla="*/ 0 h 1012634"/>
              <a:gd name="connsiteX2" fmla="*/ 7827189 w 7827189"/>
              <a:gd name="connsiteY2" fmla="*/ 1012634 h 1012634"/>
              <a:gd name="connsiteX3" fmla="*/ 0 w 7827189"/>
              <a:gd name="connsiteY3" fmla="*/ 1012634 h 1012634"/>
              <a:gd name="connsiteX4" fmla="*/ 577970 w 7827189"/>
              <a:gd name="connsiteY4" fmla="*/ 0 h 1012634"/>
              <a:gd name="connsiteX0" fmla="*/ 560717 w 7827189"/>
              <a:gd name="connsiteY0" fmla="*/ 0 h 1047140"/>
              <a:gd name="connsiteX1" fmla="*/ 7827189 w 7827189"/>
              <a:gd name="connsiteY1" fmla="*/ 34506 h 1047140"/>
              <a:gd name="connsiteX2" fmla="*/ 7827189 w 7827189"/>
              <a:gd name="connsiteY2" fmla="*/ 1047140 h 1047140"/>
              <a:gd name="connsiteX3" fmla="*/ 0 w 7827189"/>
              <a:gd name="connsiteY3" fmla="*/ 1047140 h 1047140"/>
              <a:gd name="connsiteX4" fmla="*/ 560717 w 7827189"/>
              <a:gd name="connsiteY4" fmla="*/ 0 h 10471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27189" h="1047140">
                <a:moveTo>
                  <a:pt x="560717" y="0"/>
                </a:moveTo>
                <a:lnTo>
                  <a:pt x="7827189" y="34506"/>
                </a:lnTo>
                <a:lnTo>
                  <a:pt x="7827189" y="1047140"/>
                </a:lnTo>
                <a:lnTo>
                  <a:pt x="0" y="1047140"/>
                </a:lnTo>
                <a:lnTo>
                  <a:pt x="560717" y="0"/>
                </a:lnTo>
                <a:close/>
              </a:path>
            </a:pathLst>
          </a:custGeom>
          <a:solidFill>
            <a:srgbClr val="0C549E"/>
          </a:solidFill>
          <a:ln>
            <a:solidFill>
              <a:srgbClr val="0C549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r"/>
            <a:r>
              <a:rPr lang="ru-RU" sz="2000" b="1" dirty="0" err="1" smtClean="0">
                <a:solidFill>
                  <a:prstClr val="white"/>
                </a:solidFill>
                <a:latin typeface="Arial" pitchFamily="34" charset="0"/>
                <a:cs typeface="Arial" pitchFamily="34" charset="0"/>
              </a:rPr>
              <a:t>Аккредитационные</a:t>
            </a:r>
            <a:r>
              <a:rPr lang="ru-RU" sz="2000" b="1" dirty="0" smtClean="0">
                <a:solidFill>
                  <a:prstClr val="white"/>
                </a:solidFill>
                <a:latin typeface="Arial" pitchFamily="34" charset="0"/>
                <a:cs typeface="Arial" pitchFamily="34" charset="0"/>
              </a:rPr>
              <a:t> </a:t>
            </a:r>
            <a:r>
              <a:rPr lang="ru-RU" sz="2000" b="1" dirty="0">
                <a:solidFill>
                  <a:prstClr val="white"/>
                </a:solidFill>
                <a:latin typeface="Arial" pitchFamily="34" charset="0"/>
                <a:cs typeface="Arial" pitchFamily="34" charset="0"/>
              </a:rPr>
              <a:t>показатели по </a:t>
            </a:r>
            <a:r>
              <a:rPr lang="ru-RU" sz="2000" b="1" dirty="0" smtClean="0">
                <a:solidFill>
                  <a:prstClr val="white"/>
                </a:solidFill>
                <a:latin typeface="Arial" pitchFamily="34" charset="0"/>
                <a:cs typeface="Arial" pitchFamily="34" charset="0"/>
              </a:rPr>
              <a:t>образовательным программам НОО,ООО,СОО</a:t>
            </a:r>
          </a:p>
        </p:txBody>
      </p:sp>
      <p:sp>
        <p:nvSpPr>
          <p:cNvPr id="2" name="TextBox 1"/>
          <p:cNvSpPr txBox="1"/>
          <p:nvPr/>
        </p:nvSpPr>
        <p:spPr>
          <a:xfrm>
            <a:off x="1249298" y="5877272"/>
            <a:ext cx="7078949" cy="738664"/>
          </a:xfrm>
          <a:prstGeom prst="rect">
            <a:avLst/>
          </a:prstGeom>
          <a:noFill/>
        </p:spPr>
        <p:txBody>
          <a:bodyPr wrap="square" rtlCol="0">
            <a:spAutoFit/>
          </a:bodyPr>
          <a:lstStyle/>
          <a:p>
            <a:pPr algn="just"/>
            <a:r>
              <a:rPr lang="ru-RU" sz="1400" b="1" dirty="0" smtClean="0">
                <a:solidFill>
                  <a:srgbClr val="00B050"/>
                </a:solidFill>
                <a:latin typeface="Times New Roman" pitchFamily="18" charset="0"/>
                <a:cs typeface="Times New Roman" pitchFamily="18" charset="0"/>
              </a:rPr>
              <a:t>Минимальное значение итогового балла:</a:t>
            </a:r>
          </a:p>
          <a:p>
            <a:pPr marL="285750" indent="-285750" algn="just">
              <a:buFont typeface="Wingdings" pitchFamily="2" charset="2"/>
              <a:buChar char="ü"/>
            </a:pPr>
            <a:r>
              <a:rPr lang="ru-RU" sz="1400" b="1" dirty="0" smtClean="0">
                <a:solidFill>
                  <a:srgbClr val="00B050"/>
                </a:solidFill>
                <a:latin typeface="Times New Roman" pitchFamily="18" charset="0"/>
                <a:cs typeface="Times New Roman" pitchFamily="18" charset="0"/>
              </a:rPr>
              <a:t>при наличии контингента  обучающихся - не менее 45 баллов;</a:t>
            </a:r>
          </a:p>
          <a:p>
            <a:pPr marL="285750" indent="-285750" algn="just">
              <a:buFont typeface="Wingdings" pitchFamily="2" charset="2"/>
              <a:buChar char="ü"/>
            </a:pPr>
            <a:r>
              <a:rPr lang="ru-RU" sz="1400" b="1" dirty="0" smtClean="0">
                <a:solidFill>
                  <a:srgbClr val="00B050"/>
                </a:solidFill>
                <a:latin typeface="Times New Roman" pitchFamily="18" charset="0"/>
                <a:cs typeface="Times New Roman" pitchFamily="18" charset="0"/>
              </a:rPr>
              <a:t>при отсутствии контингента обучающихся- не менее 35 баллов.</a:t>
            </a:r>
            <a:endParaRPr lang="ru-RU" sz="1400" dirty="0">
              <a:solidFill>
                <a:srgbClr val="00B050"/>
              </a:solidFill>
              <a:latin typeface="Times New Roman" pitchFamily="18" charset="0"/>
              <a:cs typeface="Times New Roman" pitchFamily="18" charset="0"/>
            </a:endParaRPr>
          </a:p>
        </p:txBody>
      </p:sp>
      <p:grpSp>
        <p:nvGrpSpPr>
          <p:cNvPr id="6" name="Группа 9"/>
          <p:cNvGrpSpPr>
            <a:grpSpLocks/>
          </p:cNvGrpSpPr>
          <p:nvPr/>
        </p:nvGrpSpPr>
        <p:grpSpPr bwMode="auto">
          <a:xfrm>
            <a:off x="249849" y="0"/>
            <a:ext cx="2520281" cy="1073247"/>
            <a:chOff x="143554" y="54314"/>
            <a:chExt cx="3664921" cy="1863953"/>
          </a:xfrm>
        </p:grpSpPr>
        <p:pic>
          <p:nvPicPr>
            <p:cNvPr id="7" name="Picture 2" descr="C:\Users\MalenkovaEV.EDU1\Desktop\Картинки\flag_rossiya_simvolika_lenty_trikolor_99276_2560x1600.jpg"/>
            <p:cNvPicPr>
              <a:picLocks noChangeAspect="1" noChangeArrowheads="1"/>
            </p:cNvPicPr>
            <p:nvPr/>
          </p:nvPicPr>
          <p:blipFill>
            <a:blip r:embed="rId3" cstate="print"/>
            <a:srcRect l="25054" b="11670"/>
            <a:stretch>
              <a:fillRect/>
            </a:stretch>
          </p:blipFill>
          <p:spPr bwMode="auto">
            <a:xfrm rot="10800000">
              <a:off x="143554" y="416691"/>
              <a:ext cx="3206805" cy="1485258"/>
            </a:xfrm>
            <a:prstGeom prst="rect">
              <a:avLst/>
            </a:prstGeom>
            <a:ln>
              <a:noFill/>
            </a:ln>
            <a:effectLst>
              <a:softEdge rad="112500"/>
            </a:effectLst>
          </p:spPr>
        </p:pic>
        <p:pic>
          <p:nvPicPr>
            <p:cNvPr id="8" name="Рисунок 17" descr="Samarskaya_oblast_gerb_h8nqy4tcmxozhyoh4wh5.jpg"/>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59785" y="54314"/>
              <a:ext cx="2748690" cy="18639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70047811"/>
      </p:ext>
    </p:extLst>
  </p:cSld>
  <p:clrMapOvr>
    <a:masterClrMapping/>
  </p:clrMapOvr>
  <p:transition spd="med"/>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Таблица 7"/>
          <p:cNvGraphicFramePr>
            <a:graphicFrameLocks noGrp="1"/>
          </p:cNvGraphicFramePr>
          <p:nvPr>
            <p:extLst>
              <p:ext uri="{D42A27DB-BD31-4B8C-83A1-F6EECF244321}">
                <p14:modId xmlns:p14="http://schemas.microsoft.com/office/powerpoint/2010/main" val="1713326547"/>
              </p:ext>
            </p:extLst>
          </p:nvPr>
        </p:nvGraphicFramePr>
        <p:xfrm>
          <a:off x="239350" y="1354802"/>
          <a:ext cx="11761305" cy="4666486"/>
        </p:xfrm>
        <a:graphic>
          <a:graphicData uri="http://schemas.openxmlformats.org/drawingml/2006/table">
            <a:tbl>
              <a:tblPr firstRow="1" firstCol="1" bandRow="1">
                <a:tableStyleId>{5C22544A-7EE6-4342-B048-85BDC9FD1C3A}</a:tableStyleId>
              </a:tblPr>
              <a:tblGrid>
                <a:gridCol w="1752194">
                  <a:extLst>
                    <a:ext uri="{9D8B030D-6E8A-4147-A177-3AD203B41FA5}">
                      <a16:colId xmlns:a16="http://schemas.microsoft.com/office/drawing/2014/main" xmlns="" val="20001"/>
                    </a:ext>
                  </a:extLst>
                </a:gridCol>
                <a:gridCol w="1296144">
                  <a:extLst>
                    <a:ext uri="{9D8B030D-6E8A-4147-A177-3AD203B41FA5}">
                      <a16:colId xmlns:a16="http://schemas.microsoft.com/office/drawing/2014/main" xmlns="" val="20002"/>
                    </a:ext>
                  </a:extLst>
                </a:gridCol>
                <a:gridCol w="839082">
                  <a:extLst>
                    <a:ext uri="{9D8B030D-6E8A-4147-A177-3AD203B41FA5}">
                      <a16:colId xmlns:a16="http://schemas.microsoft.com/office/drawing/2014/main" xmlns="" val="20003"/>
                    </a:ext>
                  </a:extLst>
                </a:gridCol>
                <a:gridCol w="3045559">
                  <a:extLst>
                    <a:ext uri="{9D8B030D-6E8A-4147-A177-3AD203B41FA5}">
                      <a16:colId xmlns:a16="http://schemas.microsoft.com/office/drawing/2014/main" xmlns="" val="20004"/>
                    </a:ext>
                  </a:extLst>
                </a:gridCol>
                <a:gridCol w="2228458">
                  <a:extLst>
                    <a:ext uri="{9D8B030D-6E8A-4147-A177-3AD203B41FA5}">
                      <a16:colId xmlns:a16="http://schemas.microsoft.com/office/drawing/2014/main" xmlns="" val="20005"/>
                    </a:ext>
                  </a:extLst>
                </a:gridCol>
                <a:gridCol w="2599868"/>
              </a:tblGrid>
              <a:tr h="490022">
                <a:tc>
                  <a:txBody>
                    <a:bodyPr/>
                    <a:lstStyle/>
                    <a:p>
                      <a:pPr marL="0" algn="ctr" defTabSz="914400" rtl="0" eaLnBrk="1" latinLnBrk="0" hangingPunct="1">
                        <a:lnSpc>
                          <a:spcPct val="100000"/>
                        </a:lnSpc>
                        <a:spcAft>
                          <a:spcPts val="0"/>
                        </a:spcAft>
                      </a:pPr>
                      <a:r>
                        <a:rPr lang="ru-RU" sz="1100" b="0" kern="1200" dirty="0">
                          <a:solidFill>
                            <a:schemeClr val="tx1"/>
                          </a:solidFill>
                          <a:effectLst/>
                          <a:latin typeface="Times New Roman" pitchFamily="18" charset="0"/>
                          <a:ea typeface="Calibri"/>
                          <a:cs typeface="Times New Roman" pitchFamily="18" charset="0"/>
                        </a:rPr>
                        <a:t>Предлагаемое </a:t>
                      </a:r>
                    </a:p>
                    <a:p>
                      <a:pPr marL="0" algn="ctr" defTabSz="914400" rtl="0" eaLnBrk="1" latinLnBrk="0" hangingPunct="1">
                        <a:lnSpc>
                          <a:spcPct val="100000"/>
                        </a:lnSpc>
                        <a:spcAft>
                          <a:spcPts val="0"/>
                        </a:spcAft>
                      </a:pPr>
                      <a:r>
                        <a:rPr lang="ru-RU" sz="1100" b="0" kern="1200" dirty="0">
                          <a:solidFill>
                            <a:schemeClr val="tx1"/>
                          </a:solidFill>
                          <a:effectLst/>
                          <a:latin typeface="Times New Roman" pitchFamily="18" charset="0"/>
                          <a:ea typeface="Calibri"/>
                          <a:cs typeface="Times New Roman" pitchFamily="18" charset="0"/>
                        </a:rPr>
                        <a:t>наименование показателя</a:t>
                      </a:r>
                    </a:p>
                  </a:txBody>
                  <a:tcPr marL="46003" marR="4600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0" algn="ctr" defTabSz="914400" rtl="0" eaLnBrk="1" latinLnBrk="0" hangingPunct="1">
                        <a:lnSpc>
                          <a:spcPct val="100000"/>
                        </a:lnSpc>
                        <a:spcAft>
                          <a:spcPts val="0"/>
                        </a:spcAft>
                      </a:pPr>
                      <a:r>
                        <a:rPr lang="ru-RU" sz="1100" b="0" kern="1200" dirty="0">
                          <a:solidFill>
                            <a:schemeClr val="tx1"/>
                          </a:solidFill>
                          <a:effectLst/>
                          <a:latin typeface="Times New Roman" pitchFamily="18" charset="0"/>
                          <a:ea typeface="Calibri"/>
                          <a:cs typeface="Times New Roman" pitchFamily="18" charset="0"/>
                        </a:rPr>
                        <a:t>Значение </a:t>
                      </a:r>
                    </a:p>
                    <a:p>
                      <a:pPr marL="0" algn="ctr" defTabSz="914400" rtl="0" eaLnBrk="1" latinLnBrk="0" hangingPunct="1">
                        <a:lnSpc>
                          <a:spcPct val="100000"/>
                        </a:lnSpc>
                        <a:spcAft>
                          <a:spcPts val="0"/>
                        </a:spcAft>
                      </a:pPr>
                      <a:r>
                        <a:rPr lang="ru-RU" sz="1100" b="0" kern="1200" dirty="0" err="1">
                          <a:solidFill>
                            <a:schemeClr val="tx1"/>
                          </a:solidFill>
                          <a:effectLst/>
                          <a:latin typeface="Times New Roman" pitchFamily="18" charset="0"/>
                          <a:ea typeface="Calibri"/>
                          <a:cs typeface="Times New Roman" pitchFamily="18" charset="0"/>
                        </a:rPr>
                        <a:t>аккредитационных</a:t>
                      </a:r>
                      <a:r>
                        <a:rPr lang="ru-RU" sz="1100" b="0" kern="1200" dirty="0">
                          <a:solidFill>
                            <a:schemeClr val="tx1"/>
                          </a:solidFill>
                          <a:effectLst/>
                          <a:latin typeface="Times New Roman" pitchFamily="18" charset="0"/>
                          <a:ea typeface="Calibri"/>
                          <a:cs typeface="Times New Roman" pitchFamily="18" charset="0"/>
                        </a:rPr>
                        <a:t> показателей </a:t>
                      </a:r>
                    </a:p>
                  </a:txBody>
                  <a:tcPr marL="46003" marR="4600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0" algn="ctr" defTabSz="914400" rtl="0" eaLnBrk="1" latinLnBrk="0" hangingPunct="1">
                        <a:lnSpc>
                          <a:spcPct val="100000"/>
                        </a:lnSpc>
                        <a:spcAft>
                          <a:spcPts val="0"/>
                        </a:spcAft>
                      </a:pPr>
                      <a:r>
                        <a:rPr lang="ru-RU" sz="1100" b="0" kern="1200" dirty="0">
                          <a:solidFill>
                            <a:schemeClr val="tx1"/>
                          </a:solidFill>
                          <a:effectLst/>
                          <a:latin typeface="Times New Roman" pitchFamily="18" charset="0"/>
                          <a:ea typeface="Calibri"/>
                          <a:cs typeface="Times New Roman" pitchFamily="18" charset="0"/>
                        </a:rPr>
                        <a:t>Количество</a:t>
                      </a:r>
                    </a:p>
                    <a:p>
                      <a:pPr marL="0" algn="ctr" defTabSz="914400" rtl="0" eaLnBrk="1" latinLnBrk="0" hangingPunct="1">
                        <a:lnSpc>
                          <a:spcPct val="100000"/>
                        </a:lnSpc>
                        <a:spcAft>
                          <a:spcPts val="0"/>
                        </a:spcAft>
                      </a:pPr>
                      <a:r>
                        <a:rPr lang="ru-RU" sz="1100" b="0" kern="1200" dirty="0">
                          <a:solidFill>
                            <a:schemeClr val="tx1"/>
                          </a:solidFill>
                          <a:effectLst/>
                          <a:latin typeface="Times New Roman" pitchFamily="18" charset="0"/>
                          <a:ea typeface="Calibri"/>
                          <a:cs typeface="Times New Roman" pitchFamily="18" charset="0"/>
                        </a:rPr>
                        <a:t> </a:t>
                      </a:r>
                      <a:r>
                        <a:rPr lang="ru-RU" sz="1100" b="0" kern="1200" dirty="0" smtClean="0">
                          <a:solidFill>
                            <a:schemeClr val="tx1"/>
                          </a:solidFill>
                          <a:effectLst/>
                          <a:latin typeface="Times New Roman" pitchFamily="18" charset="0"/>
                          <a:ea typeface="Calibri"/>
                          <a:cs typeface="Times New Roman" pitchFamily="18" charset="0"/>
                        </a:rPr>
                        <a:t>баллов</a:t>
                      </a:r>
                      <a:r>
                        <a:rPr lang="ru-RU" sz="1100" b="0" kern="1200" dirty="0">
                          <a:solidFill>
                            <a:schemeClr val="tx1"/>
                          </a:solidFill>
                          <a:effectLst/>
                          <a:latin typeface="Times New Roman" pitchFamily="18" charset="0"/>
                          <a:ea typeface="Calibri"/>
                          <a:cs typeface="Times New Roman" pitchFamily="18" charset="0"/>
                        </a:rPr>
                        <a:t> </a:t>
                      </a:r>
                    </a:p>
                  </a:txBody>
                  <a:tcPr marL="46003" marR="4600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0" algn="ctr" defTabSz="914400" rtl="0" eaLnBrk="1" latinLnBrk="0" hangingPunct="1">
                        <a:lnSpc>
                          <a:spcPct val="100000"/>
                        </a:lnSpc>
                        <a:spcAft>
                          <a:spcPts val="0"/>
                        </a:spcAft>
                      </a:pPr>
                      <a:r>
                        <a:rPr lang="ru-RU" sz="1100" b="0" kern="1200" dirty="0">
                          <a:solidFill>
                            <a:schemeClr val="tx1"/>
                          </a:solidFill>
                          <a:effectLst/>
                          <a:latin typeface="Times New Roman" pitchFamily="18" charset="0"/>
                          <a:ea typeface="Calibri"/>
                          <a:cs typeface="Times New Roman" pitchFamily="18" charset="0"/>
                        </a:rPr>
                        <a:t>Методика расчета </a:t>
                      </a:r>
                      <a:endParaRPr lang="ru-RU" sz="1100" b="0" kern="1200" dirty="0" smtClean="0">
                        <a:solidFill>
                          <a:schemeClr val="tx1"/>
                        </a:solidFill>
                        <a:effectLst/>
                        <a:latin typeface="Times New Roman" pitchFamily="18" charset="0"/>
                        <a:ea typeface="Calibri"/>
                        <a:cs typeface="Times New Roman" pitchFamily="18" charset="0"/>
                      </a:endParaRPr>
                    </a:p>
                    <a:p>
                      <a:pPr marL="0" algn="ctr" defTabSz="914400" rtl="0" eaLnBrk="1" latinLnBrk="0" hangingPunct="1">
                        <a:lnSpc>
                          <a:spcPct val="100000"/>
                        </a:lnSpc>
                        <a:spcAft>
                          <a:spcPts val="0"/>
                        </a:spcAft>
                      </a:pPr>
                      <a:r>
                        <a:rPr lang="ru-RU" sz="1100" b="0" kern="1200" dirty="0" err="1" smtClean="0">
                          <a:solidFill>
                            <a:schemeClr val="tx1"/>
                          </a:solidFill>
                          <a:effectLst/>
                          <a:latin typeface="Times New Roman" pitchFamily="18" charset="0"/>
                          <a:ea typeface="Calibri"/>
                          <a:cs typeface="Times New Roman" pitchFamily="18" charset="0"/>
                        </a:rPr>
                        <a:t>аккредитационных</a:t>
                      </a:r>
                      <a:endParaRPr lang="ru-RU" sz="1100" b="0" kern="1200" dirty="0" smtClean="0">
                        <a:solidFill>
                          <a:schemeClr val="tx1"/>
                        </a:solidFill>
                        <a:effectLst/>
                        <a:latin typeface="Times New Roman" pitchFamily="18" charset="0"/>
                        <a:ea typeface="Calibri"/>
                        <a:cs typeface="Times New Roman" pitchFamily="18" charset="0"/>
                      </a:endParaRPr>
                    </a:p>
                    <a:p>
                      <a:pPr marL="0" algn="ctr" defTabSz="914400" rtl="0" eaLnBrk="1" latinLnBrk="0" hangingPunct="1">
                        <a:lnSpc>
                          <a:spcPct val="100000"/>
                        </a:lnSpc>
                        <a:spcAft>
                          <a:spcPts val="0"/>
                        </a:spcAft>
                      </a:pPr>
                      <a:r>
                        <a:rPr lang="ru-RU" sz="1100" b="0" kern="1200" dirty="0" smtClean="0">
                          <a:solidFill>
                            <a:schemeClr val="tx1"/>
                          </a:solidFill>
                          <a:effectLst/>
                          <a:latin typeface="Times New Roman" pitchFamily="18" charset="0"/>
                          <a:ea typeface="Calibri"/>
                          <a:cs typeface="Times New Roman" pitchFamily="18" charset="0"/>
                        </a:rPr>
                        <a:t> показателей</a:t>
                      </a:r>
                      <a:r>
                        <a:rPr lang="ru-RU" sz="1100" b="0" kern="1200" dirty="0">
                          <a:solidFill>
                            <a:schemeClr val="tx1"/>
                          </a:solidFill>
                          <a:effectLst/>
                          <a:latin typeface="Times New Roman" pitchFamily="18" charset="0"/>
                          <a:ea typeface="Calibri"/>
                          <a:cs typeface="Times New Roman" pitchFamily="18" charset="0"/>
                        </a:rPr>
                        <a:t> </a:t>
                      </a:r>
                    </a:p>
                  </a:txBody>
                  <a:tcPr marL="46003" marR="4600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0" algn="ctr" defTabSz="914400" rtl="0" eaLnBrk="1" latinLnBrk="0" hangingPunct="1">
                        <a:lnSpc>
                          <a:spcPct val="100000"/>
                        </a:lnSpc>
                        <a:spcAft>
                          <a:spcPts val="0"/>
                        </a:spcAft>
                      </a:pPr>
                      <a:r>
                        <a:rPr lang="ru-RU" sz="1100" b="0" kern="1200" dirty="0">
                          <a:solidFill>
                            <a:schemeClr val="tx1"/>
                          </a:solidFill>
                          <a:effectLst/>
                          <a:latin typeface="Times New Roman" pitchFamily="18" charset="0"/>
                          <a:ea typeface="Calibri"/>
                          <a:cs typeface="Times New Roman" pitchFamily="18" charset="0"/>
                        </a:rPr>
                        <a:t>Источники данных </a:t>
                      </a:r>
                      <a:endParaRPr lang="ru-RU" sz="1100" b="0" kern="1200" dirty="0" smtClean="0">
                        <a:solidFill>
                          <a:schemeClr val="tx1"/>
                        </a:solidFill>
                        <a:effectLst/>
                        <a:latin typeface="Times New Roman" pitchFamily="18" charset="0"/>
                        <a:ea typeface="Calibri"/>
                        <a:cs typeface="Times New Roman" pitchFamily="18" charset="0"/>
                      </a:endParaRPr>
                    </a:p>
                    <a:p>
                      <a:pPr marL="0" algn="ctr" defTabSz="914400" rtl="0" eaLnBrk="1" latinLnBrk="0" hangingPunct="1">
                        <a:lnSpc>
                          <a:spcPct val="100000"/>
                        </a:lnSpc>
                        <a:spcAft>
                          <a:spcPts val="0"/>
                        </a:spcAft>
                      </a:pPr>
                      <a:r>
                        <a:rPr lang="ru-RU" sz="1100" b="0" kern="1200" dirty="0" smtClean="0">
                          <a:solidFill>
                            <a:schemeClr val="tx1"/>
                          </a:solidFill>
                          <a:effectLst/>
                          <a:latin typeface="Times New Roman" pitchFamily="18" charset="0"/>
                          <a:ea typeface="Calibri"/>
                          <a:cs typeface="Times New Roman" pitchFamily="18" charset="0"/>
                        </a:rPr>
                        <a:t>для </a:t>
                      </a:r>
                      <a:r>
                        <a:rPr lang="ru-RU" sz="1100" b="0" kern="1200" dirty="0">
                          <a:solidFill>
                            <a:schemeClr val="tx1"/>
                          </a:solidFill>
                          <a:effectLst/>
                          <a:latin typeface="Times New Roman" pitchFamily="18" charset="0"/>
                          <a:ea typeface="Calibri"/>
                          <a:cs typeface="Times New Roman" pitchFamily="18" charset="0"/>
                        </a:rPr>
                        <a:t>расчета </a:t>
                      </a:r>
                    </a:p>
                    <a:p>
                      <a:pPr marL="0" algn="ctr" defTabSz="914400" rtl="0" eaLnBrk="1" latinLnBrk="0" hangingPunct="1">
                        <a:lnSpc>
                          <a:spcPct val="100000"/>
                        </a:lnSpc>
                        <a:spcAft>
                          <a:spcPts val="0"/>
                        </a:spcAft>
                      </a:pPr>
                      <a:r>
                        <a:rPr lang="ru-RU" sz="1100" b="0" kern="1200" dirty="0">
                          <a:solidFill>
                            <a:schemeClr val="tx1"/>
                          </a:solidFill>
                          <a:effectLst/>
                          <a:latin typeface="Times New Roman" pitchFamily="18" charset="0"/>
                          <a:ea typeface="Calibri"/>
                          <a:cs typeface="Times New Roman" pitchFamily="18" charset="0"/>
                        </a:rPr>
                        <a:t>показателя </a:t>
                      </a:r>
                    </a:p>
                  </a:txBody>
                  <a:tcPr marL="46003" marR="4600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0" algn="ctr" defTabSz="914400" rtl="0" eaLnBrk="1" latinLnBrk="0" hangingPunct="1">
                        <a:lnSpc>
                          <a:spcPct val="100000"/>
                        </a:lnSpc>
                        <a:spcAft>
                          <a:spcPts val="0"/>
                        </a:spcAft>
                      </a:pPr>
                      <a:r>
                        <a:rPr lang="ru-RU" sz="1100" b="0" kern="1200" dirty="0" smtClean="0">
                          <a:solidFill>
                            <a:schemeClr val="tx1"/>
                          </a:solidFill>
                          <a:effectLst/>
                          <a:latin typeface="Times New Roman" pitchFamily="18" charset="0"/>
                          <a:ea typeface="Calibri"/>
                          <a:cs typeface="Times New Roman" pitchFamily="18" charset="0"/>
                        </a:rPr>
                        <a:t>Справочная</a:t>
                      </a:r>
                    </a:p>
                    <a:p>
                      <a:pPr marL="0" algn="ctr" defTabSz="914400" rtl="0" eaLnBrk="1" latinLnBrk="0" hangingPunct="1">
                        <a:lnSpc>
                          <a:spcPct val="100000"/>
                        </a:lnSpc>
                        <a:spcAft>
                          <a:spcPts val="0"/>
                        </a:spcAft>
                      </a:pPr>
                      <a:r>
                        <a:rPr lang="ru-RU" sz="1100" b="0" kern="1200" baseline="0" dirty="0" smtClean="0">
                          <a:solidFill>
                            <a:schemeClr val="tx1"/>
                          </a:solidFill>
                          <a:effectLst/>
                          <a:latin typeface="Times New Roman" pitchFamily="18" charset="0"/>
                          <a:ea typeface="Calibri"/>
                          <a:cs typeface="Times New Roman" pitchFamily="18" charset="0"/>
                        </a:rPr>
                        <a:t> информация</a:t>
                      </a:r>
                      <a:endParaRPr lang="ru-RU" sz="1100" b="0" kern="1200" dirty="0">
                        <a:solidFill>
                          <a:schemeClr val="tx1"/>
                        </a:solidFill>
                        <a:effectLst/>
                        <a:latin typeface="Times New Roman" pitchFamily="18" charset="0"/>
                        <a:ea typeface="Calibri"/>
                        <a:cs typeface="Times New Roman" pitchFamily="18" charset="0"/>
                      </a:endParaRPr>
                    </a:p>
                  </a:txBody>
                  <a:tcPr marL="46003" marR="4600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xmlns="" val="10000"/>
                  </a:ext>
                </a:extLst>
              </a:tr>
              <a:tr h="1787302">
                <a:tc rowSpan="2">
                  <a:txBody>
                    <a:bodyPr/>
                    <a:lstStyle/>
                    <a:p>
                      <a:pPr algn="ctr">
                        <a:lnSpc>
                          <a:spcPct val="100000"/>
                        </a:lnSpc>
                        <a:spcAft>
                          <a:spcPts val="0"/>
                        </a:spcAft>
                      </a:pPr>
                      <a:r>
                        <a:rPr lang="ru-RU" sz="1100" b="0" dirty="0" smtClean="0">
                          <a:solidFill>
                            <a:schemeClr val="tx1"/>
                          </a:solidFill>
                          <a:effectLst/>
                          <a:latin typeface="Times New Roman" pitchFamily="18" charset="0"/>
                          <a:cs typeface="Times New Roman" pitchFamily="18" charset="0"/>
                        </a:rPr>
                        <a:t>Соответствие структуры и содержания образовательных программ, установленным</a:t>
                      </a:r>
                      <a:r>
                        <a:rPr lang="ru-RU" sz="1100" b="0" baseline="0" dirty="0" smtClean="0">
                          <a:solidFill>
                            <a:schemeClr val="tx1"/>
                          </a:solidFill>
                          <a:effectLst/>
                          <a:latin typeface="Times New Roman" pitchFamily="18" charset="0"/>
                          <a:cs typeface="Times New Roman" pitchFamily="18" charset="0"/>
                        </a:rPr>
                        <a:t> требованиям ФГОС </a:t>
                      </a:r>
                      <a:r>
                        <a:rPr lang="ru-RU" sz="1100" b="0" dirty="0" smtClean="0">
                          <a:solidFill>
                            <a:schemeClr val="tx1"/>
                          </a:solidFill>
                          <a:effectLst/>
                          <a:latin typeface="Times New Roman" pitchFamily="18" charset="0"/>
                          <a:cs typeface="Times New Roman" pitchFamily="18" charset="0"/>
                        </a:rPr>
                        <a:t>– </a:t>
                      </a:r>
                      <a:r>
                        <a:rPr lang="ru-RU" sz="1100" b="1" dirty="0" smtClean="0">
                          <a:solidFill>
                            <a:schemeClr val="tx1"/>
                          </a:solidFill>
                          <a:effectLst/>
                          <a:latin typeface="Times New Roman" pitchFamily="18" charset="0"/>
                          <a:cs typeface="Times New Roman" pitchFamily="18" charset="0"/>
                        </a:rPr>
                        <a:t>АП</a:t>
                      </a:r>
                      <a:r>
                        <a:rPr lang="ru-RU" sz="1100" b="1" baseline="-25000" dirty="0" smtClean="0">
                          <a:solidFill>
                            <a:schemeClr val="tx1"/>
                          </a:solidFill>
                          <a:effectLst/>
                          <a:latin typeface="Times New Roman" pitchFamily="18" charset="0"/>
                          <a:cs typeface="Times New Roman" pitchFamily="18" charset="0"/>
                        </a:rPr>
                        <a:t>1</a:t>
                      </a:r>
                    </a:p>
                    <a:p>
                      <a:pPr algn="ctr">
                        <a:lnSpc>
                          <a:spcPct val="100000"/>
                        </a:lnSpc>
                        <a:spcAft>
                          <a:spcPts val="0"/>
                        </a:spcAft>
                      </a:pPr>
                      <a:r>
                        <a:rPr lang="ru-RU" sz="1400" dirty="0" smtClean="0">
                          <a:solidFill>
                            <a:schemeClr val="tx1"/>
                          </a:solidFill>
                          <a:effectLst/>
                          <a:latin typeface="Times New Roman" pitchFamily="18" charset="0"/>
                          <a:cs typeface="Times New Roman" pitchFamily="18" charset="0"/>
                        </a:rPr>
                        <a:t> </a:t>
                      </a:r>
                    </a:p>
                    <a:p>
                      <a:pPr algn="ctr">
                        <a:lnSpc>
                          <a:spcPct val="100000"/>
                        </a:lnSpc>
                        <a:spcAft>
                          <a:spcPts val="0"/>
                        </a:spcAft>
                      </a:pPr>
                      <a:endParaRPr lang="ru-RU" sz="1100" dirty="0">
                        <a:effectLst/>
                        <a:latin typeface="Times New Roman" pitchFamily="18" charset="0"/>
                        <a:cs typeface="Times New Roman" pitchFamily="18" charset="0"/>
                      </a:endParaRPr>
                    </a:p>
                    <a:p>
                      <a:pPr algn="just">
                        <a:lnSpc>
                          <a:spcPct val="100000"/>
                        </a:lnSpc>
                        <a:spcAft>
                          <a:spcPts val="0"/>
                        </a:spcAft>
                      </a:pPr>
                      <a:r>
                        <a:rPr lang="ru-RU" sz="1100" dirty="0">
                          <a:effectLst/>
                          <a:latin typeface="Times New Roman" pitchFamily="18" charset="0"/>
                          <a:cs typeface="Times New Roman" pitchFamily="18" charset="0"/>
                        </a:rPr>
                        <a:t> </a:t>
                      </a:r>
                      <a:endParaRPr lang="ru-RU" sz="1100" dirty="0">
                        <a:effectLst/>
                        <a:latin typeface="Times New Roman" pitchFamily="18" charset="0"/>
                        <a:ea typeface="Calibri"/>
                        <a:cs typeface="Times New Roman" pitchFamily="18" charset="0"/>
                      </a:endParaRPr>
                    </a:p>
                  </a:txBody>
                  <a:tcPr marL="46003" marR="4600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lnSpc>
                          <a:spcPct val="100000"/>
                        </a:lnSpc>
                        <a:spcAft>
                          <a:spcPts val="0"/>
                        </a:spcAft>
                      </a:pPr>
                      <a:r>
                        <a:rPr lang="ru-RU" sz="1100" b="1" dirty="0" smtClean="0">
                          <a:effectLst/>
                          <a:latin typeface="Times New Roman" pitchFamily="18" charset="0"/>
                          <a:cs typeface="Times New Roman" pitchFamily="18" charset="0"/>
                        </a:rPr>
                        <a:t>Соответствует</a:t>
                      </a:r>
                      <a:endParaRPr lang="ru-RU" sz="1100" b="1" dirty="0">
                        <a:effectLst/>
                        <a:latin typeface="Times New Roman" pitchFamily="18" charset="0"/>
                        <a:ea typeface="Calibri"/>
                        <a:cs typeface="Times New Roman" pitchFamily="18" charset="0"/>
                      </a:endParaRPr>
                    </a:p>
                  </a:txBody>
                  <a:tcPr marL="46003" marR="4600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lnSpc>
                          <a:spcPct val="100000"/>
                        </a:lnSpc>
                        <a:spcAft>
                          <a:spcPts val="0"/>
                        </a:spcAft>
                      </a:pPr>
                      <a:r>
                        <a:rPr lang="ru-RU" sz="1100" b="1" dirty="0" smtClean="0">
                          <a:effectLst/>
                          <a:latin typeface="Times New Roman" pitchFamily="18" charset="0"/>
                          <a:cs typeface="Times New Roman" pitchFamily="18" charset="0"/>
                        </a:rPr>
                        <a:t>10</a:t>
                      </a:r>
                      <a:endParaRPr lang="ru-RU" sz="1100" b="1" dirty="0">
                        <a:effectLst/>
                        <a:latin typeface="Times New Roman" pitchFamily="18" charset="0"/>
                        <a:ea typeface="Calibri"/>
                        <a:cs typeface="Times New Roman" pitchFamily="18" charset="0"/>
                      </a:endParaRPr>
                    </a:p>
                  </a:txBody>
                  <a:tcPr marL="46003" marR="4600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rowSpan="2">
                  <a:txBody>
                    <a:bodyPr/>
                    <a:lstStyle/>
                    <a:p>
                      <a:pPr indent="450215" algn="just">
                        <a:lnSpc>
                          <a:spcPct val="100000"/>
                        </a:lnSpc>
                        <a:spcAft>
                          <a:spcPts val="0"/>
                        </a:spcAft>
                      </a:pPr>
                      <a:r>
                        <a:rPr lang="ru-RU" sz="1100" kern="1200" dirty="0" smtClean="0">
                          <a:solidFill>
                            <a:schemeClr val="dk1"/>
                          </a:solidFill>
                          <a:effectLst/>
                          <a:latin typeface="Times New Roman" pitchFamily="18" charset="0"/>
                          <a:ea typeface="+mn-ea"/>
                          <a:cs typeface="Times New Roman" pitchFamily="18" charset="0"/>
                        </a:rPr>
                        <a:t>При наличии</a:t>
                      </a:r>
                      <a:r>
                        <a:rPr lang="ru-RU" sz="1100" kern="1200" baseline="0" dirty="0" smtClean="0">
                          <a:solidFill>
                            <a:schemeClr val="dk1"/>
                          </a:solidFill>
                          <a:effectLst/>
                          <a:latin typeface="Times New Roman" pitchFamily="18" charset="0"/>
                          <a:ea typeface="+mn-ea"/>
                          <a:cs typeface="Times New Roman" pitchFamily="18" charset="0"/>
                        </a:rPr>
                        <a:t> ОП самостоятельно разработанной организацией з</a:t>
                      </a:r>
                      <a:r>
                        <a:rPr lang="ru-RU" sz="1100" kern="1200" dirty="0" smtClean="0">
                          <a:solidFill>
                            <a:schemeClr val="dk1"/>
                          </a:solidFill>
                          <a:effectLst/>
                          <a:latin typeface="Times New Roman" pitchFamily="18" charset="0"/>
                          <a:ea typeface="+mn-ea"/>
                          <a:cs typeface="Times New Roman" pitchFamily="18" charset="0"/>
                        </a:rPr>
                        <a:t>начение показателя определяется по результатам анализа ОП, размещенной на официальном сайте в сети «Интернет» организации, на соответствие структуры и содержания образовательной программы требованиям, установленным ФГОС.</a:t>
                      </a:r>
                      <a:endParaRPr lang="ru-RU" sz="1100" kern="1200" dirty="0">
                        <a:solidFill>
                          <a:schemeClr val="dk1"/>
                        </a:solidFill>
                        <a:effectLst/>
                        <a:latin typeface="Times New Roman" pitchFamily="18" charset="0"/>
                        <a:ea typeface="+mn-ea"/>
                        <a:cs typeface="Times New Roman" pitchFamily="18" charset="0"/>
                      </a:endParaRPr>
                    </a:p>
                  </a:txBody>
                  <a:tcPr marL="46003" marR="4600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rowSpan="2">
                  <a:txBody>
                    <a:bodyPr/>
                    <a:lstStyle/>
                    <a:p>
                      <a:pPr algn="just">
                        <a:lnSpc>
                          <a:spcPct val="100000"/>
                        </a:lnSpc>
                      </a:pPr>
                      <a:r>
                        <a:rPr lang="ru-RU" sz="1100" kern="1200" dirty="0" smtClean="0">
                          <a:solidFill>
                            <a:schemeClr val="dk1"/>
                          </a:solidFill>
                          <a:effectLst/>
                          <a:latin typeface="Times New Roman" pitchFamily="18" charset="0"/>
                          <a:ea typeface="+mn-ea"/>
                          <a:cs typeface="Times New Roman" pitchFamily="18" charset="0"/>
                        </a:rPr>
                        <a:t>- официальный сайт в сети «Интернет» организации начального общего образования;</a:t>
                      </a:r>
                    </a:p>
                    <a:p>
                      <a:pPr algn="just">
                        <a:lnSpc>
                          <a:spcPct val="100000"/>
                        </a:lnSpc>
                      </a:pPr>
                      <a:r>
                        <a:rPr lang="ru-RU" sz="1100" kern="1200" dirty="0" smtClean="0">
                          <a:solidFill>
                            <a:schemeClr val="dk1"/>
                          </a:solidFill>
                          <a:effectLst/>
                          <a:latin typeface="Times New Roman" pitchFamily="18" charset="0"/>
                          <a:ea typeface="+mn-ea"/>
                          <a:cs typeface="Times New Roman" pitchFamily="18" charset="0"/>
                        </a:rPr>
                        <a:t>- информационный ресурс в сети «Интернет» «Единое содержание общего образования» (https://edsoo.ru/).</a:t>
                      </a:r>
                      <a:endParaRPr lang="ru-RU" sz="1100" kern="1200" dirty="0">
                        <a:solidFill>
                          <a:schemeClr val="dk1"/>
                        </a:solidFill>
                        <a:effectLst/>
                        <a:latin typeface="Times New Roman" pitchFamily="18" charset="0"/>
                        <a:ea typeface="+mn-ea"/>
                        <a:cs typeface="Times New Roman" pitchFamily="18" charset="0"/>
                      </a:endParaRPr>
                    </a:p>
                  </a:txBody>
                  <a:tcPr marL="46003" marR="4600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rowSpan="2">
                  <a:txBody>
                    <a:bodyPr/>
                    <a:lstStyle/>
                    <a:p>
                      <a:pPr indent="432000" algn="just">
                        <a:lnSpc>
                          <a:spcPct val="100000"/>
                        </a:lnSpc>
                        <a:spcAft>
                          <a:spcPts val="0"/>
                        </a:spcAft>
                      </a:pPr>
                      <a:r>
                        <a:rPr lang="ru-RU" sz="1100" dirty="0" smtClean="0">
                          <a:effectLst/>
                          <a:latin typeface="Times New Roman" pitchFamily="18" charset="0"/>
                          <a:ea typeface="Calibri"/>
                          <a:cs typeface="Times New Roman" pitchFamily="18" charset="0"/>
                        </a:rPr>
                        <a:t>При разработке ООП организация вправе непосредственно применять при реализации ООП соответствующие федеральные ООП, а также предусмотреть применение федерального учебного плана, и (или) федерального календарного учебного графика, и (или) федеральных рабочих программ учебных предметов, курсов, дисциплин (модулей), включенных в соответствующую федеральную ООП, размещенную на информационном ресурсе в сети «Интернет» «Единое содержание общего образования» (https://edsoo.ru/).</a:t>
                      </a:r>
                    </a:p>
                    <a:p>
                      <a:pPr indent="432000" algn="just">
                        <a:lnSpc>
                          <a:spcPct val="100000"/>
                        </a:lnSpc>
                        <a:spcAft>
                          <a:spcPts val="0"/>
                        </a:spcAft>
                      </a:pPr>
                      <a:r>
                        <a:rPr lang="ru-RU" sz="1100" dirty="0" smtClean="0">
                          <a:effectLst/>
                          <a:latin typeface="Times New Roman" pitchFamily="18" charset="0"/>
                          <a:ea typeface="Calibri"/>
                          <a:cs typeface="Times New Roman" pitchFamily="18" charset="0"/>
                        </a:rPr>
                        <a:t>В таком случае анализ ОП, размещенной на официальном сайте в сети «Интернет» ОО, на соответствие структуры и содержания ОП требованиям, установленным ФГОС не проводится и показателю    устанавливается </a:t>
                      </a:r>
                      <a:r>
                        <a:rPr lang="ru-RU" sz="1100" b="1" dirty="0" smtClean="0">
                          <a:effectLst/>
                          <a:latin typeface="Times New Roman" pitchFamily="18" charset="0"/>
                          <a:ea typeface="Calibri"/>
                          <a:cs typeface="Times New Roman" pitchFamily="18" charset="0"/>
                        </a:rPr>
                        <a:t>10 баллов.</a:t>
                      </a:r>
                    </a:p>
                  </a:txBody>
                  <a:tcPr marL="46003" marR="4600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xmlns="" val="10001"/>
                  </a:ext>
                </a:extLst>
              </a:tr>
              <a:tr h="2376264">
                <a:tc vMerge="1">
                  <a:txBody>
                    <a:bodyPr/>
                    <a:lstStyle/>
                    <a:p>
                      <a:endParaRPr lang="ru-RU"/>
                    </a:p>
                  </a:txBody>
                  <a:tcPr/>
                </a:tc>
                <a:tc>
                  <a:txBody>
                    <a:bodyPr/>
                    <a:lstStyle/>
                    <a:p>
                      <a:pPr algn="ctr">
                        <a:lnSpc>
                          <a:spcPct val="100000"/>
                        </a:lnSpc>
                        <a:spcAft>
                          <a:spcPts val="0"/>
                        </a:spcAft>
                      </a:pPr>
                      <a:r>
                        <a:rPr lang="ru-RU" sz="1100" b="1" dirty="0">
                          <a:effectLst/>
                          <a:latin typeface="Times New Roman" pitchFamily="18" charset="0"/>
                          <a:cs typeface="Times New Roman" pitchFamily="18" charset="0"/>
                        </a:rPr>
                        <a:t>Не </a:t>
                      </a:r>
                      <a:r>
                        <a:rPr lang="ru-RU" sz="1100" b="1" dirty="0" smtClean="0">
                          <a:effectLst/>
                          <a:latin typeface="Times New Roman" pitchFamily="18" charset="0"/>
                          <a:cs typeface="Times New Roman" pitchFamily="18" charset="0"/>
                        </a:rPr>
                        <a:t>соответствует</a:t>
                      </a:r>
                      <a:endParaRPr lang="ru-RU" sz="1100" b="1" dirty="0">
                        <a:effectLst/>
                        <a:latin typeface="Times New Roman" pitchFamily="18" charset="0"/>
                        <a:ea typeface="Calibri"/>
                        <a:cs typeface="Times New Roman" pitchFamily="18" charset="0"/>
                      </a:endParaRPr>
                    </a:p>
                  </a:txBody>
                  <a:tcPr marL="46003" marR="4600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lnSpc>
                          <a:spcPct val="100000"/>
                        </a:lnSpc>
                        <a:spcAft>
                          <a:spcPts val="0"/>
                        </a:spcAft>
                      </a:pPr>
                      <a:r>
                        <a:rPr lang="ru-RU" sz="1100" b="1" dirty="0">
                          <a:effectLst/>
                          <a:latin typeface="Times New Roman" pitchFamily="18" charset="0"/>
                          <a:cs typeface="Times New Roman" pitchFamily="18" charset="0"/>
                        </a:rPr>
                        <a:t>0</a:t>
                      </a:r>
                      <a:endParaRPr lang="ru-RU" sz="1100" b="1" dirty="0">
                        <a:effectLst/>
                        <a:latin typeface="Times New Roman" pitchFamily="18" charset="0"/>
                        <a:ea typeface="Calibri"/>
                        <a:cs typeface="Times New Roman" pitchFamily="18" charset="0"/>
                      </a:endParaRPr>
                    </a:p>
                  </a:txBody>
                  <a:tcPr marL="46003" marR="4600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vMerge="1">
                  <a:txBody>
                    <a:bodyPr/>
                    <a:lstStyle/>
                    <a:p>
                      <a:endParaRPr lang="ru-RU"/>
                    </a:p>
                  </a:txBody>
                  <a:tcPr/>
                </a:tc>
                <a:tc vMerge="1">
                  <a:txBody>
                    <a:bodyPr/>
                    <a:lstStyle/>
                    <a:p>
                      <a:endParaRPr lang="ru-RU"/>
                    </a:p>
                  </a:txBody>
                  <a:tcPr/>
                </a:tc>
                <a:tc vMerge="1">
                  <a:txBody>
                    <a:bodyPr/>
                    <a:lstStyle/>
                    <a:p>
                      <a:endParaRPr lang="ru-RU"/>
                    </a:p>
                  </a:txBody>
                  <a:tcPr/>
                </a:tc>
                <a:extLst>
                  <a:ext uri="{0D108BD9-81ED-4DB2-BD59-A6C34878D82A}">
                    <a16:rowId xmlns:a16="http://schemas.microsoft.com/office/drawing/2014/main" xmlns="" val="10002"/>
                  </a:ext>
                </a:extLst>
              </a:tr>
            </a:tbl>
          </a:graphicData>
        </a:graphic>
      </p:graphicFrame>
      <p:sp>
        <p:nvSpPr>
          <p:cNvPr id="6" name="Прямоугольник 23"/>
          <p:cNvSpPr/>
          <p:nvPr/>
        </p:nvSpPr>
        <p:spPr bwMode="auto">
          <a:xfrm>
            <a:off x="1919536" y="94597"/>
            <a:ext cx="10153128" cy="814123"/>
          </a:xfrm>
          <a:custGeom>
            <a:avLst/>
            <a:gdLst>
              <a:gd name="connsiteX0" fmla="*/ 0 w 7827189"/>
              <a:gd name="connsiteY0" fmla="*/ 0 h 1012634"/>
              <a:gd name="connsiteX1" fmla="*/ 7827189 w 7827189"/>
              <a:gd name="connsiteY1" fmla="*/ 0 h 1012634"/>
              <a:gd name="connsiteX2" fmla="*/ 7827189 w 7827189"/>
              <a:gd name="connsiteY2" fmla="*/ 1012634 h 1012634"/>
              <a:gd name="connsiteX3" fmla="*/ 0 w 7827189"/>
              <a:gd name="connsiteY3" fmla="*/ 1012634 h 1012634"/>
              <a:gd name="connsiteX4" fmla="*/ 0 w 7827189"/>
              <a:gd name="connsiteY4" fmla="*/ 0 h 1012634"/>
              <a:gd name="connsiteX0" fmla="*/ 577970 w 7827189"/>
              <a:gd name="connsiteY0" fmla="*/ 0 h 1012634"/>
              <a:gd name="connsiteX1" fmla="*/ 7827189 w 7827189"/>
              <a:gd name="connsiteY1" fmla="*/ 0 h 1012634"/>
              <a:gd name="connsiteX2" fmla="*/ 7827189 w 7827189"/>
              <a:gd name="connsiteY2" fmla="*/ 1012634 h 1012634"/>
              <a:gd name="connsiteX3" fmla="*/ 0 w 7827189"/>
              <a:gd name="connsiteY3" fmla="*/ 1012634 h 1012634"/>
              <a:gd name="connsiteX4" fmla="*/ 577970 w 7827189"/>
              <a:gd name="connsiteY4" fmla="*/ 0 h 1012634"/>
              <a:gd name="connsiteX0" fmla="*/ 560717 w 7827189"/>
              <a:gd name="connsiteY0" fmla="*/ 0 h 1047140"/>
              <a:gd name="connsiteX1" fmla="*/ 7827189 w 7827189"/>
              <a:gd name="connsiteY1" fmla="*/ 34506 h 1047140"/>
              <a:gd name="connsiteX2" fmla="*/ 7827189 w 7827189"/>
              <a:gd name="connsiteY2" fmla="*/ 1047140 h 1047140"/>
              <a:gd name="connsiteX3" fmla="*/ 0 w 7827189"/>
              <a:gd name="connsiteY3" fmla="*/ 1047140 h 1047140"/>
              <a:gd name="connsiteX4" fmla="*/ 560717 w 7827189"/>
              <a:gd name="connsiteY4" fmla="*/ 0 h 10471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27189" h="1047140">
                <a:moveTo>
                  <a:pt x="560717" y="0"/>
                </a:moveTo>
                <a:lnTo>
                  <a:pt x="7827189" y="34506"/>
                </a:lnTo>
                <a:lnTo>
                  <a:pt x="7827189" y="1047140"/>
                </a:lnTo>
                <a:lnTo>
                  <a:pt x="0" y="1047140"/>
                </a:lnTo>
                <a:lnTo>
                  <a:pt x="560717" y="0"/>
                </a:lnTo>
                <a:close/>
              </a:path>
            </a:pathLst>
          </a:custGeom>
          <a:solidFill>
            <a:srgbClr val="0C549E"/>
          </a:solidFill>
          <a:ln>
            <a:solidFill>
              <a:srgbClr val="0C549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r"/>
            <a:r>
              <a:rPr lang="ru-RU" sz="2000" b="1" dirty="0" smtClean="0">
                <a:solidFill>
                  <a:prstClr val="white"/>
                </a:solidFill>
                <a:latin typeface="Arial" pitchFamily="34" charset="0"/>
                <a:cs typeface="Arial" pitchFamily="34" charset="0"/>
              </a:rPr>
              <a:t>Методика расчета и применения АП по образовательным программам </a:t>
            </a:r>
          </a:p>
          <a:p>
            <a:pPr algn="r"/>
            <a:r>
              <a:rPr lang="ru-RU" sz="2000" b="1" dirty="0" smtClean="0">
                <a:solidFill>
                  <a:prstClr val="white"/>
                </a:solidFill>
                <a:latin typeface="Arial" pitchFamily="34" charset="0"/>
                <a:cs typeface="Arial" pitchFamily="34" charset="0"/>
              </a:rPr>
              <a:t>НОО, ООО, СОО</a:t>
            </a:r>
            <a:endParaRPr lang="ru-RU" sz="2000" b="1" dirty="0">
              <a:solidFill>
                <a:prstClr val="white"/>
              </a:solidFill>
              <a:latin typeface="Arial" pitchFamily="34" charset="0"/>
              <a:cs typeface="Arial" pitchFamily="34" charset="0"/>
            </a:endParaRPr>
          </a:p>
        </p:txBody>
      </p:sp>
      <p:grpSp>
        <p:nvGrpSpPr>
          <p:cNvPr id="4" name="Группа 9"/>
          <p:cNvGrpSpPr>
            <a:grpSpLocks/>
          </p:cNvGrpSpPr>
          <p:nvPr/>
        </p:nvGrpSpPr>
        <p:grpSpPr bwMode="auto">
          <a:xfrm>
            <a:off x="92332" y="-104340"/>
            <a:ext cx="2520281" cy="1073247"/>
            <a:chOff x="143554" y="54314"/>
            <a:chExt cx="3664921" cy="1863953"/>
          </a:xfrm>
        </p:grpSpPr>
        <p:pic>
          <p:nvPicPr>
            <p:cNvPr id="5" name="Picture 2" descr="C:\Users\MalenkovaEV.EDU1\Desktop\Картинки\flag_rossiya_simvolika_lenty_trikolor_99276_2560x1600.jpg"/>
            <p:cNvPicPr>
              <a:picLocks noChangeAspect="1" noChangeArrowheads="1"/>
            </p:cNvPicPr>
            <p:nvPr/>
          </p:nvPicPr>
          <p:blipFill>
            <a:blip r:embed="rId2" cstate="print"/>
            <a:srcRect l="25054" b="11670"/>
            <a:stretch>
              <a:fillRect/>
            </a:stretch>
          </p:blipFill>
          <p:spPr bwMode="auto">
            <a:xfrm rot="10800000">
              <a:off x="143554" y="416691"/>
              <a:ext cx="3206805" cy="1485258"/>
            </a:xfrm>
            <a:prstGeom prst="rect">
              <a:avLst/>
            </a:prstGeom>
            <a:ln>
              <a:noFill/>
            </a:ln>
            <a:effectLst>
              <a:softEdge rad="112500"/>
            </a:effectLst>
          </p:spPr>
        </p:pic>
        <p:pic>
          <p:nvPicPr>
            <p:cNvPr id="7" name="Рисунок 17" descr="Samarskaya_oblast_gerb_h8nqy4tcmxozhyoh4wh5.jpg"/>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59785" y="54314"/>
              <a:ext cx="2748690" cy="18639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324001207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2962082930"/>
              </p:ext>
            </p:extLst>
          </p:nvPr>
        </p:nvGraphicFramePr>
        <p:xfrm>
          <a:off x="479376" y="1556792"/>
          <a:ext cx="11449272" cy="3888432"/>
        </p:xfrm>
        <a:graphic>
          <a:graphicData uri="http://schemas.openxmlformats.org/drawingml/2006/table">
            <a:tbl>
              <a:tblPr firstRow="1" firstCol="1" bandRow="1">
                <a:tableStyleId>{5C22544A-7EE6-4342-B048-85BDC9FD1C3A}</a:tableStyleId>
              </a:tblPr>
              <a:tblGrid>
                <a:gridCol w="1495453">
                  <a:extLst>
                    <a:ext uri="{9D8B030D-6E8A-4147-A177-3AD203B41FA5}">
                      <a16:colId xmlns:a16="http://schemas.microsoft.com/office/drawing/2014/main" xmlns="" val="20001"/>
                    </a:ext>
                  </a:extLst>
                </a:gridCol>
                <a:gridCol w="1379580">
                  <a:extLst>
                    <a:ext uri="{9D8B030D-6E8A-4147-A177-3AD203B41FA5}">
                      <a16:colId xmlns:a16="http://schemas.microsoft.com/office/drawing/2014/main" xmlns="" val="20002"/>
                    </a:ext>
                  </a:extLst>
                </a:gridCol>
                <a:gridCol w="1343789">
                  <a:extLst>
                    <a:ext uri="{9D8B030D-6E8A-4147-A177-3AD203B41FA5}">
                      <a16:colId xmlns:a16="http://schemas.microsoft.com/office/drawing/2014/main" xmlns="" val="20003"/>
                    </a:ext>
                  </a:extLst>
                </a:gridCol>
                <a:gridCol w="1973866">
                  <a:extLst>
                    <a:ext uri="{9D8B030D-6E8A-4147-A177-3AD203B41FA5}">
                      <a16:colId xmlns:a16="http://schemas.microsoft.com/office/drawing/2014/main" xmlns="" val="20004"/>
                    </a:ext>
                  </a:extLst>
                </a:gridCol>
                <a:gridCol w="1872208">
                  <a:extLst>
                    <a:ext uri="{9D8B030D-6E8A-4147-A177-3AD203B41FA5}">
                      <a16:colId xmlns:a16="http://schemas.microsoft.com/office/drawing/2014/main" xmlns="" val="20005"/>
                    </a:ext>
                  </a:extLst>
                </a:gridCol>
                <a:gridCol w="3384376"/>
              </a:tblGrid>
              <a:tr h="648072">
                <a:tc>
                  <a:txBody>
                    <a:bodyPr/>
                    <a:lstStyle/>
                    <a:p>
                      <a:pPr algn="ctr">
                        <a:lnSpc>
                          <a:spcPct val="115000"/>
                        </a:lnSpc>
                        <a:spcAft>
                          <a:spcPts val="0"/>
                        </a:spcAft>
                      </a:pPr>
                      <a:r>
                        <a:rPr lang="ru-RU" sz="1100" b="0" dirty="0">
                          <a:solidFill>
                            <a:schemeClr val="tx1"/>
                          </a:solidFill>
                          <a:effectLst/>
                          <a:latin typeface="Times New Roman" pitchFamily="18" charset="0"/>
                          <a:cs typeface="Times New Roman" pitchFamily="18" charset="0"/>
                        </a:rPr>
                        <a:t>Предлагаемое </a:t>
                      </a:r>
                    </a:p>
                    <a:p>
                      <a:pPr algn="ctr">
                        <a:lnSpc>
                          <a:spcPct val="115000"/>
                        </a:lnSpc>
                        <a:spcAft>
                          <a:spcPts val="0"/>
                        </a:spcAft>
                      </a:pPr>
                      <a:r>
                        <a:rPr lang="ru-RU" sz="1100" b="0" dirty="0">
                          <a:solidFill>
                            <a:schemeClr val="tx1"/>
                          </a:solidFill>
                          <a:effectLst/>
                          <a:latin typeface="Times New Roman" pitchFamily="18" charset="0"/>
                          <a:cs typeface="Times New Roman" pitchFamily="18" charset="0"/>
                        </a:rPr>
                        <a:t>наименование показателя</a:t>
                      </a:r>
                      <a:endParaRPr lang="ru-RU" sz="1100" b="0" dirty="0">
                        <a:solidFill>
                          <a:schemeClr val="tx1"/>
                        </a:solidFill>
                        <a:effectLst/>
                        <a:latin typeface="Times New Roman" pitchFamily="18" charset="0"/>
                        <a:ea typeface="Calibri"/>
                        <a:cs typeface="Times New Roman" pitchFamily="18" charset="0"/>
                      </a:endParaRPr>
                    </a:p>
                  </a:txBody>
                  <a:tcPr marL="46003" marR="4600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15000"/>
                        </a:lnSpc>
                        <a:spcAft>
                          <a:spcPts val="0"/>
                        </a:spcAft>
                      </a:pPr>
                      <a:r>
                        <a:rPr lang="ru-RU" sz="1100" b="0" dirty="0">
                          <a:solidFill>
                            <a:schemeClr val="tx1"/>
                          </a:solidFill>
                          <a:effectLst/>
                          <a:latin typeface="Times New Roman" pitchFamily="18" charset="0"/>
                          <a:cs typeface="Times New Roman" pitchFamily="18" charset="0"/>
                        </a:rPr>
                        <a:t>Значение </a:t>
                      </a:r>
                    </a:p>
                    <a:p>
                      <a:pPr algn="ctr">
                        <a:lnSpc>
                          <a:spcPct val="115000"/>
                        </a:lnSpc>
                        <a:spcAft>
                          <a:spcPts val="0"/>
                        </a:spcAft>
                      </a:pPr>
                      <a:r>
                        <a:rPr lang="ru-RU" sz="1100" b="0" dirty="0" err="1">
                          <a:solidFill>
                            <a:schemeClr val="tx1"/>
                          </a:solidFill>
                          <a:effectLst/>
                          <a:latin typeface="Times New Roman" pitchFamily="18" charset="0"/>
                          <a:cs typeface="Times New Roman" pitchFamily="18" charset="0"/>
                        </a:rPr>
                        <a:t>аккредитационных</a:t>
                      </a:r>
                      <a:r>
                        <a:rPr lang="ru-RU" sz="1100" b="0" dirty="0">
                          <a:solidFill>
                            <a:schemeClr val="tx1"/>
                          </a:solidFill>
                          <a:effectLst/>
                          <a:latin typeface="Times New Roman" pitchFamily="18" charset="0"/>
                          <a:cs typeface="Times New Roman" pitchFamily="18" charset="0"/>
                        </a:rPr>
                        <a:t> показателей </a:t>
                      </a:r>
                      <a:endParaRPr lang="ru-RU" sz="1100" b="0" dirty="0">
                        <a:solidFill>
                          <a:schemeClr val="tx1"/>
                        </a:solidFill>
                        <a:effectLst/>
                        <a:latin typeface="Times New Roman" pitchFamily="18" charset="0"/>
                        <a:ea typeface="Calibri"/>
                        <a:cs typeface="Times New Roman" pitchFamily="18" charset="0"/>
                      </a:endParaRPr>
                    </a:p>
                  </a:txBody>
                  <a:tcPr marL="46003" marR="4600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15000"/>
                        </a:lnSpc>
                        <a:spcAft>
                          <a:spcPts val="0"/>
                        </a:spcAft>
                      </a:pPr>
                      <a:r>
                        <a:rPr lang="ru-RU" sz="1100" b="0" dirty="0">
                          <a:solidFill>
                            <a:schemeClr val="tx1"/>
                          </a:solidFill>
                          <a:effectLst/>
                          <a:latin typeface="Times New Roman" pitchFamily="18" charset="0"/>
                          <a:cs typeface="Times New Roman" pitchFamily="18" charset="0"/>
                        </a:rPr>
                        <a:t>Количество</a:t>
                      </a:r>
                    </a:p>
                    <a:p>
                      <a:pPr algn="ctr">
                        <a:lnSpc>
                          <a:spcPct val="115000"/>
                        </a:lnSpc>
                        <a:spcAft>
                          <a:spcPts val="0"/>
                        </a:spcAft>
                      </a:pPr>
                      <a:r>
                        <a:rPr lang="ru-RU" sz="1100" b="0" dirty="0">
                          <a:solidFill>
                            <a:schemeClr val="tx1"/>
                          </a:solidFill>
                          <a:effectLst/>
                          <a:latin typeface="Times New Roman" pitchFamily="18" charset="0"/>
                          <a:cs typeface="Times New Roman" pitchFamily="18" charset="0"/>
                        </a:rPr>
                        <a:t> </a:t>
                      </a:r>
                      <a:r>
                        <a:rPr lang="ru-RU" sz="1100" b="0" dirty="0" smtClean="0">
                          <a:solidFill>
                            <a:schemeClr val="tx1"/>
                          </a:solidFill>
                          <a:effectLst/>
                          <a:latin typeface="Times New Roman" pitchFamily="18" charset="0"/>
                          <a:cs typeface="Times New Roman" pitchFamily="18" charset="0"/>
                        </a:rPr>
                        <a:t>баллов</a:t>
                      </a:r>
                      <a:r>
                        <a:rPr lang="ru-RU" sz="1100" b="0" dirty="0">
                          <a:solidFill>
                            <a:schemeClr val="tx1"/>
                          </a:solidFill>
                          <a:effectLst/>
                          <a:latin typeface="Times New Roman" pitchFamily="18" charset="0"/>
                          <a:cs typeface="Times New Roman" pitchFamily="18" charset="0"/>
                        </a:rPr>
                        <a:t> </a:t>
                      </a:r>
                      <a:endParaRPr lang="ru-RU" sz="1100" b="0" dirty="0">
                        <a:solidFill>
                          <a:schemeClr val="tx1"/>
                        </a:solidFill>
                        <a:effectLst/>
                        <a:latin typeface="Times New Roman" pitchFamily="18" charset="0"/>
                        <a:ea typeface="Calibri"/>
                        <a:cs typeface="Times New Roman" pitchFamily="18" charset="0"/>
                      </a:endParaRPr>
                    </a:p>
                  </a:txBody>
                  <a:tcPr marL="46003" marR="4600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15000"/>
                        </a:lnSpc>
                        <a:spcAft>
                          <a:spcPts val="0"/>
                        </a:spcAft>
                      </a:pPr>
                      <a:r>
                        <a:rPr lang="ru-RU" sz="1100" b="0" dirty="0">
                          <a:solidFill>
                            <a:schemeClr val="tx1"/>
                          </a:solidFill>
                          <a:effectLst/>
                          <a:latin typeface="Times New Roman" pitchFamily="18" charset="0"/>
                          <a:cs typeface="Times New Roman" pitchFamily="18" charset="0"/>
                        </a:rPr>
                        <a:t>Методика расчета </a:t>
                      </a:r>
                      <a:endParaRPr lang="ru-RU" sz="1100" b="0" dirty="0" smtClean="0">
                        <a:solidFill>
                          <a:schemeClr val="tx1"/>
                        </a:solidFill>
                        <a:effectLst/>
                        <a:latin typeface="Times New Roman" pitchFamily="18" charset="0"/>
                        <a:cs typeface="Times New Roman" pitchFamily="18" charset="0"/>
                      </a:endParaRPr>
                    </a:p>
                    <a:p>
                      <a:pPr algn="ctr">
                        <a:lnSpc>
                          <a:spcPct val="115000"/>
                        </a:lnSpc>
                        <a:spcAft>
                          <a:spcPts val="0"/>
                        </a:spcAft>
                      </a:pPr>
                      <a:r>
                        <a:rPr lang="ru-RU" sz="1100" b="0" dirty="0" err="1" smtClean="0">
                          <a:solidFill>
                            <a:schemeClr val="tx1"/>
                          </a:solidFill>
                          <a:effectLst/>
                          <a:latin typeface="Times New Roman" pitchFamily="18" charset="0"/>
                          <a:cs typeface="Times New Roman" pitchFamily="18" charset="0"/>
                        </a:rPr>
                        <a:t>аккредитационных</a:t>
                      </a:r>
                      <a:r>
                        <a:rPr lang="ru-RU" sz="1100" b="0" dirty="0" smtClean="0">
                          <a:solidFill>
                            <a:schemeClr val="tx1"/>
                          </a:solidFill>
                          <a:effectLst/>
                          <a:latin typeface="Times New Roman" pitchFamily="18" charset="0"/>
                          <a:cs typeface="Times New Roman" pitchFamily="18" charset="0"/>
                        </a:rPr>
                        <a:t> </a:t>
                      </a:r>
                    </a:p>
                    <a:p>
                      <a:pPr algn="ctr">
                        <a:lnSpc>
                          <a:spcPct val="115000"/>
                        </a:lnSpc>
                        <a:spcAft>
                          <a:spcPts val="0"/>
                        </a:spcAft>
                      </a:pPr>
                      <a:r>
                        <a:rPr lang="ru-RU" sz="1100" b="0" dirty="0" smtClean="0">
                          <a:solidFill>
                            <a:schemeClr val="tx1"/>
                          </a:solidFill>
                          <a:effectLst/>
                          <a:latin typeface="Times New Roman" pitchFamily="18" charset="0"/>
                          <a:cs typeface="Times New Roman" pitchFamily="18" charset="0"/>
                        </a:rPr>
                        <a:t>показателей</a:t>
                      </a:r>
                      <a:r>
                        <a:rPr lang="ru-RU" sz="1100" b="0" dirty="0">
                          <a:solidFill>
                            <a:schemeClr val="tx1"/>
                          </a:solidFill>
                          <a:effectLst/>
                          <a:latin typeface="Times New Roman" pitchFamily="18" charset="0"/>
                          <a:cs typeface="Times New Roman" pitchFamily="18" charset="0"/>
                        </a:rPr>
                        <a:t> </a:t>
                      </a:r>
                      <a:endParaRPr lang="ru-RU" sz="1100" b="0" dirty="0">
                        <a:solidFill>
                          <a:schemeClr val="tx1"/>
                        </a:solidFill>
                        <a:effectLst/>
                        <a:latin typeface="Times New Roman" pitchFamily="18" charset="0"/>
                        <a:ea typeface="Calibri"/>
                        <a:cs typeface="Times New Roman" pitchFamily="18" charset="0"/>
                      </a:endParaRPr>
                    </a:p>
                  </a:txBody>
                  <a:tcPr marL="46003" marR="4600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15000"/>
                        </a:lnSpc>
                        <a:spcAft>
                          <a:spcPts val="0"/>
                        </a:spcAft>
                      </a:pPr>
                      <a:r>
                        <a:rPr lang="ru-RU" sz="1100" b="0" dirty="0">
                          <a:solidFill>
                            <a:schemeClr val="tx1"/>
                          </a:solidFill>
                          <a:effectLst/>
                          <a:latin typeface="Times New Roman" pitchFamily="18" charset="0"/>
                          <a:cs typeface="Times New Roman" pitchFamily="18" charset="0"/>
                        </a:rPr>
                        <a:t>Источники </a:t>
                      </a:r>
                      <a:r>
                        <a:rPr lang="ru-RU" sz="1100" b="0" dirty="0" smtClean="0">
                          <a:solidFill>
                            <a:schemeClr val="tx1"/>
                          </a:solidFill>
                          <a:effectLst/>
                          <a:latin typeface="Times New Roman" pitchFamily="18" charset="0"/>
                          <a:cs typeface="Times New Roman" pitchFamily="18" charset="0"/>
                        </a:rPr>
                        <a:t>данных</a:t>
                      </a:r>
                    </a:p>
                    <a:p>
                      <a:pPr algn="ctr">
                        <a:lnSpc>
                          <a:spcPct val="115000"/>
                        </a:lnSpc>
                        <a:spcAft>
                          <a:spcPts val="0"/>
                        </a:spcAft>
                      </a:pPr>
                      <a:r>
                        <a:rPr lang="ru-RU" sz="1100" b="0" dirty="0" smtClean="0">
                          <a:solidFill>
                            <a:schemeClr val="tx1"/>
                          </a:solidFill>
                          <a:effectLst/>
                          <a:latin typeface="Times New Roman" pitchFamily="18" charset="0"/>
                          <a:cs typeface="Times New Roman" pitchFamily="18" charset="0"/>
                        </a:rPr>
                        <a:t> </a:t>
                      </a:r>
                      <a:r>
                        <a:rPr lang="ru-RU" sz="1100" b="0" dirty="0">
                          <a:solidFill>
                            <a:schemeClr val="tx1"/>
                          </a:solidFill>
                          <a:effectLst/>
                          <a:latin typeface="Times New Roman" pitchFamily="18" charset="0"/>
                          <a:cs typeface="Times New Roman" pitchFamily="18" charset="0"/>
                        </a:rPr>
                        <a:t>для расчета </a:t>
                      </a:r>
                    </a:p>
                    <a:p>
                      <a:pPr algn="ctr">
                        <a:lnSpc>
                          <a:spcPct val="115000"/>
                        </a:lnSpc>
                        <a:spcAft>
                          <a:spcPts val="0"/>
                        </a:spcAft>
                      </a:pPr>
                      <a:r>
                        <a:rPr lang="ru-RU" sz="1100" b="0" dirty="0">
                          <a:solidFill>
                            <a:schemeClr val="tx1"/>
                          </a:solidFill>
                          <a:effectLst/>
                          <a:latin typeface="Times New Roman" pitchFamily="18" charset="0"/>
                          <a:cs typeface="Times New Roman" pitchFamily="18" charset="0"/>
                        </a:rPr>
                        <a:t>показателя </a:t>
                      </a:r>
                      <a:endParaRPr lang="ru-RU" sz="1100" b="0" dirty="0">
                        <a:solidFill>
                          <a:schemeClr val="tx1"/>
                        </a:solidFill>
                        <a:effectLst/>
                        <a:latin typeface="Times New Roman" pitchFamily="18" charset="0"/>
                        <a:ea typeface="Calibri"/>
                        <a:cs typeface="Times New Roman" pitchFamily="18" charset="0"/>
                      </a:endParaRPr>
                    </a:p>
                  </a:txBody>
                  <a:tcPr marL="46003" marR="4600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0" algn="ctr" defTabSz="914400" rtl="0" eaLnBrk="1" latinLnBrk="0" hangingPunct="1">
                        <a:lnSpc>
                          <a:spcPct val="115000"/>
                        </a:lnSpc>
                        <a:spcAft>
                          <a:spcPts val="0"/>
                        </a:spcAft>
                      </a:pPr>
                      <a:r>
                        <a:rPr lang="ru-RU" sz="1100" b="0" kern="1200" dirty="0" smtClean="0">
                          <a:solidFill>
                            <a:schemeClr val="tx1"/>
                          </a:solidFill>
                          <a:effectLst/>
                          <a:latin typeface="Times New Roman" pitchFamily="18" charset="0"/>
                          <a:ea typeface="Calibri"/>
                          <a:cs typeface="Times New Roman" pitchFamily="18" charset="0"/>
                        </a:rPr>
                        <a:t>Справочная</a:t>
                      </a:r>
                    </a:p>
                    <a:p>
                      <a:pPr marL="0" algn="ctr" defTabSz="914400" rtl="0" eaLnBrk="1" latinLnBrk="0" hangingPunct="1">
                        <a:lnSpc>
                          <a:spcPct val="115000"/>
                        </a:lnSpc>
                        <a:spcAft>
                          <a:spcPts val="0"/>
                        </a:spcAft>
                      </a:pPr>
                      <a:r>
                        <a:rPr lang="ru-RU" sz="1100" b="0" kern="1200" baseline="0" dirty="0" smtClean="0">
                          <a:solidFill>
                            <a:schemeClr val="tx1"/>
                          </a:solidFill>
                          <a:effectLst/>
                          <a:latin typeface="Times New Roman" pitchFamily="18" charset="0"/>
                          <a:ea typeface="Calibri"/>
                          <a:cs typeface="Times New Roman" pitchFamily="18" charset="0"/>
                        </a:rPr>
                        <a:t> информация</a:t>
                      </a:r>
                      <a:endParaRPr lang="ru-RU" sz="1100" b="0" dirty="0">
                        <a:solidFill>
                          <a:schemeClr val="tx1"/>
                        </a:solidFill>
                        <a:effectLst/>
                        <a:latin typeface="Times New Roman" pitchFamily="18" charset="0"/>
                        <a:ea typeface="Calibri"/>
                        <a:cs typeface="Times New Roman" pitchFamily="18" charset="0"/>
                      </a:endParaRPr>
                    </a:p>
                  </a:txBody>
                  <a:tcPr marL="46003" marR="4600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xmlns="" val="10000"/>
                  </a:ext>
                </a:extLst>
              </a:tr>
              <a:tr h="1797906">
                <a:tc rowSpan="2">
                  <a:txBody>
                    <a:bodyPr/>
                    <a:lstStyle/>
                    <a:p>
                      <a:pPr algn="ctr">
                        <a:lnSpc>
                          <a:spcPct val="100000"/>
                        </a:lnSpc>
                        <a:spcAft>
                          <a:spcPts val="0"/>
                        </a:spcAft>
                      </a:pPr>
                      <a:r>
                        <a:rPr lang="ru-RU" sz="1100" b="0" dirty="0" smtClean="0">
                          <a:solidFill>
                            <a:schemeClr val="tx1"/>
                          </a:solidFill>
                          <a:effectLst/>
                          <a:latin typeface="Times New Roman" pitchFamily="18" charset="0"/>
                          <a:cs typeface="Times New Roman" pitchFamily="18" charset="0"/>
                        </a:rPr>
                        <a:t>Соответствие планируемых результатов освоения</a:t>
                      </a:r>
                      <a:r>
                        <a:rPr lang="ru-RU" sz="1100" b="0" baseline="0" dirty="0" smtClean="0">
                          <a:solidFill>
                            <a:schemeClr val="tx1"/>
                          </a:solidFill>
                          <a:effectLst/>
                          <a:latin typeface="Times New Roman" pitchFamily="18" charset="0"/>
                          <a:cs typeface="Times New Roman" pitchFamily="18" charset="0"/>
                        </a:rPr>
                        <a:t> ОП установленным ФГОС </a:t>
                      </a:r>
                      <a:r>
                        <a:rPr lang="ru-RU" sz="1100" baseline="0" dirty="0" smtClean="0">
                          <a:solidFill>
                            <a:schemeClr val="tx1"/>
                          </a:solidFill>
                          <a:effectLst/>
                          <a:latin typeface="Times New Roman" pitchFamily="18" charset="0"/>
                          <a:cs typeface="Times New Roman" pitchFamily="18" charset="0"/>
                        </a:rPr>
                        <a:t>-</a:t>
                      </a:r>
                      <a:endParaRPr lang="ru-RU" sz="1100" dirty="0" smtClean="0">
                        <a:solidFill>
                          <a:schemeClr val="tx1"/>
                        </a:solidFill>
                        <a:effectLst/>
                        <a:latin typeface="Times New Roman" pitchFamily="18" charset="0"/>
                        <a:cs typeface="Times New Roman" pitchFamily="18" charset="0"/>
                      </a:endParaRPr>
                    </a:p>
                    <a:p>
                      <a:pPr marL="0" marR="0" indent="0" algn="ctr" defTabSz="914400" rtl="0" eaLnBrk="1" fontAlgn="auto" latinLnBrk="0" hangingPunct="1">
                        <a:lnSpc>
                          <a:spcPct val="100000"/>
                        </a:lnSpc>
                        <a:spcBef>
                          <a:spcPts val="0"/>
                        </a:spcBef>
                        <a:spcAft>
                          <a:spcPts val="0"/>
                        </a:spcAft>
                        <a:buClrTx/>
                        <a:buSzTx/>
                        <a:buFontTx/>
                        <a:buNone/>
                        <a:tabLst/>
                        <a:defRPr/>
                      </a:pPr>
                      <a:r>
                        <a:rPr lang="ru-RU" sz="1100" dirty="0" smtClean="0">
                          <a:solidFill>
                            <a:schemeClr val="tx1"/>
                          </a:solidFill>
                          <a:effectLst/>
                          <a:latin typeface="Times New Roman" pitchFamily="18" charset="0"/>
                          <a:cs typeface="Times New Roman" pitchFamily="18" charset="0"/>
                        </a:rPr>
                        <a:t>АП</a:t>
                      </a:r>
                      <a:r>
                        <a:rPr lang="ru-RU" sz="1100" baseline="-25000" dirty="0" smtClean="0">
                          <a:solidFill>
                            <a:schemeClr val="tx1"/>
                          </a:solidFill>
                          <a:effectLst/>
                          <a:latin typeface="Times New Roman" pitchFamily="18" charset="0"/>
                          <a:cs typeface="Times New Roman" pitchFamily="18" charset="0"/>
                        </a:rPr>
                        <a:t>2</a:t>
                      </a:r>
                    </a:p>
                    <a:p>
                      <a:pPr algn="ctr">
                        <a:lnSpc>
                          <a:spcPct val="100000"/>
                        </a:lnSpc>
                        <a:spcAft>
                          <a:spcPts val="0"/>
                        </a:spcAft>
                      </a:pPr>
                      <a:endParaRPr lang="ru-RU" sz="1100" dirty="0" smtClean="0">
                        <a:solidFill>
                          <a:schemeClr val="tx1"/>
                        </a:solidFill>
                        <a:effectLst/>
                        <a:latin typeface="Times New Roman" pitchFamily="18" charset="0"/>
                        <a:cs typeface="Times New Roman" pitchFamily="18" charset="0"/>
                      </a:endParaRPr>
                    </a:p>
                    <a:p>
                      <a:pPr algn="ctr">
                        <a:lnSpc>
                          <a:spcPct val="100000"/>
                        </a:lnSpc>
                        <a:spcAft>
                          <a:spcPts val="0"/>
                        </a:spcAft>
                      </a:pPr>
                      <a:r>
                        <a:rPr lang="ru-RU" sz="1100" dirty="0" smtClean="0">
                          <a:solidFill>
                            <a:schemeClr val="tx1"/>
                          </a:solidFill>
                          <a:effectLst/>
                          <a:latin typeface="Times New Roman" pitchFamily="18" charset="0"/>
                          <a:cs typeface="Times New Roman" pitchFamily="18" charset="0"/>
                        </a:rPr>
                        <a:t> </a:t>
                      </a:r>
                    </a:p>
                    <a:p>
                      <a:pPr algn="ctr">
                        <a:lnSpc>
                          <a:spcPct val="100000"/>
                        </a:lnSpc>
                        <a:spcAft>
                          <a:spcPts val="0"/>
                        </a:spcAft>
                      </a:pPr>
                      <a:r>
                        <a:rPr lang="ru-RU" sz="1100" dirty="0" smtClean="0">
                          <a:effectLst/>
                          <a:latin typeface="Times New Roman" pitchFamily="18" charset="0"/>
                          <a:cs typeface="Times New Roman" pitchFamily="18" charset="0"/>
                        </a:rPr>
                        <a:t> </a:t>
                      </a:r>
                      <a:endParaRPr lang="ru-RU" sz="1100" dirty="0">
                        <a:effectLst/>
                        <a:latin typeface="Times New Roman" pitchFamily="18" charset="0"/>
                        <a:ea typeface="Calibri"/>
                        <a:cs typeface="Times New Roman" pitchFamily="18" charset="0"/>
                      </a:endParaRPr>
                    </a:p>
                  </a:txBody>
                  <a:tcPr marL="46003" marR="4600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lnSpc>
                          <a:spcPct val="100000"/>
                        </a:lnSpc>
                        <a:spcAft>
                          <a:spcPts val="0"/>
                        </a:spcAft>
                      </a:pPr>
                      <a:r>
                        <a:rPr lang="ru-RU" sz="1100" b="1" dirty="0" smtClean="0">
                          <a:effectLst/>
                          <a:latin typeface="Times New Roman" pitchFamily="18" charset="0"/>
                          <a:cs typeface="Times New Roman" pitchFamily="18" charset="0"/>
                        </a:rPr>
                        <a:t>Соответствует</a:t>
                      </a:r>
                      <a:endParaRPr lang="ru-RU" sz="1100" b="1" dirty="0">
                        <a:effectLst/>
                        <a:latin typeface="Times New Roman" pitchFamily="18" charset="0"/>
                        <a:ea typeface="Calibri"/>
                        <a:cs typeface="Times New Roman" pitchFamily="18" charset="0"/>
                      </a:endParaRPr>
                    </a:p>
                  </a:txBody>
                  <a:tcPr marL="46003" marR="4600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lnSpc>
                          <a:spcPct val="100000"/>
                        </a:lnSpc>
                        <a:spcAft>
                          <a:spcPts val="0"/>
                        </a:spcAft>
                      </a:pPr>
                      <a:r>
                        <a:rPr lang="ru-RU" sz="1100" b="1" dirty="0" smtClean="0">
                          <a:effectLst/>
                          <a:latin typeface="Times New Roman" pitchFamily="18" charset="0"/>
                          <a:cs typeface="Times New Roman" pitchFamily="18" charset="0"/>
                        </a:rPr>
                        <a:t>10</a:t>
                      </a:r>
                      <a:endParaRPr lang="ru-RU" sz="1100" b="1" dirty="0">
                        <a:effectLst/>
                        <a:latin typeface="Times New Roman" pitchFamily="18" charset="0"/>
                        <a:ea typeface="Calibri"/>
                        <a:cs typeface="Times New Roman" pitchFamily="18" charset="0"/>
                      </a:endParaRPr>
                    </a:p>
                  </a:txBody>
                  <a:tcPr marL="46003" marR="4600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rowSpan="2">
                  <a:txBody>
                    <a:bodyPr/>
                    <a:lstStyle/>
                    <a:p>
                      <a:pPr indent="432000" algn="ctr">
                        <a:lnSpc>
                          <a:spcPct val="100000"/>
                        </a:lnSpc>
                        <a:spcAft>
                          <a:spcPts val="0"/>
                        </a:spcAft>
                      </a:pPr>
                      <a:endParaRPr lang="ru-RU" sz="1100" kern="1200" dirty="0" smtClean="0">
                        <a:solidFill>
                          <a:schemeClr val="dk1"/>
                        </a:solidFill>
                        <a:effectLst/>
                        <a:latin typeface="Times New Roman" pitchFamily="18" charset="0"/>
                        <a:ea typeface="Calibri"/>
                        <a:cs typeface="Times New Roman" pitchFamily="18" charset="0"/>
                      </a:endParaRPr>
                    </a:p>
                    <a:p>
                      <a:pPr indent="432000" algn="ctr">
                        <a:lnSpc>
                          <a:spcPct val="100000"/>
                        </a:lnSpc>
                        <a:spcAft>
                          <a:spcPts val="0"/>
                        </a:spcAft>
                      </a:pPr>
                      <a:r>
                        <a:rPr lang="ru-RU" sz="1100" kern="1200" dirty="0" smtClean="0">
                          <a:solidFill>
                            <a:schemeClr val="dk1"/>
                          </a:solidFill>
                          <a:effectLst/>
                          <a:latin typeface="Times New Roman" pitchFamily="18" charset="0"/>
                          <a:ea typeface="Calibri"/>
                          <a:cs typeface="Times New Roman" pitchFamily="18" charset="0"/>
                        </a:rPr>
                        <a:t>При наличии ОП, самостоятельно разработанной организацией, значение показателя    определяется по результатам анализа образовательной программы, размещенной на официальном сайте в сети «Интернет» организации, на соответствие планируемых результатов освоения образовательной программы требованиям, ФГОС.</a:t>
                      </a:r>
                      <a:endParaRPr lang="ru-RU" sz="1100" kern="1200" dirty="0">
                        <a:solidFill>
                          <a:schemeClr val="dk1"/>
                        </a:solidFill>
                        <a:effectLst/>
                        <a:latin typeface="Times New Roman" pitchFamily="18" charset="0"/>
                        <a:ea typeface="Calibri"/>
                        <a:cs typeface="Times New Roman" pitchFamily="18" charset="0"/>
                      </a:endParaRPr>
                    </a:p>
                  </a:txBody>
                  <a:tcPr marL="46003" marR="4600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rowSpan="2">
                  <a:txBody>
                    <a:bodyPr/>
                    <a:lstStyle/>
                    <a:p>
                      <a:pPr algn="just">
                        <a:lnSpc>
                          <a:spcPct val="100000"/>
                        </a:lnSpc>
                      </a:pPr>
                      <a:r>
                        <a:rPr lang="ru-RU" sz="1100" kern="1200" dirty="0" smtClean="0">
                          <a:solidFill>
                            <a:schemeClr val="dk1"/>
                          </a:solidFill>
                          <a:effectLst/>
                          <a:latin typeface="Times New Roman" pitchFamily="18" charset="0"/>
                          <a:ea typeface="+mn-ea"/>
                          <a:cs typeface="Times New Roman" pitchFamily="18" charset="0"/>
                        </a:rPr>
                        <a:t>- официальный сайт в сети «Интернет» организации начального общего образования;</a:t>
                      </a:r>
                    </a:p>
                    <a:p>
                      <a:pPr algn="just">
                        <a:lnSpc>
                          <a:spcPct val="100000"/>
                        </a:lnSpc>
                      </a:pPr>
                      <a:r>
                        <a:rPr lang="ru-RU" sz="1100" kern="1200" dirty="0" smtClean="0">
                          <a:solidFill>
                            <a:schemeClr val="dk1"/>
                          </a:solidFill>
                          <a:effectLst/>
                          <a:latin typeface="Times New Roman" pitchFamily="18" charset="0"/>
                          <a:ea typeface="+mn-ea"/>
                          <a:cs typeface="Times New Roman" pitchFamily="18" charset="0"/>
                        </a:rPr>
                        <a:t>- информационный ресурс в сети «Интернет» «Единое содержание общего образования» (https://edsoo.ru/).</a:t>
                      </a:r>
                    </a:p>
                    <a:p>
                      <a:pPr algn="ctr">
                        <a:lnSpc>
                          <a:spcPct val="100000"/>
                        </a:lnSpc>
                        <a:spcAft>
                          <a:spcPts val="0"/>
                        </a:spcAft>
                      </a:pPr>
                      <a:endParaRPr lang="ru-RU" sz="1100" dirty="0">
                        <a:effectLst/>
                        <a:latin typeface="Times New Roman" pitchFamily="18" charset="0"/>
                        <a:ea typeface="Calibri"/>
                        <a:cs typeface="Times New Roman" pitchFamily="18" charset="0"/>
                      </a:endParaRPr>
                    </a:p>
                  </a:txBody>
                  <a:tcPr marL="46003" marR="4600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rowSpan="2">
                  <a:txBody>
                    <a:bodyPr/>
                    <a:lstStyle/>
                    <a:p>
                      <a:pPr indent="457200" algn="just">
                        <a:lnSpc>
                          <a:spcPct val="100000"/>
                        </a:lnSpc>
                        <a:spcAft>
                          <a:spcPts val="0"/>
                        </a:spcAft>
                      </a:pPr>
                      <a:r>
                        <a:rPr lang="ru-RU" sz="1100" dirty="0" smtClean="0">
                          <a:effectLst/>
                          <a:latin typeface="Times New Roman" pitchFamily="18" charset="0"/>
                          <a:ea typeface="Calibri"/>
                          <a:cs typeface="Times New Roman" pitchFamily="18" charset="0"/>
                        </a:rPr>
                        <a:t>При разработке ООП организация вправе непосредственно применять при реализации ООП соответствующие федеральные ООП, а также предусмотреть применение федерального учебного плана, и (или) федерального календарного учебного графика, и (или) федеральных рабочих программ учебных предметов, курсов, дисциплин (модулей), включенных в соответствующую федеральную</a:t>
                      </a:r>
                      <a:r>
                        <a:rPr lang="ru-RU" sz="1100" baseline="0" dirty="0" smtClean="0">
                          <a:effectLst/>
                          <a:latin typeface="Times New Roman" pitchFamily="18" charset="0"/>
                          <a:ea typeface="Calibri"/>
                          <a:cs typeface="Times New Roman" pitchFamily="18" charset="0"/>
                        </a:rPr>
                        <a:t> </a:t>
                      </a:r>
                      <a:r>
                        <a:rPr lang="ru-RU" sz="1100" dirty="0" smtClean="0">
                          <a:effectLst/>
                          <a:latin typeface="Times New Roman" pitchFamily="18" charset="0"/>
                          <a:ea typeface="Calibri"/>
                          <a:cs typeface="Times New Roman" pitchFamily="18" charset="0"/>
                        </a:rPr>
                        <a:t>ООП, размещенную на информационном ресурсе в сети «Интернет» «Единое содержание общего образования» (https://edsoo.ru/).</a:t>
                      </a:r>
                    </a:p>
                    <a:p>
                      <a:pPr indent="457200" algn="just">
                        <a:lnSpc>
                          <a:spcPct val="100000"/>
                        </a:lnSpc>
                        <a:spcAft>
                          <a:spcPts val="0"/>
                        </a:spcAft>
                      </a:pPr>
                      <a:r>
                        <a:rPr lang="ru-RU" sz="1100" dirty="0" smtClean="0">
                          <a:effectLst/>
                          <a:latin typeface="Times New Roman" pitchFamily="18" charset="0"/>
                          <a:ea typeface="Calibri"/>
                          <a:cs typeface="Times New Roman" pitchFamily="18" charset="0"/>
                        </a:rPr>
                        <a:t>В таком случае анализ ОП, размещенной на официальном сайте в сети «Интернет» организации начального общего образования, на соответствие планируемых результатов освоения ОП требованиям, установленным ФГОС, не проводится и показателю    устанавливается </a:t>
                      </a:r>
                      <a:r>
                        <a:rPr lang="ru-RU" sz="1100" b="1" dirty="0" smtClean="0">
                          <a:effectLst/>
                          <a:latin typeface="Times New Roman" pitchFamily="18" charset="0"/>
                          <a:ea typeface="Calibri"/>
                          <a:cs typeface="Times New Roman" pitchFamily="18" charset="0"/>
                        </a:rPr>
                        <a:t>10 баллов.</a:t>
                      </a:r>
                      <a:endParaRPr lang="ru-RU" sz="1100" dirty="0">
                        <a:effectLst/>
                        <a:latin typeface="Times New Roman" pitchFamily="18" charset="0"/>
                        <a:ea typeface="Calibri"/>
                        <a:cs typeface="Times New Roman" pitchFamily="18" charset="0"/>
                      </a:endParaRPr>
                    </a:p>
                  </a:txBody>
                  <a:tcPr marL="46003" marR="4600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xmlns="" val="10001"/>
                  </a:ext>
                </a:extLst>
              </a:tr>
              <a:tr h="1442454">
                <a:tc vMerge="1">
                  <a:txBody>
                    <a:bodyPr/>
                    <a:lstStyle/>
                    <a:p>
                      <a:endParaRPr lang="ru-RU"/>
                    </a:p>
                  </a:txBody>
                  <a:tcPr/>
                </a:tc>
                <a:tc>
                  <a:txBody>
                    <a:bodyPr/>
                    <a:lstStyle/>
                    <a:p>
                      <a:pPr algn="ctr">
                        <a:lnSpc>
                          <a:spcPct val="100000"/>
                        </a:lnSpc>
                        <a:spcAft>
                          <a:spcPts val="0"/>
                        </a:spcAft>
                      </a:pPr>
                      <a:r>
                        <a:rPr lang="ru-RU" sz="1100" b="1" dirty="0">
                          <a:effectLst/>
                          <a:latin typeface="Times New Roman" pitchFamily="18" charset="0"/>
                          <a:cs typeface="Times New Roman" pitchFamily="18" charset="0"/>
                        </a:rPr>
                        <a:t>Не </a:t>
                      </a:r>
                      <a:r>
                        <a:rPr lang="ru-RU" sz="1100" b="1" dirty="0" smtClean="0">
                          <a:effectLst/>
                          <a:latin typeface="Times New Roman" pitchFamily="18" charset="0"/>
                          <a:cs typeface="Times New Roman" pitchFamily="18" charset="0"/>
                        </a:rPr>
                        <a:t>соответствует</a:t>
                      </a:r>
                      <a:endParaRPr lang="ru-RU" sz="1100" b="1" dirty="0">
                        <a:effectLst/>
                        <a:latin typeface="Times New Roman" pitchFamily="18" charset="0"/>
                        <a:ea typeface="Calibri"/>
                        <a:cs typeface="Times New Roman" pitchFamily="18" charset="0"/>
                      </a:endParaRPr>
                    </a:p>
                  </a:txBody>
                  <a:tcPr marL="46003" marR="4600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lnSpc>
                          <a:spcPct val="100000"/>
                        </a:lnSpc>
                        <a:spcAft>
                          <a:spcPts val="0"/>
                        </a:spcAft>
                      </a:pPr>
                      <a:r>
                        <a:rPr lang="ru-RU" sz="1100" b="1" dirty="0">
                          <a:effectLst/>
                          <a:latin typeface="Times New Roman" pitchFamily="18" charset="0"/>
                          <a:cs typeface="Times New Roman" pitchFamily="18" charset="0"/>
                        </a:rPr>
                        <a:t>0</a:t>
                      </a:r>
                      <a:endParaRPr lang="ru-RU" sz="1100" b="1" dirty="0">
                        <a:effectLst/>
                        <a:latin typeface="Times New Roman" pitchFamily="18" charset="0"/>
                        <a:ea typeface="Calibri"/>
                        <a:cs typeface="Times New Roman" pitchFamily="18" charset="0"/>
                      </a:endParaRPr>
                    </a:p>
                  </a:txBody>
                  <a:tcPr marL="46003" marR="4600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vMerge="1">
                  <a:txBody>
                    <a:bodyPr/>
                    <a:lstStyle/>
                    <a:p>
                      <a:endParaRPr lang="ru-RU"/>
                    </a:p>
                  </a:txBody>
                  <a:tcPr/>
                </a:tc>
                <a:tc vMerge="1">
                  <a:txBody>
                    <a:bodyPr/>
                    <a:lstStyle/>
                    <a:p>
                      <a:endParaRPr lang="ru-RU"/>
                    </a:p>
                  </a:txBody>
                  <a:tcPr/>
                </a:tc>
                <a:tc vMerge="1">
                  <a:txBody>
                    <a:bodyPr/>
                    <a:lstStyle/>
                    <a:p>
                      <a:endParaRPr lang="ru-RU"/>
                    </a:p>
                  </a:txBody>
                  <a:tcPr/>
                </a:tc>
                <a:extLst>
                  <a:ext uri="{0D108BD9-81ED-4DB2-BD59-A6C34878D82A}">
                    <a16:rowId xmlns:a16="http://schemas.microsoft.com/office/drawing/2014/main" xmlns="" val="10002"/>
                  </a:ext>
                </a:extLst>
              </a:tr>
            </a:tbl>
          </a:graphicData>
        </a:graphic>
      </p:graphicFrame>
      <p:sp>
        <p:nvSpPr>
          <p:cNvPr id="5" name="Прямоугольник 23"/>
          <p:cNvSpPr/>
          <p:nvPr/>
        </p:nvSpPr>
        <p:spPr bwMode="auto">
          <a:xfrm>
            <a:off x="2279576" y="94597"/>
            <a:ext cx="9937104" cy="814123"/>
          </a:xfrm>
          <a:custGeom>
            <a:avLst/>
            <a:gdLst>
              <a:gd name="connsiteX0" fmla="*/ 0 w 7827189"/>
              <a:gd name="connsiteY0" fmla="*/ 0 h 1012634"/>
              <a:gd name="connsiteX1" fmla="*/ 7827189 w 7827189"/>
              <a:gd name="connsiteY1" fmla="*/ 0 h 1012634"/>
              <a:gd name="connsiteX2" fmla="*/ 7827189 w 7827189"/>
              <a:gd name="connsiteY2" fmla="*/ 1012634 h 1012634"/>
              <a:gd name="connsiteX3" fmla="*/ 0 w 7827189"/>
              <a:gd name="connsiteY3" fmla="*/ 1012634 h 1012634"/>
              <a:gd name="connsiteX4" fmla="*/ 0 w 7827189"/>
              <a:gd name="connsiteY4" fmla="*/ 0 h 1012634"/>
              <a:gd name="connsiteX0" fmla="*/ 577970 w 7827189"/>
              <a:gd name="connsiteY0" fmla="*/ 0 h 1012634"/>
              <a:gd name="connsiteX1" fmla="*/ 7827189 w 7827189"/>
              <a:gd name="connsiteY1" fmla="*/ 0 h 1012634"/>
              <a:gd name="connsiteX2" fmla="*/ 7827189 w 7827189"/>
              <a:gd name="connsiteY2" fmla="*/ 1012634 h 1012634"/>
              <a:gd name="connsiteX3" fmla="*/ 0 w 7827189"/>
              <a:gd name="connsiteY3" fmla="*/ 1012634 h 1012634"/>
              <a:gd name="connsiteX4" fmla="*/ 577970 w 7827189"/>
              <a:gd name="connsiteY4" fmla="*/ 0 h 1012634"/>
              <a:gd name="connsiteX0" fmla="*/ 560717 w 7827189"/>
              <a:gd name="connsiteY0" fmla="*/ 0 h 1047140"/>
              <a:gd name="connsiteX1" fmla="*/ 7827189 w 7827189"/>
              <a:gd name="connsiteY1" fmla="*/ 34506 h 1047140"/>
              <a:gd name="connsiteX2" fmla="*/ 7827189 w 7827189"/>
              <a:gd name="connsiteY2" fmla="*/ 1047140 h 1047140"/>
              <a:gd name="connsiteX3" fmla="*/ 0 w 7827189"/>
              <a:gd name="connsiteY3" fmla="*/ 1047140 h 1047140"/>
              <a:gd name="connsiteX4" fmla="*/ 560717 w 7827189"/>
              <a:gd name="connsiteY4" fmla="*/ 0 h 10471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27189" h="1047140">
                <a:moveTo>
                  <a:pt x="560717" y="0"/>
                </a:moveTo>
                <a:lnTo>
                  <a:pt x="7827189" y="34506"/>
                </a:lnTo>
                <a:lnTo>
                  <a:pt x="7827189" y="1047140"/>
                </a:lnTo>
                <a:lnTo>
                  <a:pt x="0" y="1047140"/>
                </a:lnTo>
                <a:lnTo>
                  <a:pt x="560717" y="0"/>
                </a:lnTo>
                <a:close/>
              </a:path>
            </a:pathLst>
          </a:custGeom>
          <a:solidFill>
            <a:srgbClr val="0C549E"/>
          </a:solidFill>
          <a:ln>
            <a:solidFill>
              <a:srgbClr val="0C549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r"/>
            <a:r>
              <a:rPr lang="ru-RU" sz="2000" b="1" dirty="0">
                <a:solidFill>
                  <a:prstClr val="white"/>
                </a:solidFill>
                <a:latin typeface="Arial" pitchFamily="34" charset="0"/>
                <a:cs typeface="Arial" pitchFamily="34" charset="0"/>
              </a:rPr>
              <a:t>Методика расчета и применения АП по </a:t>
            </a:r>
            <a:r>
              <a:rPr lang="ru-RU" sz="2000" b="1" dirty="0" smtClean="0">
                <a:solidFill>
                  <a:prstClr val="white"/>
                </a:solidFill>
                <a:latin typeface="Arial" pitchFamily="34" charset="0"/>
                <a:cs typeface="Arial" pitchFamily="34" charset="0"/>
              </a:rPr>
              <a:t>образовательным программам </a:t>
            </a:r>
          </a:p>
          <a:p>
            <a:pPr algn="r"/>
            <a:r>
              <a:rPr lang="ru-RU" sz="2000" b="1" dirty="0" smtClean="0">
                <a:solidFill>
                  <a:prstClr val="white"/>
                </a:solidFill>
                <a:latin typeface="Arial" pitchFamily="34" charset="0"/>
                <a:cs typeface="Arial" pitchFamily="34" charset="0"/>
              </a:rPr>
              <a:t>НОО</a:t>
            </a:r>
            <a:r>
              <a:rPr lang="ru-RU" sz="2000" b="1" dirty="0">
                <a:solidFill>
                  <a:prstClr val="white"/>
                </a:solidFill>
                <a:latin typeface="Arial" pitchFamily="34" charset="0"/>
                <a:cs typeface="Arial" pitchFamily="34" charset="0"/>
              </a:rPr>
              <a:t>, ООО, СОО</a:t>
            </a:r>
          </a:p>
        </p:txBody>
      </p:sp>
      <p:grpSp>
        <p:nvGrpSpPr>
          <p:cNvPr id="4" name="Группа 9"/>
          <p:cNvGrpSpPr>
            <a:grpSpLocks/>
          </p:cNvGrpSpPr>
          <p:nvPr/>
        </p:nvGrpSpPr>
        <p:grpSpPr bwMode="auto">
          <a:xfrm>
            <a:off x="249849" y="-4712"/>
            <a:ext cx="2520281" cy="1073247"/>
            <a:chOff x="143554" y="54314"/>
            <a:chExt cx="3664921" cy="1863953"/>
          </a:xfrm>
        </p:grpSpPr>
        <p:pic>
          <p:nvPicPr>
            <p:cNvPr id="6" name="Picture 2" descr="C:\Users\MalenkovaEV.EDU1\Desktop\Картинки\flag_rossiya_simvolika_lenty_trikolor_99276_2560x1600.jpg"/>
            <p:cNvPicPr>
              <a:picLocks noChangeAspect="1" noChangeArrowheads="1"/>
            </p:cNvPicPr>
            <p:nvPr/>
          </p:nvPicPr>
          <p:blipFill>
            <a:blip r:embed="rId2" cstate="print"/>
            <a:srcRect l="25054" b="11670"/>
            <a:stretch>
              <a:fillRect/>
            </a:stretch>
          </p:blipFill>
          <p:spPr bwMode="auto">
            <a:xfrm rot="10800000">
              <a:off x="143554" y="416691"/>
              <a:ext cx="3206805" cy="1485258"/>
            </a:xfrm>
            <a:prstGeom prst="rect">
              <a:avLst/>
            </a:prstGeom>
            <a:ln>
              <a:noFill/>
            </a:ln>
            <a:effectLst>
              <a:softEdge rad="112500"/>
            </a:effectLst>
          </p:spPr>
        </p:pic>
        <p:pic>
          <p:nvPicPr>
            <p:cNvPr id="7" name="Рисунок 17" descr="Samarskaya_oblast_gerb_h8nqy4tcmxozhyoh4wh5.jpg"/>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59785" y="54314"/>
              <a:ext cx="2748690" cy="18639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85012052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Группа 9"/>
          <p:cNvGrpSpPr>
            <a:grpSpLocks/>
          </p:cNvGrpSpPr>
          <p:nvPr/>
        </p:nvGrpSpPr>
        <p:grpSpPr bwMode="auto">
          <a:xfrm>
            <a:off x="407368" y="105178"/>
            <a:ext cx="2520281" cy="1073247"/>
            <a:chOff x="143554" y="54314"/>
            <a:chExt cx="3664921" cy="1863953"/>
          </a:xfrm>
        </p:grpSpPr>
        <p:pic>
          <p:nvPicPr>
            <p:cNvPr id="3" name="Picture 2" descr="C:\Users\MalenkovaEV.EDU1\Desktop\Картинки\flag_rossiya_simvolika_lenty_trikolor_99276_2560x1600.jpg"/>
            <p:cNvPicPr>
              <a:picLocks noChangeAspect="1" noChangeArrowheads="1"/>
            </p:cNvPicPr>
            <p:nvPr/>
          </p:nvPicPr>
          <p:blipFill>
            <a:blip r:embed="rId2" cstate="print"/>
            <a:srcRect l="25054" b="11670"/>
            <a:stretch>
              <a:fillRect/>
            </a:stretch>
          </p:blipFill>
          <p:spPr bwMode="auto">
            <a:xfrm rot="10800000">
              <a:off x="143554" y="416691"/>
              <a:ext cx="3206805" cy="1485258"/>
            </a:xfrm>
            <a:prstGeom prst="rect">
              <a:avLst/>
            </a:prstGeom>
            <a:ln>
              <a:noFill/>
            </a:ln>
            <a:effectLst>
              <a:softEdge rad="112500"/>
            </a:effectLst>
          </p:spPr>
        </p:pic>
        <p:pic>
          <p:nvPicPr>
            <p:cNvPr id="4" name="Рисунок 17" descr="Samarskaya_oblast_gerb_h8nqy4tcmxozhyoh4wh5.jpg"/>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59785" y="54314"/>
              <a:ext cx="2748690" cy="18639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 name="Прямоугольник 23"/>
          <p:cNvSpPr/>
          <p:nvPr/>
        </p:nvSpPr>
        <p:spPr bwMode="auto">
          <a:xfrm>
            <a:off x="2932067" y="309246"/>
            <a:ext cx="9001000" cy="718588"/>
          </a:xfrm>
          <a:custGeom>
            <a:avLst/>
            <a:gdLst>
              <a:gd name="connsiteX0" fmla="*/ 0 w 7827189"/>
              <a:gd name="connsiteY0" fmla="*/ 0 h 1012634"/>
              <a:gd name="connsiteX1" fmla="*/ 7827189 w 7827189"/>
              <a:gd name="connsiteY1" fmla="*/ 0 h 1012634"/>
              <a:gd name="connsiteX2" fmla="*/ 7827189 w 7827189"/>
              <a:gd name="connsiteY2" fmla="*/ 1012634 h 1012634"/>
              <a:gd name="connsiteX3" fmla="*/ 0 w 7827189"/>
              <a:gd name="connsiteY3" fmla="*/ 1012634 h 1012634"/>
              <a:gd name="connsiteX4" fmla="*/ 0 w 7827189"/>
              <a:gd name="connsiteY4" fmla="*/ 0 h 1012634"/>
              <a:gd name="connsiteX0" fmla="*/ 577970 w 7827189"/>
              <a:gd name="connsiteY0" fmla="*/ 0 h 1012634"/>
              <a:gd name="connsiteX1" fmla="*/ 7827189 w 7827189"/>
              <a:gd name="connsiteY1" fmla="*/ 0 h 1012634"/>
              <a:gd name="connsiteX2" fmla="*/ 7827189 w 7827189"/>
              <a:gd name="connsiteY2" fmla="*/ 1012634 h 1012634"/>
              <a:gd name="connsiteX3" fmla="*/ 0 w 7827189"/>
              <a:gd name="connsiteY3" fmla="*/ 1012634 h 1012634"/>
              <a:gd name="connsiteX4" fmla="*/ 577970 w 7827189"/>
              <a:gd name="connsiteY4" fmla="*/ 0 h 1012634"/>
              <a:gd name="connsiteX0" fmla="*/ 560717 w 7827189"/>
              <a:gd name="connsiteY0" fmla="*/ 0 h 1047140"/>
              <a:gd name="connsiteX1" fmla="*/ 7827189 w 7827189"/>
              <a:gd name="connsiteY1" fmla="*/ 34506 h 1047140"/>
              <a:gd name="connsiteX2" fmla="*/ 7827189 w 7827189"/>
              <a:gd name="connsiteY2" fmla="*/ 1047140 h 1047140"/>
              <a:gd name="connsiteX3" fmla="*/ 0 w 7827189"/>
              <a:gd name="connsiteY3" fmla="*/ 1047140 h 1047140"/>
              <a:gd name="connsiteX4" fmla="*/ 560717 w 7827189"/>
              <a:gd name="connsiteY4" fmla="*/ 0 h 10471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27189" h="1047140">
                <a:moveTo>
                  <a:pt x="560717" y="0"/>
                </a:moveTo>
                <a:lnTo>
                  <a:pt x="7827189" y="34506"/>
                </a:lnTo>
                <a:lnTo>
                  <a:pt x="7827189" y="1047140"/>
                </a:lnTo>
                <a:lnTo>
                  <a:pt x="0" y="1047140"/>
                </a:lnTo>
                <a:lnTo>
                  <a:pt x="560717" y="0"/>
                </a:lnTo>
                <a:close/>
              </a:path>
            </a:pathLst>
          </a:custGeom>
          <a:solidFill>
            <a:srgbClr val="0C549E"/>
          </a:solidFill>
          <a:ln>
            <a:solidFill>
              <a:srgbClr val="0C549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ru-RU" sz="2400" b="1" dirty="0" smtClean="0">
                <a:solidFill>
                  <a:prstClr val="white"/>
                </a:solidFill>
                <a:latin typeface="Arial" pitchFamily="34" charset="0"/>
                <a:cs typeface="Arial" pitchFamily="34" charset="0"/>
              </a:rPr>
              <a:t>План-график  на </a:t>
            </a:r>
            <a:r>
              <a:rPr lang="en-US" sz="2400" b="1" dirty="0" smtClean="0">
                <a:solidFill>
                  <a:prstClr val="white"/>
                </a:solidFill>
                <a:latin typeface="Arial" pitchFamily="34" charset="0"/>
                <a:cs typeface="Arial" pitchFamily="34" charset="0"/>
              </a:rPr>
              <a:t>II</a:t>
            </a:r>
            <a:r>
              <a:rPr lang="ru-RU" sz="2400" b="1" dirty="0" smtClean="0">
                <a:solidFill>
                  <a:prstClr val="white"/>
                </a:solidFill>
                <a:latin typeface="Arial" pitchFamily="34" charset="0"/>
                <a:cs typeface="Arial" pitchFamily="34" charset="0"/>
              </a:rPr>
              <a:t> </a:t>
            </a:r>
            <a:r>
              <a:rPr lang="ru-RU" sz="2400" b="1" dirty="0" smtClean="0">
                <a:solidFill>
                  <a:prstClr val="white"/>
                </a:solidFill>
                <a:latin typeface="Arial" pitchFamily="34" charset="0"/>
                <a:cs typeface="Arial" pitchFamily="34" charset="0"/>
              </a:rPr>
              <a:t>полугодие 2026 года</a:t>
            </a:r>
          </a:p>
        </p:txBody>
      </p:sp>
      <p:graphicFrame>
        <p:nvGraphicFramePr>
          <p:cNvPr id="7" name="Таблица 6"/>
          <p:cNvGraphicFramePr>
            <a:graphicFrameLocks noGrp="1"/>
          </p:cNvGraphicFramePr>
          <p:nvPr>
            <p:extLst>
              <p:ext uri="{D42A27DB-BD31-4B8C-83A1-F6EECF244321}">
                <p14:modId xmlns:p14="http://schemas.microsoft.com/office/powerpoint/2010/main" val="1704190608"/>
              </p:ext>
            </p:extLst>
          </p:nvPr>
        </p:nvGraphicFramePr>
        <p:xfrm>
          <a:off x="239619" y="1556792"/>
          <a:ext cx="11665295" cy="3954082"/>
        </p:xfrm>
        <a:graphic>
          <a:graphicData uri="http://schemas.openxmlformats.org/drawingml/2006/table">
            <a:tbl>
              <a:tblPr firstRow="1" bandRow="1">
                <a:tableStyleId>{5C22544A-7EE6-4342-B048-85BDC9FD1C3A}</a:tableStyleId>
              </a:tblPr>
              <a:tblGrid>
                <a:gridCol w="1656183">
                  <a:extLst>
                    <a:ext uri="{9D8B030D-6E8A-4147-A177-3AD203B41FA5}">
                      <a16:colId xmlns="" xmlns:a16="http://schemas.microsoft.com/office/drawing/2014/main" val="20000"/>
                    </a:ext>
                  </a:extLst>
                </a:gridCol>
                <a:gridCol w="2520280">
                  <a:extLst>
                    <a:ext uri="{9D8B030D-6E8A-4147-A177-3AD203B41FA5}">
                      <a16:colId xmlns="" xmlns:a16="http://schemas.microsoft.com/office/drawing/2014/main" val="20001"/>
                    </a:ext>
                  </a:extLst>
                </a:gridCol>
                <a:gridCol w="7488832">
                  <a:extLst>
                    <a:ext uri="{9D8B030D-6E8A-4147-A177-3AD203B41FA5}">
                      <a16:colId xmlns="" xmlns:a16="http://schemas.microsoft.com/office/drawing/2014/main" val="20002"/>
                    </a:ext>
                  </a:extLst>
                </a:gridCol>
              </a:tblGrid>
              <a:tr h="873648">
                <a:tc>
                  <a:txBody>
                    <a:bodyPr/>
                    <a:lstStyle/>
                    <a:p>
                      <a:pPr algn="ctr"/>
                      <a:r>
                        <a:rPr lang="ru-RU" dirty="0" smtClean="0"/>
                        <a:t>Дата подачи</a:t>
                      </a:r>
                      <a:r>
                        <a:rPr lang="ru-RU" baseline="0" dirty="0" smtClean="0"/>
                        <a:t> заявления</a:t>
                      </a:r>
                      <a:endParaRPr lang="ru-RU" dirty="0"/>
                    </a:p>
                  </a:txBody>
                  <a:tcPr>
                    <a:lnB w="12700" cap="flat" cmpd="sng" algn="ctr">
                      <a:solidFill>
                        <a:schemeClr val="tx1"/>
                      </a:solidFill>
                      <a:prstDash val="solid"/>
                      <a:round/>
                      <a:headEnd type="none" w="med" len="med"/>
                      <a:tailEnd type="none" w="med" len="med"/>
                    </a:lnB>
                  </a:tcPr>
                </a:tc>
                <a:tc>
                  <a:txBody>
                    <a:bodyPr/>
                    <a:lstStyle/>
                    <a:p>
                      <a:pPr algn="ctr"/>
                      <a:r>
                        <a:rPr lang="ru-RU" dirty="0" smtClean="0"/>
                        <a:t>Период выезда экспертной группы</a:t>
                      </a:r>
                      <a:endParaRPr lang="ru-RU" dirty="0"/>
                    </a:p>
                  </a:txBody>
                  <a:tcPr anchor="ctr">
                    <a:lnB w="12700" cap="flat" cmpd="sng" algn="ctr">
                      <a:solidFill>
                        <a:schemeClr val="tx1"/>
                      </a:solidFill>
                      <a:prstDash val="solid"/>
                      <a:round/>
                      <a:headEnd type="none" w="med" len="med"/>
                      <a:tailEnd type="none" w="med" len="med"/>
                    </a:lnB>
                  </a:tcPr>
                </a:tc>
                <a:tc>
                  <a:txBody>
                    <a:bodyPr/>
                    <a:lstStyle/>
                    <a:p>
                      <a:pPr algn="ctr"/>
                      <a:r>
                        <a:rPr lang="ru-RU" dirty="0" smtClean="0"/>
                        <a:t>Наименование</a:t>
                      </a:r>
                      <a:r>
                        <a:rPr lang="ru-RU" baseline="0" dirty="0" smtClean="0"/>
                        <a:t>  ОО</a:t>
                      </a:r>
                      <a:r>
                        <a:rPr lang="ru-RU" dirty="0" smtClean="0"/>
                        <a:t> </a:t>
                      </a:r>
                      <a:endParaRPr lang="ru-RU" dirty="0"/>
                    </a:p>
                  </a:txBody>
                  <a:tcPr anchor="ctr">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0"/>
                  </a:ext>
                </a:extLst>
              </a:tr>
              <a:tr h="611554">
                <a:tc>
                  <a:txBody>
                    <a:bodyPr/>
                    <a:lstStyle/>
                    <a:p>
                      <a:pPr algn="ctr"/>
                      <a:r>
                        <a:rPr lang="ru-RU" sz="2400" dirty="0" smtClean="0"/>
                        <a:t>28.09.2026</a:t>
                      </a:r>
                      <a:endParaRPr lang="ru-RU"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2400" b="0" i="0" u="none" strike="noStrike" kern="1200" cap="none" spc="0" normalizeH="0" baseline="0" noProof="0" dirty="0" smtClean="0">
                          <a:ln>
                            <a:noFill/>
                          </a:ln>
                          <a:solidFill>
                            <a:prstClr val="black"/>
                          </a:solidFill>
                          <a:effectLst/>
                          <a:uLnTx/>
                          <a:uFillTx/>
                          <a:latin typeface="+mn-lt"/>
                          <a:ea typeface="+mn-ea"/>
                          <a:cs typeface="+mn-cs"/>
                        </a:rPr>
                        <a:t>05.10.-09.10.2026</a:t>
                      </a:r>
                      <a:endParaRPr lang="ru-RU"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ru-RU" sz="2400" dirty="0" smtClean="0"/>
                        <a:t>ГБПОУ СО "Поволжский государственный колледж"</a:t>
                      </a:r>
                      <a:endParaRPr lang="ru-RU"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0001"/>
                  </a:ext>
                </a:extLst>
              </a:tr>
              <a:tr h="531022">
                <a:tc>
                  <a:txBody>
                    <a:bodyPr/>
                    <a:lstStyle/>
                    <a:p>
                      <a:pPr algn="ctr"/>
                      <a:r>
                        <a:rPr lang="ru-RU" sz="2400" dirty="0" smtClean="0"/>
                        <a:t>28.09.2026</a:t>
                      </a:r>
                      <a:endParaRPr lang="ru-RU"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2400" b="0" i="0" u="none" strike="noStrike" kern="1200" cap="none" spc="0" normalizeH="0" baseline="0" noProof="0" dirty="0" smtClean="0">
                          <a:ln>
                            <a:noFill/>
                          </a:ln>
                          <a:solidFill>
                            <a:prstClr val="black"/>
                          </a:solidFill>
                          <a:effectLst/>
                          <a:uLnTx/>
                          <a:uFillTx/>
                          <a:latin typeface="+mn-lt"/>
                          <a:ea typeface="+mn-ea"/>
                          <a:cs typeface="+mn-cs"/>
                        </a:rPr>
                        <a:t>05.10.-09.10.2026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ru-RU" sz="2400" dirty="0" smtClean="0"/>
                        <a:t>ГБПОУ СО "</a:t>
                      </a:r>
                      <a:r>
                        <a:rPr lang="ru-RU" sz="2400" dirty="0" err="1" smtClean="0"/>
                        <a:t>Большеглушицкий</a:t>
                      </a:r>
                      <a:r>
                        <a:rPr lang="ru-RU" sz="2400" dirty="0" smtClean="0"/>
                        <a:t> государственный техникум"</a:t>
                      </a:r>
                      <a:endParaRPr lang="ru-RU"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0002"/>
                  </a:ext>
                </a:extLst>
              </a:tr>
              <a:tr h="349459">
                <a:tc>
                  <a:txBody>
                    <a:bodyPr/>
                    <a:lstStyle/>
                    <a:p>
                      <a:pPr algn="ctr"/>
                      <a:r>
                        <a:rPr lang="ru-RU" sz="2400" dirty="0" smtClean="0"/>
                        <a:t>05.10.2026</a:t>
                      </a:r>
                      <a:endParaRPr lang="ru-RU"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2400" dirty="0" smtClean="0"/>
                        <a:t>12.10.-16.10.2026</a:t>
                      </a:r>
                      <a:endParaRPr lang="ru-RU"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ru-RU" sz="2400" dirty="0" smtClean="0"/>
                        <a:t>АНО СПО "Колледж Волжского университета имени  В.Н. Татищева"</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0003"/>
                  </a:ext>
                </a:extLst>
              </a:tr>
              <a:tr h="543059">
                <a:tc>
                  <a:txBody>
                    <a:bodyPr/>
                    <a:lstStyle/>
                    <a:p>
                      <a:pPr algn="ctr"/>
                      <a:r>
                        <a:rPr lang="ru-RU" sz="2400" dirty="0" smtClean="0"/>
                        <a:t>05.10.2026</a:t>
                      </a:r>
                      <a:endParaRPr lang="ru-RU"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2400" dirty="0" smtClean="0"/>
                        <a:t>12.10.-16.10.2026</a:t>
                      </a:r>
                      <a:endParaRPr lang="ru-RU"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ru-RU" sz="2400" dirty="0" smtClean="0"/>
                        <a:t>ГБОУ СО ООШ с. Тяглое Озеро муниципального района </a:t>
                      </a:r>
                      <a:r>
                        <a:rPr lang="ru-RU" sz="2400" dirty="0" err="1" smtClean="0"/>
                        <a:t>Пестравский</a:t>
                      </a:r>
                      <a:r>
                        <a:rPr lang="ru-RU" sz="2400" dirty="0" smtClean="0"/>
                        <a:t> Самарской области</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0004"/>
                  </a:ext>
                </a:extLst>
              </a:tr>
            </a:tbl>
          </a:graphicData>
        </a:graphic>
      </p:graphicFrame>
    </p:spTree>
    <p:extLst>
      <p:ext uri="{BB962C8B-B14F-4D97-AF65-F5344CB8AC3E}">
        <p14:creationId xmlns:p14="http://schemas.microsoft.com/office/powerpoint/2010/main" val="3563708966"/>
      </p:ext>
    </p:extLst>
  </p:cSld>
  <p:clrMapOvr>
    <a:masterClrMapping/>
  </p:clrMapOvr>
  <p:transition spd="med"/>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graphicFrame>
            <p:nvGraphicFramePr>
              <p:cNvPr id="2" name="Таблица 1"/>
              <p:cNvGraphicFramePr>
                <a:graphicFrameLocks noGrp="1"/>
              </p:cNvGraphicFramePr>
              <p:nvPr>
                <p:extLst>
                  <p:ext uri="{D42A27DB-BD31-4B8C-83A1-F6EECF244321}">
                    <p14:modId xmlns:p14="http://schemas.microsoft.com/office/powerpoint/2010/main" val="3427399956"/>
                  </p:ext>
                </p:extLst>
              </p:nvPr>
            </p:nvGraphicFramePr>
            <p:xfrm>
              <a:off x="239350" y="1105750"/>
              <a:ext cx="11644817" cy="5347586"/>
            </p:xfrm>
            <a:graphic>
              <a:graphicData uri="http://schemas.openxmlformats.org/drawingml/2006/table">
                <a:tbl>
                  <a:tblPr firstRow="1" firstCol="1" bandRow="1">
                    <a:tableStyleId>{5C22544A-7EE6-4342-B048-85BDC9FD1C3A}</a:tableStyleId>
                  </a:tblPr>
                  <a:tblGrid>
                    <a:gridCol w="1440161">
                      <a:extLst>
                        <a:ext uri="{9D8B030D-6E8A-4147-A177-3AD203B41FA5}">
                          <a16:colId xmlns:a16="http://schemas.microsoft.com/office/drawing/2014/main" xmlns="" val="20001"/>
                        </a:ext>
                      </a:extLst>
                    </a:gridCol>
                    <a:gridCol w="1368152">
                      <a:extLst>
                        <a:ext uri="{9D8B030D-6E8A-4147-A177-3AD203B41FA5}">
                          <a16:colId xmlns:a16="http://schemas.microsoft.com/office/drawing/2014/main" xmlns="" val="20002"/>
                        </a:ext>
                      </a:extLst>
                    </a:gridCol>
                    <a:gridCol w="864096">
                      <a:extLst>
                        <a:ext uri="{9D8B030D-6E8A-4147-A177-3AD203B41FA5}">
                          <a16:colId xmlns:a16="http://schemas.microsoft.com/office/drawing/2014/main" xmlns="" val="20003"/>
                        </a:ext>
                      </a:extLst>
                    </a:gridCol>
                    <a:gridCol w="3240360">
                      <a:extLst>
                        <a:ext uri="{9D8B030D-6E8A-4147-A177-3AD203B41FA5}">
                          <a16:colId xmlns:a16="http://schemas.microsoft.com/office/drawing/2014/main" xmlns="" val="20004"/>
                        </a:ext>
                      </a:extLst>
                    </a:gridCol>
                    <a:gridCol w="1440160">
                      <a:extLst>
                        <a:ext uri="{9D8B030D-6E8A-4147-A177-3AD203B41FA5}">
                          <a16:colId xmlns:a16="http://schemas.microsoft.com/office/drawing/2014/main" xmlns="" val="20005"/>
                        </a:ext>
                      </a:extLst>
                    </a:gridCol>
                    <a:gridCol w="3291888"/>
                  </a:tblGrid>
                  <a:tr h="934720">
                    <a:tc>
                      <a:txBody>
                        <a:bodyPr/>
                        <a:lstStyle/>
                        <a:p>
                          <a:pPr algn="ctr">
                            <a:lnSpc>
                              <a:spcPct val="100000"/>
                            </a:lnSpc>
                            <a:spcAft>
                              <a:spcPts val="0"/>
                            </a:spcAft>
                          </a:pPr>
                          <a:r>
                            <a:rPr lang="ru-RU" sz="1000" b="0" dirty="0">
                              <a:solidFill>
                                <a:schemeClr val="tx1"/>
                              </a:solidFill>
                              <a:effectLst/>
                              <a:latin typeface="Times New Roman" pitchFamily="18" charset="0"/>
                              <a:cs typeface="Times New Roman" pitchFamily="18" charset="0"/>
                            </a:rPr>
                            <a:t>Предлагаемое </a:t>
                          </a:r>
                        </a:p>
                        <a:p>
                          <a:pPr algn="ctr">
                            <a:lnSpc>
                              <a:spcPct val="100000"/>
                            </a:lnSpc>
                            <a:spcAft>
                              <a:spcPts val="0"/>
                            </a:spcAft>
                          </a:pPr>
                          <a:r>
                            <a:rPr lang="ru-RU" sz="1000" b="0" dirty="0">
                              <a:solidFill>
                                <a:schemeClr val="tx1"/>
                              </a:solidFill>
                              <a:effectLst/>
                              <a:latin typeface="Times New Roman" pitchFamily="18" charset="0"/>
                              <a:cs typeface="Times New Roman" pitchFamily="18" charset="0"/>
                            </a:rPr>
                            <a:t>наименование показателя</a:t>
                          </a:r>
                          <a:endParaRPr lang="ru-RU" sz="1000" b="0" dirty="0">
                            <a:solidFill>
                              <a:schemeClr val="tx1"/>
                            </a:solidFill>
                            <a:effectLst/>
                            <a:latin typeface="Times New Roman" pitchFamily="18" charset="0"/>
                            <a:ea typeface="Calibri"/>
                            <a:cs typeface="Times New Roman" pitchFamily="18" charset="0"/>
                          </a:endParaRPr>
                        </a:p>
                      </a:txBody>
                      <a:tcPr marL="46003" marR="4600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DD7EE"/>
                        </a:solidFill>
                      </a:tcPr>
                    </a:tc>
                    <a:tc>
                      <a:txBody>
                        <a:bodyPr/>
                        <a:lstStyle/>
                        <a:p>
                          <a:pPr algn="ctr">
                            <a:lnSpc>
                              <a:spcPct val="100000"/>
                            </a:lnSpc>
                            <a:spcAft>
                              <a:spcPts val="0"/>
                            </a:spcAft>
                          </a:pPr>
                          <a:r>
                            <a:rPr lang="ru-RU" sz="1000" b="0" dirty="0">
                              <a:solidFill>
                                <a:schemeClr val="tx1"/>
                              </a:solidFill>
                              <a:effectLst/>
                              <a:latin typeface="Times New Roman" pitchFamily="18" charset="0"/>
                              <a:cs typeface="Times New Roman" pitchFamily="18" charset="0"/>
                            </a:rPr>
                            <a:t>Значение </a:t>
                          </a:r>
                        </a:p>
                        <a:p>
                          <a:pPr algn="ctr">
                            <a:lnSpc>
                              <a:spcPct val="100000"/>
                            </a:lnSpc>
                            <a:spcAft>
                              <a:spcPts val="0"/>
                            </a:spcAft>
                          </a:pPr>
                          <a:r>
                            <a:rPr lang="ru-RU" sz="1000" b="0" dirty="0" err="1">
                              <a:solidFill>
                                <a:schemeClr val="tx1"/>
                              </a:solidFill>
                              <a:effectLst/>
                              <a:latin typeface="Times New Roman" pitchFamily="18" charset="0"/>
                              <a:cs typeface="Times New Roman" pitchFamily="18" charset="0"/>
                            </a:rPr>
                            <a:t>аккредитационных</a:t>
                          </a:r>
                          <a:r>
                            <a:rPr lang="ru-RU" sz="1000" b="0" dirty="0">
                              <a:solidFill>
                                <a:schemeClr val="tx1"/>
                              </a:solidFill>
                              <a:effectLst/>
                              <a:latin typeface="Times New Roman" pitchFamily="18" charset="0"/>
                              <a:cs typeface="Times New Roman" pitchFamily="18" charset="0"/>
                            </a:rPr>
                            <a:t> показателей </a:t>
                          </a:r>
                          <a:endParaRPr lang="ru-RU" sz="1000" b="0" dirty="0">
                            <a:solidFill>
                              <a:schemeClr val="tx1"/>
                            </a:solidFill>
                            <a:effectLst/>
                            <a:latin typeface="Times New Roman" pitchFamily="18" charset="0"/>
                            <a:ea typeface="Calibri"/>
                            <a:cs typeface="Times New Roman" pitchFamily="18" charset="0"/>
                          </a:endParaRPr>
                        </a:p>
                      </a:txBody>
                      <a:tcPr marL="46003" marR="4600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DD7EE"/>
                        </a:solidFill>
                      </a:tcPr>
                    </a:tc>
                    <a:tc>
                      <a:txBody>
                        <a:bodyPr/>
                        <a:lstStyle/>
                        <a:p>
                          <a:pPr algn="ctr">
                            <a:lnSpc>
                              <a:spcPct val="100000"/>
                            </a:lnSpc>
                            <a:spcAft>
                              <a:spcPts val="0"/>
                            </a:spcAft>
                          </a:pPr>
                          <a:r>
                            <a:rPr lang="ru-RU" sz="1000" b="0" dirty="0">
                              <a:solidFill>
                                <a:schemeClr val="tx1"/>
                              </a:solidFill>
                              <a:effectLst/>
                              <a:latin typeface="Times New Roman" pitchFamily="18" charset="0"/>
                              <a:cs typeface="Times New Roman" pitchFamily="18" charset="0"/>
                            </a:rPr>
                            <a:t>Количество</a:t>
                          </a:r>
                        </a:p>
                        <a:p>
                          <a:pPr algn="ctr">
                            <a:lnSpc>
                              <a:spcPct val="100000"/>
                            </a:lnSpc>
                            <a:spcAft>
                              <a:spcPts val="0"/>
                            </a:spcAft>
                          </a:pPr>
                          <a:r>
                            <a:rPr lang="ru-RU" sz="1000" b="0" dirty="0">
                              <a:solidFill>
                                <a:schemeClr val="tx1"/>
                              </a:solidFill>
                              <a:effectLst/>
                              <a:latin typeface="Times New Roman" pitchFamily="18" charset="0"/>
                              <a:cs typeface="Times New Roman" pitchFamily="18" charset="0"/>
                            </a:rPr>
                            <a:t> баллов</a:t>
                          </a:r>
                        </a:p>
                        <a:p>
                          <a:pPr algn="ctr">
                            <a:lnSpc>
                              <a:spcPct val="100000"/>
                            </a:lnSpc>
                            <a:spcAft>
                              <a:spcPts val="0"/>
                            </a:spcAft>
                          </a:pPr>
                          <a:r>
                            <a:rPr lang="ru-RU" sz="1000" b="0" dirty="0">
                              <a:solidFill>
                                <a:schemeClr val="tx1"/>
                              </a:solidFill>
                              <a:effectLst/>
                              <a:latin typeface="Times New Roman" pitchFamily="18" charset="0"/>
                              <a:cs typeface="Times New Roman" pitchFamily="18" charset="0"/>
                            </a:rPr>
                            <a:t> </a:t>
                          </a:r>
                          <a:endParaRPr lang="ru-RU" sz="1000" b="0" dirty="0">
                            <a:solidFill>
                              <a:schemeClr val="tx1"/>
                            </a:solidFill>
                            <a:effectLst/>
                            <a:latin typeface="Times New Roman" pitchFamily="18" charset="0"/>
                            <a:ea typeface="Calibri"/>
                            <a:cs typeface="Times New Roman" pitchFamily="18" charset="0"/>
                          </a:endParaRPr>
                        </a:p>
                      </a:txBody>
                      <a:tcPr marL="46003" marR="4600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DD7EE"/>
                        </a:solidFill>
                      </a:tcPr>
                    </a:tc>
                    <a:tc>
                      <a:txBody>
                        <a:bodyPr/>
                        <a:lstStyle/>
                        <a:p>
                          <a:pPr algn="ctr">
                            <a:lnSpc>
                              <a:spcPct val="100000"/>
                            </a:lnSpc>
                            <a:spcAft>
                              <a:spcPts val="0"/>
                            </a:spcAft>
                          </a:pPr>
                          <a:r>
                            <a:rPr lang="ru-RU" sz="1000" b="0" dirty="0">
                              <a:solidFill>
                                <a:schemeClr val="tx1"/>
                              </a:solidFill>
                              <a:effectLst/>
                              <a:latin typeface="Times New Roman" pitchFamily="18" charset="0"/>
                              <a:cs typeface="Times New Roman" pitchFamily="18" charset="0"/>
                            </a:rPr>
                            <a:t>Методика расчета </a:t>
                          </a:r>
                          <a:endParaRPr lang="ru-RU" sz="1000" b="0" dirty="0" smtClean="0">
                            <a:solidFill>
                              <a:schemeClr val="tx1"/>
                            </a:solidFill>
                            <a:effectLst/>
                            <a:latin typeface="Times New Roman" pitchFamily="18" charset="0"/>
                            <a:cs typeface="Times New Roman" pitchFamily="18" charset="0"/>
                          </a:endParaRPr>
                        </a:p>
                        <a:p>
                          <a:pPr algn="ctr">
                            <a:lnSpc>
                              <a:spcPct val="100000"/>
                            </a:lnSpc>
                            <a:spcAft>
                              <a:spcPts val="0"/>
                            </a:spcAft>
                          </a:pPr>
                          <a:r>
                            <a:rPr lang="ru-RU" sz="1000" b="0" dirty="0" err="1" smtClean="0">
                              <a:solidFill>
                                <a:schemeClr val="tx1"/>
                              </a:solidFill>
                              <a:effectLst/>
                              <a:latin typeface="Times New Roman" pitchFamily="18" charset="0"/>
                              <a:cs typeface="Times New Roman" pitchFamily="18" charset="0"/>
                            </a:rPr>
                            <a:t>аккредитационных</a:t>
                          </a:r>
                          <a:r>
                            <a:rPr lang="ru-RU" sz="1000" b="0" dirty="0" smtClean="0">
                              <a:solidFill>
                                <a:schemeClr val="tx1"/>
                              </a:solidFill>
                              <a:effectLst/>
                              <a:latin typeface="Times New Roman" pitchFamily="18" charset="0"/>
                              <a:cs typeface="Times New Roman" pitchFamily="18" charset="0"/>
                            </a:rPr>
                            <a:t> </a:t>
                          </a:r>
                          <a:r>
                            <a:rPr lang="ru-RU" sz="1000" b="0" dirty="0">
                              <a:solidFill>
                                <a:schemeClr val="tx1"/>
                              </a:solidFill>
                              <a:effectLst/>
                              <a:latin typeface="Times New Roman" pitchFamily="18" charset="0"/>
                              <a:cs typeface="Times New Roman" pitchFamily="18" charset="0"/>
                            </a:rPr>
                            <a:t>показателей</a:t>
                          </a:r>
                        </a:p>
                        <a:p>
                          <a:pPr algn="ctr">
                            <a:lnSpc>
                              <a:spcPct val="100000"/>
                            </a:lnSpc>
                            <a:spcAft>
                              <a:spcPts val="0"/>
                            </a:spcAft>
                          </a:pPr>
                          <a:r>
                            <a:rPr lang="ru-RU" sz="1000" b="0" dirty="0">
                              <a:solidFill>
                                <a:schemeClr val="tx1"/>
                              </a:solidFill>
                              <a:effectLst/>
                              <a:latin typeface="Times New Roman" pitchFamily="18" charset="0"/>
                              <a:cs typeface="Times New Roman" pitchFamily="18" charset="0"/>
                            </a:rPr>
                            <a:t> </a:t>
                          </a:r>
                          <a:endParaRPr lang="ru-RU" sz="1000" b="0" dirty="0">
                            <a:solidFill>
                              <a:schemeClr val="tx1"/>
                            </a:solidFill>
                            <a:effectLst/>
                            <a:latin typeface="Times New Roman" pitchFamily="18" charset="0"/>
                            <a:ea typeface="Calibri"/>
                            <a:cs typeface="Times New Roman" pitchFamily="18" charset="0"/>
                          </a:endParaRPr>
                        </a:p>
                      </a:txBody>
                      <a:tcPr marL="46003" marR="4600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DD7EE"/>
                        </a:solidFill>
                      </a:tcPr>
                    </a:tc>
                    <a:tc>
                      <a:txBody>
                        <a:bodyPr/>
                        <a:lstStyle/>
                        <a:p>
                          <a:pPr algn="ctr">
                            <a:lnSpc>
                              <a:spcPct val="100000"/>
                            </a:lnSpc>
                            <a:spcAft>
                              <a:spcPts val="0"/>
                            </a:spcAft>
                          </a:pPr>
                          <a:r>
                            <a:rPr lang="ru-RU" sz="1000" b="0" dirty="0" smtClean="0">
                              <a:solidFill>
                                <a:schemeClr val="tx1"/>
                              </a:solidFill>
                              <a:effectLst/>
                              <a:latin typeface="Times New Roman" pitchFamily="18" charset="0"/>
                              <a:cs typeface="Times New Roman" pitchFamily="18" charset="0"/>
                            </a:rPr>
                            <a:t>Источники</a:t>
                          </a:r>
                        </a:p>
                        <a:p>
                          <a:pPr algn="ctr">
                            <a:lnSpc>
                              <a:spcPct val="100000"/>
                            </a:lnSpc>
                            <a:spcAft>
                              <a:spcPts val="0"/>
                            </a:spcAft>
                          </a:pPr>
                          <a:r>
                            <a:rPr lang="ru-RU" sz="1000" b="0" dirty="0" smtClean="0">
                              <a:solidFill>
                                <a:schemeClr val="tx1"/>
                              </a:solidFill>
                              <a:effectLst/>
                              <a:latin typeface="Times New Roman" pitchFamily="18" charset="0"/>
                              <a:cs typeface="Times New Roman" pitchFamily="18" charset="0"/>
                            </a:rPr>
                            <a:t> </a:t>
                          </a:r>
                          <a:r>
                            <a:rPr lang="ru-RU" sz="1000" b="0" dirty="0">
                              <a:solidFill>
                                <a:schemeClr val="tx1"/>
                              </a:solidFill>
                              <a:effectLst/>
                              <a:latin typeface="Times New Roman" pitchFamily="18" charset="0"/>
                              <a:cs typeface="Times New Roman" pitchFamily="18" charset="0"/>
                            </a:rPr>
                            <a:t>данных </a:t>
                          </a:r>
                          <a:endParaRPr lang="ru-RU" sz="1000" b="0" dirty="0" smtClean="0">
                            <a:solidFill>
                              <a:schemeClr val="tx1"/>
                            </a:solidFill>
                            <a:effectLst/>
                            <a:latin typeface="Times New Roman" pitchFamily="18" charset="0"/>
                            <a:cs typeface="Times New Roman" pitchFamily="18" charset="0"/>
                          </a:endParaRPr>
                        </a:p>
                        <a:p>
                          <a:pPr algn="ctr">
                            <a:lnSpc>
                              <a:spcPct val="100000"/>
                            </a:lnSpc>
                            <a:spcAft>
                              <a:spcPts val="0"/>
                            </a:spcAft>
                          </a:pPr>
                          <a:r>
                            <a:rPr lang="ru-RU" sz="1000" b="0" dirty="0" smtClean="0">
                              <a:solidFill>
                                <a:schemeClr val="tx1"/>
                              </a:solidFill>
                              <a:effectLst/>
                              <a:latin typeface="Times New Roman" pitchFamily="18" charset="0"/>
                              <a:cs typeface="Times New Roman" pitchFamily="18" charset="0"/>
                            </a:rPr>
                            <a:t>для </a:t>
                          </a:r>
                          <a:r>
                            <a:rPr lang="ru-RU" sz="1000" b="0" dirty="0">
                              <a:solidFill>
                                <a:schemeClr val="tx1"/>
                              </a:solidFill>
                              <a:effectLst/>
                              <a:latin typeface="Times New Roman" pitchFamily="18" charset="0"/>
                              <a:cs typeface="Times New Roman" pitchFamily="18" charset="0"/>
                            </a:rPr>
                            <a:t>расчета </a:t>
                          </a:r>
                        </a:p>
                        <a:p>
                          <a:pPr algn="ctr">
                            <a:lnSpc>
                              <a:spcPct val="100000"/>
                            </a:lnSpc>
                            <a:spcAft>
                              <a:spcPts val="0"/>
                            </a:spcAft>
                          </a:pPr>
                          <a:r>
                            <a:rPr lang="ru-RU" sz="1000" b="0" dirty="0">
                              <a:solidFill>
                                <a:schemeClr val="tx1"/>
                              </a:solidFill>
                              <a:effectLst/>
                              <a:latin typeface="Times New Roman" pitchFamily="18" charset="0"/>
                              <a:cs typeface="Times New Roman" pitchFamily="18" charset="0"/>
                            </a:rPr>
                            <a:t>показателя </a:t>
                          </a:r>
                          <a:endParaRPr lang="ru-RU" sz="1000" b="0" dirty="0">
                            <a:solidFill>
                              <a:schemeClr val="tx1"/>
                            </a:solidFill>
                            <a:effectLst/>
                            <a:latin typeface="Times New Roman" pitchFamily="18" charset="0"/>
                            <a:ea typeface="Calibri"/>
                            <a:cs typeface="Times New Roman" pitchFamily="18" charset="0"/>
                          </a:endParaRPr>
                        </a:p>
                      </a:txBody>
                      <a:tcPr marL="46003" marR="4600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DD7EE"/>
                        </a:solidFill>
                      </a:tcPr>
                    </a:tc>
                    <a:tc>
                      <a:txBody>
                        <a:bodyPr/>
                        <a:lstStyle/>
                        <a:p>
                          <a:pPr marL="0" algn="ctr" defTabSz="914400" rtl="0" eaLnBrk="1" latinLnBrk="0" hangingPunct="1">
                            <a:lnSpc>
                              <a:spcPct val="100000"/>
                            </a:lnSpc>
                            <a:spcAft>
                              <a:spcPts val="0"/>
                            </a:spcAft>
                          </a:pPr>
                          <a:r>
                            <a:rPr lang="ru-RU" sz="1000" b="0" kern="1200" dirty="0" smtClean="0">
                              <a:solidFill>
                                <a:schemeClr val="tx1"/>
                              </a:solidFill>
                              <a:effectLst/>
                              <a:latin typeface="Times New Roman" pitchFamily="18" charset="0"/>
                              <a:ea typeface="Calibri"/>
                              <a:cs typeface="Times New Roman" pitchFamily="18" charset="0"/>
                            </a:rPr>
                            <a:t>Справочная</a:t>
                          </a:r>
                        </a:p>
                        <a:p>
                          <a:pPr marL="0" algn="ctr" defTabSz="914400" rtl="0" eaLnBrk="1" latinLnBrk="0" hangingPunct="1">
                            <a:lnSpc>
                              <a:spcPct val="100000"/>
                            </a:lnSpc>
                            <a:spcAft>
                              <a:spcPts val="0"/>
                            </a:spcAft>
                          </a:pPr>
                          <a:r>
                            <a:rPr lang="ru-RU" sz="1000" b="0" kern="1200" baseline="0" dirty="0" smtClean="0">
                              <a:solidFill>
                                <a:schemeClr val="tx1"/>
                              </a:solidFill>
                              <a:effectLst/>
                              <a:latin typeface="Times New Roman" pitchFamily="18" charset="0"/>
                              <a:ea typeface="Calibri"/>
                              <a:cs typeface="Times New Roman" pitchFamily="18" charset="0"/>
                            </a:rPr>
                            <a:t> информация</a:t>
                          </a:r>
                          <a:endParaRPr lang="ru-RU" sz="1000" b="0" kern="1200" dirty="0" smtClean="0">
                            <a:solidFill>
                              <a:schemeClr val="tx1"/>
                            </a:solidFill>
                            <a:effectLst/>
                            <a:latin typeface="Times New Roman" pitchFamily="18" charset="0"/>
                            <a:ea typeface="Calibri"/>
                            <a:cs typeface="Times New Roman" pitchFamily="18" charset="0"/>
                          </a:endParaRPr>
                        </a:p>
                        <a:p>
                          <a:pPr algn="ctr">
                            <a:lnSpc>
                              <a:spcPct val="100000"/>
                            </a:lnSpc>
                            <a:spcAft>
                              <a:spcPts val="0"/>
                            </a:spcAft>
                          </a:pPr>
                          <a:endParaRPr lang="ru-RU" sz="1000" b="0" dirty="0">
                            <a:solidFill>
                              <a:schemeClr val="tx1"/>
                            </a:solidFill>
                            <a:effectLst/>
                            <a:latin typeface="Times New Roman" pitchFamily="18" charset="0"/>
                            <a:ea typeface="Calibri"/>
                            <a:cs typeface="Times New Roman" pitchFamily="18" charset="0"/>
                          </a:endParaRPr>
                        </a:p>
                      </a:txBody>
                      <a:tcPr marL="46003" marR="4600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DD7EE"/>
                        </a:solidFill>
                      </a:tcPr>
                    </a:tc>
                    <a:extLst>
                      <a:ext uri="{0D108BD9-81ED-4DB2-BD59-A6C34878D82A}">
                        <a16:rowId xmlns:a16="http://schemas.microsoft.com/office/drawing/2014/main" xmlns="" val="10000"/>
                      </a:ext>
                    </a:extLst>
                  </a:tr>
                  <a:tr h="1244514">
                    <a:tc rowSpan="3">
                      <a:txBody>
                        <a:bodyPr/>
                        <a:lstStyle/>
                        <a:p>
                          <a:pPr algn="ctr">
                            <a:lnSpc>
                              <a:spcPct val="100000"/>
                            </a:lnSpc>
                            <a:spcAft>
                              <a:spcPts val="0"/>
                            </a:spcAft>
                          </a:pPr>
                          <a:r>
                            <a:rPr lang="ru-RU" sz="1000" b="0" dirty="0" smtClean="0">
                              <a:solidFill>
                                <a:schemeClr val="tx1"/>
                              </a:solidFill>
                              <a:effectLst/>
                              <a:latin typeface="Times New Roman" pitchFamily="18" charset="0"/>
                              <a:ea typeface="Calibri"/>
                              <a:cs typeface="Times New Roman" pitchFamily="18" charset="0"/>
                            </a:rPr>
                            <a:t>Доля педагогических работников, имеющих первую или высшую квалификационные категории, ученое звание и (или) ученую степень и (или) лиц, приравненных к ним, в общей численности педагогических работников, участвующих в реализации ОП</a:t>
                          </a:r>
                        </a:p>
                        <a:p>
                          <a:pPr algn="ctr">
                            <a:lnSpc>
                              <a:spcPct val="100000"/>
                            </a:lnSpc>
                            <a:spcAft>
                              <a:spcPts val="0"/>
                            </a:spcAft>
                          </a:pPr>
                          <a:r>
                            <a:rPr lang="ru-RU" sz="1000" b="0" dirty="0" smtClean="0">
                              <a:solidFill>
                                <a:srgbClr val="00B050"/>
                              </a:solidFill>
                              <a:effectLst/>
                              <a:latin typeface="Times New Roman" pitchFamily="18" charset="0"/>
                              <a:ea typeface="Calibri"/>
                              <a:cs typeface="Times New Roman" pitchFamily="18" charset="0"/>
                            </a:rPr>
                            <a:t> </a:t>
                          </a:r>
                          <a:r>
                            <a:rPr lang="ru-RU" sz="1000" b="0" i="1" dirty="0" smtClean="0">
                              <a:solidFill>
                                <a:srgbClr val="00B050"/>
                              </a:solidFill>
                              <a:effectLst/>
                              <a:latin typeface="Times New Roman" pitchFamily="18" charset="0"/>
                              <a:ea typeface="Calibri"/>
                              <a:cs typeface="Times New Roman" pitchFamily="18" charset="0"/>
                            </a:rPr>
                            <a:t>(не применяется при отсутствии контингента обучающихся) </a:t>
                          </a:r>
                          <a:r>
                            <a:rPr lang="ru-RU" sz="1200" b="0" dirty="0" smtClean="0">
                              <a:solidFill>
                                <a:schemeClr val="tx1"/>
                              </a:solidFill>
                              <a:effectLst/>
                              <a:latin typeface="Times New Roman" pitchFamily="18" charset="0"/>
                              <a:ea typeface="Calibri"/>
                              <a:cs typeface="Times New Roman" pitchFamily="18" charset="0"/>
                            </a:rPr>
                            <a:t>- </a:t>
                          </a:r>
                          <a:r>
                            <a:rPr lang="ru-RU" sz="1200" b="0" dirty="0" smtClean="0">
                              <a:solidFill>
                                <a:schemeClr val="tx1"/>
                              </a:solidFill>
                              <a:effectLst/>
                              <a:latin typeface="Times New Roman" pitchFamily="18" charset="0"/>
                              <a:cs typeface="Times New Roman" pitchFamily="18" charset="0"/>
                            </a:rPr>
                            <a:t> </a:t>
                          </a:r>
                          <a:r>
                            <a:rPr lang="ru-RU" sz="1200" b="1" dirty="0" smtClean="0">
                              <a:solidFill>
                                <a:schemeClr val="tx1"/>
                              </a:solidFill>
                              <a:effectLst/>
                              <a:latin typeface="Times New Roman" pitchFamily="18" charset="0"/>
                              <a:cs typeface="Times New Roman" pitchFamily="18" charset="0"/>
                            </a:rPr>
                            <a:t>АП </a:t>
                          </a:r>
                          <a:r>
                            <a:rPr lang="ru-RU" sz="1200" b="1" baseline="-25000" dirty="0" smtClean="0">
                              <a:solidFill>
                                <a:schemeClr val="tx1"/>
                              </a:solidFill>
                              <a:effectLst/>
                              <a:latin typeface="Times New Roman" pitchFamily="18" charset="0"/>
                              <a:cs typeface="Times New Roman" pitchFamily="18" charset="0"/>
                            </a:rPr>
                            <a:t>3</a:t>
                          </a:r>
                        </a:p>
                        <a:p>
                          <a:pPr algn="ctr">
                            <a:lnSpc>
                              <a:spcPct val="100000"/>
                            </a:lnSpc>
                            <a:spcAft>
                              <a:spcPts val="0"/>
                            </a:spcAft>
                          </a:pPr>
                          <a:r>
                            <a:rPr lang="ru-RU" sz="1000" b="1" dirty="0" smtClean="0">
                              <a:solidFill>
                                <a:schemeClr val="tx1"/>
                              </a:solidFill>
                              <a:effectLst/>
                              <a:latin typeface="Times New Roman" pitchFamily="18" charset="0"/>
                              <a:cs typeface="Times New Roman" pitchFamily="18" charset="0"/>
                            </a:rPr>
                            <a:t> </a:t>
                          </a:r>
                        </a:p>
                        <a:p>
                          <a:pPr algn="ctr">
                            <a:lnSpc>
                              <a:spcPct val="100000"/>
                            </a:lnSpc>
                            <a:spcAft>
                              <a:spcPts val="0"/>
                            </a:spcAft>
                          </a:pPr>
                          <a:endParaRPr lang="ru-RU" sz="1000" dirty="0">
                            <a:effectLst/>
                            <a:latin typeface="Times New Roman" pitchFamily="18" charset="0"/>
                            <a:ea typeface="Calibri"/>
                            <a:cs typeface="Times New Roman" pitchFamily="18" charset="0"/>
                          </a:endParaRPr>
                        </a:p>
                      </a:txBody>
                      <a:tcPr marL="29405" marR="2940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EBF7"/>
                        </a:solidFill>
                      </a:tcPr>
                    </a:tc>
                    <a:tc>
                      <a:txBody>
                        <a:bodyPr/>
                        <a:lstStyle/>
                        <a:p>
                          <a:pPr algn="ctr">
                            <a:lnSpc>
                              <a:spcPct val="100000"/>
                            </a:lnSpc>
                            <a:spcAft>
                              <a:spcPts val="0"/>
                            </a:spcAft>
                          </a:pPr>
                          <a:r>
                            <a:rPr lang="ru-RU" sz="1000" b="1" dirty="0">
                              <a:effectLst/>
                              <a:latin typeface="Times New Roman" pitchFamily="18" charset="0"/>
                              <a:cs typeface="Times New Roman" pitchFamily="18" charset="0"/>
                            </a:rPr>
                            <a:t>50% и более</a:t>
                          </a:r>
                          <a:endParaRPr lang="ru-RU" sz="1000" b="1" dirty="0">
                            <a:effectLst/>
                            <a:latin typeface="Times New Roman" pitchFamily="18" charset="0"/>
                            <a:ea typeface="Calibri"/>
                            <a:cs typeface="Times New Roman" pitchFamily="18" charset="0"/>
                          </a:endParaRPr>
                        </a:p>
                      </a:txBody>
                      <a:tcPr marL="29405" marR="2940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EBF7"/>
                        </a:solidFill>
                      </a:tcPr>
                    </a:tc>
                    <a:tc>
                      <a:txBody>
                        <a:bodyPr/>
                        <a:lstStyle/>
                        <a:p>
                          <a:pPr algn="ctr">
                            <a:lnSpc>
                              <a:spcPct val="100000"/>
                            </a:lnSpc>
                            <a:spcAft>
                              <a:spcPts val="0"/>
                            </a:spcAft>
                          </a:pPr>
                          <a:r>
                            <a:rPr lang="ru-RU" sz="1000" b="1">
                              <a:effectLst/>
                              <a:latin typeface="Times New Roman" pitchFamily="18" charset="0"/>
                              <a:cs typeface="Times New Roman" pitchFamily="18" charset="0"/>
                            </a:rPr>
                            <a:t>10</a:t>
                          </a:r>
                          <a:endParaRPr lang="ru-RU" sz="1000" b="1">
                            <a:effectLst/>
                            <a:latin typeface="Times New Roman" pitchFamily="18" charset="0"/>
                            <a:ea typeface="Calibri"/>
                            <a:cs typeface="Times New Roman" pitchFamily="18" charset="0"/>
                          </a:endParaRPr>
                        </a:p>
                      </a:txBody>
                      <a:tcPr marL="29405" marR="2940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EBF7"/>
                        </a:solidFill>
                      </a:tcPr>
                    </a:tc>
                    <a:tc rowSpan="3">
                      <a:txBody>
                        <a:bodyPr/>
                        <a:lstStyle/>
                        <a:p>
                          <a:pPr marL="0" indent="180975" algn="just">
                            <a:lnSpc>
                              <a:spcPct val="100000"/>
                            </a:lnSpc>
                            <a:spcAft>
                              <a:spcPts val="0"/>
                            </a:spcAft>
                          </a:pPr>
                          <a:r>
                            <a:rPr lang="ru-RU" sz="1000" dirty="0" smtClean="0">
                              <a:effectLst/>
                              <a:latin typeface="Times New Roman" pitchFamily="18" charset="0"/>
                              <a:cs typeface="Times New Roman" pitchFamily="18" charset="0"/>
                            </a:rPr>
                            <a:t>Значение показателя</a:t>
                          </a:r>
                          <a:r>
                            <a:rPr lang="ru-RU" sz="1000" baseline="0" dirty="0" smtClean="0">
                              <a:effectLst/>
                              <a:latin typeface="Times New Roman" pitchFamily="18" charset="0"/>
                              <a:cs typeface="Times New Roman" pitchFamily="18" charset="0"/>
                            </a:rPr>
                            <a:t> </a:t>
                          </a:r>
                          <a:r>
                            <a:rPr lang="ru-RU" sz="1000" dirty="0" smtClean="0">
                              <a:effectLst/>
                              <a:latin typeface="Times New Roman" pitchFamily="18" charset="0"/>
                              <a:cs typeface="Times New Roman" pitchFamily="18" charset="0"/>
                            </a:rPr>
                            <a:t>рассчитывается как отношение количества педагогических</a:t>
                          </a:r>
                          <a:r>
                            <a:rPr lang="ru-RU" sz="1000" baseline="0" dirty="0" smtClean="0">
                              <a:effectLst/>
                              <a:latin typeface="Times New Roman" pitchFamily="18" charset="0"/>
                              <a:cs typeface="Times New Roman" pitchFamily="18" charset="0"/>
                            </a:rPr>
                            <a:t> </a:t>
                          </a:r>
                          <a:r>
                            <a:rPr lang="ru-RU" sz="1000" dirty="0" smtClean="0">
                              <a:effectLst/>
                              <a:latin typeface="Times New Roman" pitchFamily="18" charset="0"/>
                              <a:cs typeface="Times New Roman" pitchFamily="18" charset="0"/>
                            </a:rPr>
                            <a:t>работников, имеющих квалификационные категории по должности «Учитель» и (или) «Преподаватель», и (или) ученое звание и (или) ученую степень (в том числе богословскими учеными степенями и званиями) и (или) лиц, приравненных к ним, участвующих в реализации учебного плана ОП, к общему количеству педагогических работников, участвующих в реализации учебного плана ОП, умноженное на 100%.</a:t>
                          </a:r>
                        </a:p>
                        <a:p>
                          <a:pPr marL="0" indent="180975" algn="just">
                            <a:lnSpc>
                              <a:spcPct val="100000"/>
                            </a:lnSpc>
                            <a:spcAft>
                              <a:spcPts val="0"/>
                            </a:spcAft>
                          </a:pPr>
                          <a:r>
                            <a:rPr lang="ru-RU" sz="1000" dirty="0" smtClean="0">
                              <a:effectLst/>
                              <a:latin typeface="Times New Roman" pitchFamily="18" charset="0"/>
                              <a:ea typeface="Calibri"/>
                              <a:cs typeface="Times New Roman" pitchFamily="18" charset="0"/>
                            </a:rPr>
                            <a:t>Показатель рассчитывается по формуле:</a:t>
                          </a:r>
                        </a:p>
                        <a:p>
                          <a:pPr marL="0" indent="180975" algn="just">
                            <a:lnSpc>
                              <a:spcPct val="100000"/>
                            </a:lnSpc>
                            <a:spcAft>
                              <a:spcPts val="0"/>
                            </a:spcAft>
                          </a:pPr>
                          <a:endParaRPr lang="ru-RU" sz="1000" dirty="0" smtClean="0">
                            <a:effectLst/>
                            <a:latin typeface="Times New Roman" pitchFamily="18" charset="0"/>
                            <a:ea typeface="Calibri"/>
                            <a:cs typeface="Times New Roman" pitchFamily="18" charset="0"/>
                          </a:endParaRPr>
                        </a:p>
                        <a:p>
                          <a:pPr marL="0" marR="0" indent="180975" algn="ctr" defTabSz="914400" rtl="0" eaLnBrk="1" fontAlgn="auto" latinLnBrk="0" hangingPunct="1">
                            <a:lnSpc>
                              <a:spcPct val="100000"/>
                            </a:lnSpc>
                            <a:spcBef>
                              <a:spcPts val="0"/>
                            </a:spcBef>
                            <a:spcAft>
                              <a:spcPts val="0"/>
                            </a:spcAft>
                            <a:buClrTx/>
                            <a:buSzTx/>
                            <a:buFontTx/>
                            <a:buNone/>
                            <a:tabLst/>
                            <a:defRPr/>
                          </a:pPr>
                          <a:r>
                            <a:rPr lang="ru-RU" sz="1100" b="1" baseline="0" dirty="0" smtClean="0">
                              <a:effectLst/>
                              <a:latin typeface="Times New Roman" pitchFamily="18" charset="0"/>
                              <a:ea typeface="Calibri"/>
                              <a:cs typeface="Times New Roman" pitchFamily="18" charset="0"/>
                            </a:rPr>
                            <a:t> </a:t>
                          </a:r>
                          <a14:m>
                            <m:oMath xmlns:m="http://schemas.openxmlformats.org/officeDocument/2006/math">
                              <m:r>
                                <a:rPr lang="ru-RU" sz="1100" b="1" smtClean="0">
                                  <a:effectLst/>
                                  <a:latin typeface="Cambria Math" panose="02040503050406030204" pitchFamily="18" charset="0"/>
                                </a:rPr>
                                <m:t>АП</m:t>
                              </m:r>
                              <m:r>
                                <a:rPr lang="ru-RU" sz="1100" b="1" i="0" baseline="-25000" smtClean="0">
                                  <a:effectLst/>
                                  <a:latin typeface="Cambria Math"/>
                                </a:rPr>
                                <m:t>𝟑</m:t>
                              </m:r>
                              <m:r>
                                <a:rPr lang="ru-RU" sz="1100" b="1" smtClean="0">
                                  <a:effectLst/>
                                  <a:latin typeface="Cambria Math" panose="02040503050406030204" pitchFamily="18" charset="0"/>
                                </a:rPr>
                                <m:t>=</m:t>
                              </m:r>
                              <m:f>
                                <m:fPr>
                                  <m:ctrlPr>
                                    <a:rPr lang="ru-RU" sz="1100" b="1" i="1">
                                      <a:effectLst/>
                                      <a:latin typeface="Cambria Math"/>
                                    </a:rPr>
                                  </m:ctrlPr>
                                </m:fPr>
                                <m:num>
                                  <m:r>
                                    <a:rPr lang="en-US" sz="1100" b="1" i="1">
                                      <a:effectLst/>
                                      <a:latin typeface="Cambria Math" panose="02040503050406030204" pitchFamily="18" charset="0"/>
                                    </a:rPr>
                                    <m:t>𝐚</m:t>
                                  </m:r>
                                  <m:r>
                                    <a:rPr lang="ru-RU" sz="1100" b="1" i="0" baseline="-25000" smtClean="0">
                                      <a:effectLst/>
                                      <a:latin typeface="Cambria Math"/>
                                    </a:rPr>
                                    <m:t>𝟑</m:t>
                                  </m:r>
                                  <m:r>
                                    <a:rPr lang="en-US" sz="1100" b="1">
                                      <a:effectLst/>
                                      <a:latin typeface="Cambria Math" panose="02040503050406030204" pitchFamily="18" charset="0"/>
                                    </a:rPr>
                                    <m:t> </m:t>
                                  </m:r>
                                </m:num>
                                <m:den>
                                  <m:r>
                                    <a:rPr lang="en-US" sz="1100" b="1" i="1">
                                      <a:effectLst/>
                                      <a:latin typeface="Cambria Math" panose="02040503050406030204" pitchFamily="18" charset="0"/>
                                    </a:rPr>
                                    <m:t>𝐛</m:t>
                                  </m:r>
                                  <m:r>
                                    <a:rPr lang="ru-RU" sz="1100" b="1" i="0" baseline="-25000" smtClean="0">
                                      <a:effectLst/>
                                      <a:latin typeface="Cambria Math"/>
                                    </a:rPr>
                                    <m:t>𝟑</m:t>
                                  </m:r>
                                  <m:r>
                                    <a:rPr lang="en-US" sz="1100" b="1">
                                      <a:effectLst/>
                                      <a:latin typeface="Cambria Math" panose="02040503050406030204" pitchFamily="18" charset="0"/>
                                    </a:rPr>
                                    <m:t> </m:t>
                                  </m:r>
                                </m:den>
                              </m:f>
                              <m:r>
                                <a:rPr lang="en-US" sz="1100" b="1">
                                  <a:effectLst/>
                                  <a:latin typeface="Cambria Math" panose="02040503050406030204" pitchFamily="18" charset="0"/>
                                </a:rPr>
                                <m:t>∗</m:t>
                              </m:r>
                              <m:r>
                                <a:rPr lang="en-US" sz="1100" b="1" i="1">
                                  <a:effectLst/>
                                  <a:latin typeface="Cambria Math" panose="02040503050406030204" pitchFamily="18" charset="0"/>
                                </a:rPr>
                                <m:t>𝟏𝟎𝟎</m:t>
                              </m:r>
                              <m:r>
                                <a:rPr lang="en-US" sz="1100" b="1">
                                  <a:effectLst/>
                                  <a:latin typeface="Cambria Math" panose="02040503050406030204" pitchFamily="18" charset="0"/>
                                </a:rPr>
                                <m:t>,  </m:t>
                              </m:r>
                              <m:r>
                                <a:rPr lang="en-US" sz="1100">
                                  <a:effectLst/>
                                  <a:latin typeface="Cambria Math" panose="02040503050406030204" pitchFamily="18" charset="0"/>
                                </a:rPr>
                                <m:t>где</m:t>
                              </m:r>
                            </m:oMath>
                          </a14:m>
                          <a:r>
                            <a:rPr lang="ru-RU" sz="1000" dirty="0" smtClean="0">
                              <a:effectLst/>
                              <a:latin typeface="Times New Roman" pitchFamily="18" charset="0"/>
                              <a:cs typeface="Times New Roman" pitchFamily="18" charset="0"/>
                            </a:rPr>
                            <a:t>:</a:t>
                          </a:r>
                        </a:p>
                        <a:p>
                          <a:pPr marL="0" lvl="0" indent="0" algn="just">
                            <a:lnSpc>
                              <a:spcPct val="100000"/>
                            </a:lnSpc>
                            <a:spcAft>
                              <a:spcPts val="0"/>
                            </a:spcAft>
                            <a:buSzPts val="1200"/>
                            <a:buFont typeface="Times New Roman" panose="02020603050405020304" pitchFamily="18" charset="0"/>
                            <a:buNone/>
                            <a:tabLst>
                              <a:tab pos="534670" algn="l"/>
                            </a:tabLst>
                          </a:pPr>
                          <a:r>
                            <a:rPr lang="en-US" sz="1100" b="1" i="1" kern="1200" dirty="0" smtClean="0">
                              <a:solidFill>
                                <a:schemeClr val="dk1"/>
                              </a:solidFill>
                              <a:effectLst/>
                              <a:latin typeface="Times New Roman" pitchFamily="18" charset="0"/>
                              <a:ea typeface="+mn-ea"/>
                              <a:cs typeface="Times New Roman" pitchFamily="18" charset="0"/>
                            </a:rPr>
                            <a:t>a</a:t>
                          </a:r>
                          <a:r>
                            <a:rPr lang="ru-RU" sz="1100" b="1" i="1" kern="1200" baseline="-25000" dirty="0" smtClean="0">
                              <a:solidFill>
                                <a:schemeClr val="dk1"/>
                              </a:solidFill>
                              <a:effectLst/>
                              <a:latin typeface="Times New Roman" pitchFamily="18" charset="0"/>
                              <a:ea typeface="+mn-ea"/>
                              <a:cs typeface="Times New Roman" pitchFamily="18" charset="0"/>
                            </a:rPr>
                            <a:t>3</a:t>
                          </a:r>
                          <a:r>
                            <a:rPr lang="en-US" sz="1000" b="1" i="1" kern="1200" baseline="0" dirty="0" smtClean="0">
                              <a:solidFill>
                                <a:schemeClr val="dk1"/>
                              </a:solidFill>
                              <a:effectLst/>
                              <a:latin typeface="Times New Roman" pitchFamily="18" charset="0"/>
                              <a:ea typeface="+mn-ea"/>
                              <a:cs typeface="Times New Roman" pitchFamily="18" charset="0"/>
                            </a:rPr>
                            <a:t> </a:t>
                          </a:r>
                          <a:r>
                            <a:rPr lang="ru-RU" sz="1000" kern="1200" dirty="0" smtClean="0">
                              <a:solidFill>
                                <a:schemeClr val="dk1"/>
                              </a:solidFill>
                              <a:effectLst/>
                              <a:latin typeface="Times New Roman" pitchFamily="18" charset="0"/>
                              <a:ea typeface="+mn-ea"/>
                              <a:cs typeface="Times New Roman" pitchFamily="18" charset="0"/>
                            </a:rPr>
                            <a:t>- количество педагогических работников, имеющих первую или высшую квалификационные категории по должности «Учитель» и (или) «Преподаватель», ученое звание и (или) ученую степень (в том числе богословскими учеными степенями и званиями) и лиц, приравненных к ним, участвующих в реализации учебного плана ОП;</a:t>
                          </a:r>
                        </a:p>
                        <a:p>
                          <a:pPr marL="0" lvl="0" indent="0" algn="just">
                            <a:lnSpc>
                              <a:spcPct val="100000"/>
                            </a:lnSpc>
                            <a:spcAft>
                              <a:spcPts val="0"/>
                            </a:spcAft>
                            <a:buSzPts val="1200"/>
                            <a:buFont typeface="Times New Roman" panose="02020603050405020304" pitchFamily="18" charset="0"/>
                            <a:buNone/>
                            <a:tabLst>
                              <a:tab pos="636270" algn="l"/>
                            </a:tabLst>
                          </a:pPr>
                          <a:r>
                            <a:rPr lang="en-US" sz="1100" b="1" i="1" kern="1200" dirty="0" smtClean="0">
                              <a:solidFill>
                                <a:schemeClr val="dk1"/>
                              </a:solidFill>
                              <a:effectLst/>
                              <a:latin typeface="Times New Roman" pitchFamily="18" charset="0"/>
                              <a:ea typeface="+mn-ea"/>
                              <a:cs typeface="Times New Roman" pitchFamily="18" charset="0"/>
                            </a:rPr>
                            <a:t>b</a:t>
                          </a:r>
                          <a:r>
                            <a:rPr lang="ru-RU" sz="1100" b="1" i="1" kern="1200" baseline="-25000" dirty="0" smtClean="0">
                              <a:solidFill>
                                <a:schemeClr val="dk1"/>
                              </a:solidFill>
                              <a:effectLst/>
                              <a:latin typeface="Times New Roman" pitchFamily="18" charset="0"/>
                              <a:ea typeface="+mn-ea"/>
                              <a:cs typeface="Times New Roman" pitchFamily="18" charset="0"/>
                            </a:rPr>
                            <a:t>3</a:t>
                          </a:r>
                          <a:r>
                            <a:rPr lang="en-US" sz="1000" b="1" i="1" kern="1200" baseline="0" dirty="0" smtClean="0">
                              <a:solidFill>
                                <a:schemeClr val="dk1"/>
                              </a:solidFill>
                              <a:effectLst/>
                              <a:latin typeface="Times New Roman" pitchFamily="18" charset="0"/>
                              <a:ea typeface="+mn-ea"/>
                              <a:cs typeface="Times New Roman" pitchFamily="18" charset="0"/>
                            </a:rPr>
                            <a:t> </a:t>
                          </a:r>
                          <a:r>
                            <a:rPr lang="ru-RU" sz="1000" kern="1200" dirty="0" smtClean="0">
                              <a:solidFill>
                                <a:schemeClr val="dk1"/>
                              </a:solidFill>
                              <a:effectLst/>
                              <a:latin typeface="Times New Roman" pitchFamily="18" charset="0"/>
                              <a:ea typeface="+mn-ea"/>
                              <a:cs typeface="Times New Roman" pitchFamily="18" charset="0"/>
                            </a:rPr>
                            <a:t>- общее количество педагогических работников, участвующих в реализации ОП.</a:t>
                          </a:r>
                        </a:p>
                        <a:p>
                          <a:pPr marL="0" lvl="0" indent="457200" algn="just">
                            <a:lnSpc>
                              <a:spcPct val="100000"/>
                            </a:lnSpc>
                            <a:spcAft>
                              <a:spcPts val="0"/>
                            </a:spcAft>
                            <a:buSzPts val="1200"/>
                            <a:buFont typeface="Times New Roman" panose="02020603050405020304" pitchFamily="18" charset="0"/>
                            <a:buNone/>
                            <a:tabLst>
                              <a:tab pos="636270" algn="l"/>
                            </a:tabLst>
                          </a:pPr>
                          <a:r>
                            <a:rPr lang="ru-RU" sz="1000" kern="1200" dirty="0" smtClean="0">
                              <a:solidFill>
                                <a:schemeClr val="dk1"/>
                              </a:solidFill>
                              <a:effectLst/>
                              <a:latin typeface="Times New Roman" pitchFamily="18" charset="0"/>
                              <a:ea typeface="+mn-ea"/>
                              <a:cs typeface="Times New Roman" pitchFamily="18" charset="0"/>
                            </a:rPr>
                            <a:t>При расчете показателя учитываются в том числе внешние совместители и лица, работающие по договорам гражданско-правового характера.</a:t>
                          </a:r>
                          <a:endParaRPr lang="ru-RU" sz="1000" dirty="0">
                            <a:effectLst/>
                            <a:latin typeface="Times New Roman" pitchFamily="18" charset="0"/>
                            <a:ea typeface="Calibri"/>
                            <a:cs typeface="Times New Roman" pitchFamily="18" charset="0"/>
                          </a:endParaRPr>
                        </a:p>
                      </a:txBody>
                      <a:tcPr marL="29405" marR="2940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EBF7"/>
                        </a:solidFill>
                      </a:tcPr>
                    </a:tc>
                    <a:tc rowSpan="3">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ru-RU" sz="1000" kern="1200" dirty="0" smtClean="0">
                              <a:solidFill>
                                <a:schemeClr val="dk1"/>
                              </a:solidFill>
                              <a:effectLst/>
                              <a:latin typeface="Times New Roman" pitchFamily="18" charset="0"/>
                              <a:ea typeface="+mn-ea"/>
                              <a:cs typeface="Times New Roman" pitchFamily="18" charset="0"/>
                            </a:rPr>
                            <a:t>- информационные системы </a:t>
                          </a:r>
                          <a:r>
                            <a:rPr lang="ru-RU" sz="1000" kern="1200" dirty="0" err="1" smtClean="0">
                              <a:solidFill>
                                <a:schemeClr val="dk1"/>
                              </a:solidFill>
                              <a:effectLst/>
                              <a:latin typeface="Times New Roman" pitchFamily="18" charset="0"/>
                              <a:ea typeface="+mn-ea"/>
                              <a:cs typeface="Times New Roman" pitchFamily="18" charset="0"/>
                            </a:rPr>
                            <a:t>Рособрнадзора</a:t>
                          </a:r>
                          <a:r>
                            <a:rPr lang="ru-RU" sz="1000" kern="1200" dirty="0" smtClean="0">
                              <a:solidFill>
                                <a:schemeClr val="dk1"/>
                              </a:solidFill>
                              <a:effectLst/>
                              <a:latin typeface="Times New Roman" pitchFamily="18" charset="0"/>
                              <a:ea typeface="+mn-ea"/>
                              <a:cs typeface="Times New Roman" pitchFamily="18" charset="0"/>
                            </a:rPr>
                            <a:t>;</a:t>
                          </a:r>
                        </a:p>
                        <a:p>
                          <a:pPr marL="0" marR="0" indent="0" algn="just" defTabSz="914400" rtl="0" eaLnBrk="1" fontAlgn="auto" latinLnBrk="0" hangingPunct="1">
                            <a:lnSpc>
                              <a:spcPct val="100000"/>
                            </a:lnSpc>
                            <a:spcBef>
                              <a:spcPts val="0"/>
                            </a:spcBef>
                            <a:spcAft>
                              <a:spcPts val="0"/>
                            </a:spcAft>
                            <a:buClrTx/>
                            <a:buSzTx/>
                            <a:buFontTx/>
                            <a:buNone/>
                            <a:tabLst/>
                            <a:defRPr/>
                          </a:pPr>
                          <a:r>
                            <a:rPr lang="ru-RU" sz="1000" kern="1200" dirty="0" smtClean="0">
                              <a:solidFill>
                                <a:schemeClr val="dk1"/>
                              </a:solidFill>
                              <a:effectLst/>
                              <a:latin typeface="Times New Roman" pitchFamily="18" charset="0"/>
                              <a:ea typeface="+mn-ea"/>
                              <a:cs typeface="Times New Roman" pitchFamily="18" charset="0"/>
                            </a:rPr>
                            <a:t>- официальный сайт в сети «Интернет» организации;</a:t>
                          </a:r>
                        </a:p>
                        <a:p>
                          <a:pPr marL="0" marR="0" indent="0" algn="just" defTabSz="914400" rtl="0" eaLnBrk="1" fontAlgn="auto" latinLnBrk="0" hangingPunct="1">
                            <a:lnSpc>
                              <a:spcPct val="100000"/>
                            </a:lnSpc>
                            <a:spcBef>
                              <a:spcPts val="0"/>
                            </a:spcBef>
                            <a:spcAft>
                              <a:spcPts val="0"/>
                            </a:spcAft>
                            <a:buClrTx/>
                            <a:buSzTx/>
                            <a:buFontTx/>
                            <a:buNone/>
                            <a:tabLst/>
                            <a:defRPr/>
                          </a:pPr>
                          <a:r>
                            <a:rPr lang="ru-RU" sz="1000" kern="1200" dirty="0" smtClean="0">
                              <a:solidFill>
                                <a:schemeClr val="dk1"/>
                              </a:solidFill>
                              <a:effectLst/>
                              <a:latin typeface="Times New Roman" pitchFamily="18" charset="0"/>
                              <a:ea typeface="+mn-ea"/>
                              <a:cs typeface="Times New Roman" pitchFamily="18" charset="0"/>
                            </a:rPr>
                            <a:t>- документы и сведения, представленные организацией.</a:t>
                          </a:r>
                        </a:p>
                        <a:p>
                          <a:pPr algn="ctr">
                            <a:lnSpc>
                              <a:spcPct val="100000"/>
                            </a:lnSpc>
                            <a:spcAft>
                              <a:spcPts val="0"/>
                            </a:spcAft>
                          </a:pPr>
                          <a:endParaRPr lang="ru-RU" sz="1000" dirty="0">
                            <a:effectLst/>
                            <a:latin typeface="Times New Roman" pitchFamily="18" charset="0"/>
                            <a:ea typeface="Calibri"/>
                            <a:cs typeface="Times New Roman" pitchFamily="18" charset="0"/>
                          </a:endParaRPr>
                        </a:p>
                      </a:txBody>
                      <a:tcPr marL="29405" marR="2940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EBF7"/>
                        </a:solidFill>
                      </a:tcPr>
                    </a:tc>
                    <a:tc rowSpan="3">
                      <a:txBody>
                        <a:bodyPr/>
                        <a:lstStyle/>
                        <a:p>
                          <a:pPr indent="432000" algn="just">
                            <a:lnSpc>
                              <a:spcPct val="100000"/>
                            </a:lnSpc>
                            <a:spcAft>
                              <a:spcPts val="0"/>
                            </a:spcAft>
                          </a:pPr>
                          <a:r>
                            <a:rPr lang="ru-RU" sz="1000" dirty="0" smtClean="0">
                              <a:effectLst/>
                              <a:latin typeface="Times New Roman" pitchFamily="18" charset="0"/>
                              <a:ea typeface="Calibri"/>
                              <a:cs typeface="Times New Roman" pitchFamily="18" charset="0"/>
                            </a:rPr>
                            <a:t>К педагогическим работникам с ученой степенью и (или) ученым званием (в том числе богословскими учеными степенями и званиями) приравниваются лица, имеющие награды, международные почетные звания или премии, в том числе полученные в иностранном государстве и признанные в РФ, и (или) государственные почетные звания в соответствующей профессиональной сфере, и (или) являющихся лауреатами государственных премий в соответствующей профессиональной сфере и приравненными к ним членами творческих союзов, лауреатами, победителями и призерами творческих конкурсов, литературных премий, имеющие спортивные звания «Мастер спорта России», «Мастер спорта СССР», «Гроссмейстер России», «Гроссмейстер СССР», «Мастер спорта России международного класса», «Мастер спорта СССР международного класса», Почетные спортивные звания «Заслуженный мастер спорта России», «Заслуженный мастер спорта СССР», «Заслуженный тренер России», «Заслуженный тренер СССР», «Почетный спортивный судья России», почетные звания «Заслуженный работник физической культуры и спорта Российской Федерации», «Заслуженный работник физической культуры и спорта РСФСР», а также являющиеся лауреатами государственных премий в сфере физической культуры и спорта.</a:t>
                          </a:r>
                          <a:endParaRPr lang="ru-RU" sz="1000" dirty="0">
                            <a:effectLst/>
                            <a:latin typeface="Times New Roman" pitchFamily="18" charset="0"/>
                            <a:ea typeface="Calibri"/>
                            <a:cs typeface="Times New Roman" pitchFamily="18" charset="0"/>
                          </a:endParaRPr>
                        </a:p>
                      </a:txBody>
                      <a:tcPr marL="29405" marR="2940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EBF7"/>
                        </a:solidFill>
                      </a:tcPr>
                    </a:tc>
                    <a:extLst>
                      <a:ext uri="{0D108BD9-81ED-4DB2-BD59-A6C34878D82A}">
                        <a16:rowId xmlns:a16="http://schemas.microsoft.com/office/drawing/2014/main" xmlns="" val="10001"/>
                      </a:ext>
                    </a:extLst>
                  </a:tr>
                  <a:tr h="1387146">
                    <a:tc vMerge="1">
                      <a:txBody>
                        <a:bodyPr/>
                        <a:lstStyle/>
                        <a:p>
                          <a:endParaRPr lang="ru-RU"/>
                        </a:p>
                      </a:txBody>
                      <a:tcPr/>
                    </a:tc>
                    <a:tc>
                      <a:txBody>
                        <a:bodyPr/>
                        <a:lstStyle/>
                        <a:p>
                          <a:pPr algn="ctr">
                            <a:lnSpc>
                              <a:spcPct val="100000"/>
                            </a:lnSpc>
                            <a:spcAft>
                              <a:spcPts val="0"/>
                            </a:spcAft>
                          </a:pPr>
                          <a:r>
                            <a:rPr lang="ru-RU" sz="1000" b="1" dirty="0">
                              <a:effectLst/>
                              <a:latin typeface="Times New Roman" pitchFamily="18" charset="0"/>
                              <a:cs typeface="Times New Roman" pitchFamily="18" charset="0"/>
                            </a:rPr>
                            <a:t>20% - 49%</a:t>
                          </a:r>
                          <a:endParaRPr lang="ru-RU" sz="1000" b="1" dirty="0">
                            <a:effectLst/>
                            <a:latin typeface="Times New Roman" pitchFamily="18" charset="0"/>
                            <a:ea typeface="Calibri"/>
                            <a:cs typeface="Times New Roman" pitchFamily="18" charset="0"/>
                          </a:endParaRPr>
                        </a:p>
                      </a:txBody>
                      <a:tcPr marL="29405" marR="2940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EBF7"/>
                        </a:solidFill>
                      </a:tcPr>
                    </a:tc>
                    <a:tc>
                      <a:txBody>
                        <a:bodyPr/>
                        <a:lstStyle/>
                        <a:p>
                          <a:pPr algn="ctr">
                            <a:lnSpc>
                              <a:spcPct val="100000"/>
                            </a:lnSpc>
                            <a:spcAft>
                              <a:spcPts val="0"/>
                            </a:spcAft>
                          </a:pPr>
                          <a:r>
                            <a:rPr lang="ru-RU" sz="1000" b="1" dirty="0">
                              <a:effectLst/>
                              <a:latin typeface="Times New Roman" pitchFamily="18" charset="0"/>
                              <a:cs typeface="Times New Roman" pitchFamily="18" charset="0"/>
                            </a:rPr>
                            <a:t>5</a:t>
                          </a:r>
                          <a:endParaRPr lang="ru-RU" sz="1000" b="1" dirty="0">
                            <a:effectLst/>
                            <a:latin typeface="Times New Roman" pitchFamily="18" charset="0"/>
                            <a:ea typeface="Calibri"/>
                            <a:cs typeface="Times New Roman" pitchFamily="18" charset="0"/>
                          </a:endParaRPr>
                        </a:p>
                      </a:txBody>
                      <a:tcPr marL="29405" marR="2940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EBF7"/>
                        </a:solidFill>
                      </a:tcPr>
                    </a:tc>
                    <a:tc vMerge="1">
                      <a:txBody>
                        <a:bodyPr/>
                        <a:lstStyle/>
                        <a:p>
                          <a:endParaRPr lang="ru-RU"/>
                        </a:p>
                      </a:txBody>
                      <a:tcPr/>
                    </a:tc>
                    <a:tc vMerge="1">
                      <a:txBody>
                        <a:bodyPr/>
                        <a:lstStyle/>
                        <a:p>
                          <a:endParaRPr lang="ru-RU"/>
                        </a:p>
                      </a:txBody>
                      <a:tcPr/>
                    </a:tc>
                    <a:tc vMerge="1">
                      <a:txBody>
                        <a:bodyPr/>
                        <a:lstStyle/>
                        <a:p>
                          <a:endParaRPr lang="ru-RU"/>
                        </a:p>
                      </a:txBody>
                      <a:tcPr/>
                    </a:tc>
                    <a:extLst>
                      <a:ext uri="{0D108BD9-81ED-4DB2-BD59-A6C34878D82A}">
                        <a16:rowId xmlns:a16="http://schemas.microsoft.com/office/drawing/2014/main" xmlns="" val="10002"/>
                      </a:ext>
                    </a:extLst>
                  </a:tr>
                  <a:tr h="1781206">
                    <a:tc vMerge="1">
                      <a:txBody>
                        <a:bodyPr/>
                        <a:lstStyle/>
                        <a:p>
                          <a:endParaRPr lang="ru-RU"/>
                        </a:p>
                      </a:txBody>
                      <a:tcPr/>
                    </a:tc>
                    <a:tc>
                      <a:txBody>
                        <a:bodyPr/>
                        <a:lstStyle/>
                        <a:p>
                          <a:pPr algn="ctr">
                            <a:lnSpc>
                              <a:spcPct val="100000"/>
                            </a:lnSpc>
                            <a:spcAft>
                              <a:spcPts val="0"/>
                            </a:spcAft>
                          </a:pPr>
                          <a:r>
                            <a:rPr lang="ru-RU" sz="1000" b="1" dirty="0">
                              <a:effectLst/>
                              <a:latin typeface="Times New Roman" pitchFamily="18" charset="0"/>
                              <a:cs typeface="Times New Roman" pitchFamily="18" charset="0"/>
                            </a:rPr>
                            <a:t>Менее 20%</a:t>
                          </a:r>
                          <a:endParaRPr lang="ru-RU" sz="1000" b="1" dirty="0">
                            <a:effectLst/>
                            <a:latin typeface="Times New Roman" pitchFamily="18" charset="0"/>
                            <a:ea typeface="Calibri"/>
                            <a:cs typeface="Times New Roman" pitchFamily="18" charset="0"/>
                          </a:endParaRPr>
                        </a:p>
                      </a:txBody>
                      <a:tcPr marL="29405" marR="2940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EBF7"/>
                        </a:solidFill>
                      </a:tcPr>
                    </a:tc>
                    <a:tc>
                      <a:txBody>
                        <a:bodyPr/>
                        <a:lstStyle/>
                        <a:p>
                          <a:pPr algn="ctr">
                            <a:lnSpc>
                              <a:spcPct val="100000"/>
                            </a:lnSpc>
                            <a:spcAft>
                              <a:spcPts val="0"/>
                            </a:spcAft>
                          </a:pPr>
                          <a:r>
                            <a:rPr lang="ru-RU" sz="1000" b="1" dirty="0">
                              <a:effectLst/>
                              <a:latin typeface="Times New Roman" pitchFamily="18" charset="0"/>
                              <a:cs typeface="Times New Roman" pitchFamily="18" charset="0"/>
                            </a:rPr>
                            <a:t>0</a:t>
                          </a:r>
                          <a:endParaRPr lang="ru-RU" sz="1000" b="1" dirty="0">
                            <a:effectLst/>
                            <a:latin typeface="Times New Roman" pitchFamily="18" charset="0"/>
                            <a:ea typeface="Calibri"/>
                            <a:cs typeface="Times New Roman" pitchFamily="18" charset="0"/>
                          </a:endParaRPr>
                        </a:p>
                      </a:txBody>
                      <a:tcPr marL="29405" marR="2940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EBF7"/>
                        </a:solidFill>
                      </a:tcPr>
                    </a:tc>
                    <a:tc vMerge="1">
                      <a:txBody>
                        <a:bodyPr/>
                        <a:lstStyle/>
                        <a:p>
                          <a:endParaRPr lang="ru-RU"/>
                        </a:p>
                      </a:txBody>
                      <a:tcPr/>
                    </a:tc>
                    <a:tc vMerge="1">
                      <a:txBody>
                        <a:bodyPr/>
                        <a:lstStyle/>
                        <a:p>
                          <a:endParaRPr lang="ru-RU"/>
                        </a:p>
                      </a:txBody>
                      <a:tcPr/>
                    </a:tc>
                    <a:tc vMerge="1">
                      <a:txBody>
                        <a:bodyPr/>
                        <a:lstStyle/>
                        <a:p>
                          <a:endParaRPr lang="ru-RU"/>
                        </a:p>
                      </a:txBody>
                      <a:tcPr/>
                    </a:tc>
                    <a:extLst>
                      <a:ext uri="{0D108BD9-81ED-4DB2-BD59-A6C34878D82A}">
                        <a16:rowId xmlns:a16="http://schemas.microsoft.com/office/drawing/2014/main" xmlns="" val="10003"/>
                      </a:ext>
                    </a:extLst>
                  </a:tr>
                </a:tbl>
              </a:graphicData>
            </a:graphic>
          </p:graphicFrame>
        </mc:Choice>
        <mc:Fallback xmlns="">
          <p:graphicFrame>
            <p:nvGraphicFramePr>
              <p:cNvPr id="2" name="Таблица 1"/>
              <p:cNvGraphicFramePr>
                <a:graphicFrameLocks noGrp="1"/>
              </p:cNvGraphicFramePr>
              <p:nvPr>
                <p:extLst>
                  <p:ext uri="{D42A27DB-BD31-4B8C-83A1-F6EECF244321}">
                    <p14:modId xmlns:p14="http://schemas.microsoft.com/office/powerpoint/2010/main" val="3427399956"/>
                  </p:ext>
                </p:extLst>
              </p:nvPr>
            </p:nvGraphicFramePr>
            <p:xfrm>
              <a:off x="239350" y="1105750"/>
              <a:ext cx="11644817" cy="5347586"/>
            </p:xfrm>
            <a:graphic>
              <a:graphicData uri="http://schemas.openxmlformats.org/drawingml/2006/table">
                <a:tbl>
                  <a:tblPr firstRow="1" firstCol="1" bandRow="1">
                    <a:tableStyleId>{5C22544A-7EE6-4342-B048-85BDC9FD1C3A}</a:tableStyleId>
                  </a:tblPr>
                  <a:tblGrid>
                    <a:gridCol w="1440161">
                      <a:extLst>
                        <a:ext uri="{9D8B030D-6E8A-4147-A177-3AD203B41FA5}">
                          <a16:colId xmlns="" xmlns:a16="http://schemas.microsoft.com/office/drawing/2014/main" xmlns:a14="http://schemas.microsoft.com/office/drawing/2010/main" val="20001"/>
                        </a:ext>
                      </a:extLst>
                    </a:gridCol>
                    <a:gridCol w="1368152">
                      <a:extLst>
                        <a:ext uri="{9D8B030D-6E8A-4147-A177-3AD203B41FA5}">
                          <a16:colId xmlns="" xmlns:a16="http://schemas.microsoft.com/office/drawing/2014/main" xmlns:a14="http://schemas.microsoft.com/office/drawing/2010/main" val="20002"/>
                        </a:ext>
                      </a:extLst>
                    </a:gridCol>
                    <a:gridCol w="864096">
                      <a:extLst>
                        <a:ext uri="{9D8B030D-6E8A-4147-A177-3AD203B41FA5}">
                          <a16:colId xmlns="" xmlns:a16="http://schemas.microsoft.com/office/drawing/2014/main" xmlns:a14="http://schemas.microsoft.com/office/drawing/2010/main" val="20003"/>
                        </a:ext>
                      </a:extLst>
                    </a:gridCol>
                    <a:gridCol w="3240360">
                      <a:extLst>
                        <a:ext uri="{9D8B030D-6E8A-4147-A177-3AD203B41FA5}">
                          <a16:colId xmlns="" xmlns:a16="http://schemas.microsoft.com/office/drawing/2014/main" xmlns:a14="http://schemas.microsoft.com/office/drawing/2010/main" val="20004"/>
                        </a:ext>
                      </a:extLst>
                    </a:gridCol>
                    <a:gridCol w="1440160">
                      <a:extLst>
                        <a:ext uri="{9D8B030D-6E8A-4147-A177-3AD203B41FA5}">
                          <a16:colId xmlns="" xmlns:a16="http://schemas.microsoft.com/office/drawing/2014/main" xmlns:a14="http://schemas.microsoft.com/office/drawing/2010/main" val="20005"/>
                        </a:ext>
                      </a:extLst>
                    </a:gridCol>
                    <a:gridCol w="3291888"/>
                  </a:tblGrid>
                  <a:tr h="934720">
                    <a:tc>
                      <a:txBody>
                        <a:bodyPr/>
                        <a:lstStyle/>
                        <a:p>
                          <a:pPr algn="ctr">
                            <a:lnSpc>
                              <a:spcPct val="100000"/>
                            </a:lnSpc>
                            <a:spcAft>
                              <a:spcPts val="0"/>
                            </a:spcAft>
                          </a:pPr>
                          <a:r>
                            <a:rPr lang="ru-RU" sz="1000" b="0" dirty="0">
                              <a:solidFill>
                                <a:schemeClr val="tx1"/>
                              </a:solidFill>
                              <a:effectLst/>
                              <a:latin typeface="Times New Roman" pitchFamily="18" charset="0"/>
                              <a:cs typeface="Times New Roman" pitchFamily="18" charset="0"/>
                            </a:rPr>
                            <a:t>Предлагаемое </a:t>
                          </a:r>
                        </a:p>
                        <a:p>
                          <a:pPr algn="ctr">
                            <a:lnSpc>
                              <a:spcPct val="100000"/>
                            </a:lnSpc>
                            <a:spcAft>
                              <a:spcPts val="0"/>
                            </a:spcAft>
                          </a:pPr>
                          <a:r>
                            <a:rPr lang="ru-RU" sz="1000" b="0" dirty="0">
                              <a:solidFill>
                                <a:schemeClr val="tx1"/>
                              </a:solidFill>
                              <a:effectLst/>
                              <a:latin typeface="Times New Roman" pitchFamily="18" charset="0"/>
                              <a:cs typeface="Times New Roman" pitchFamily="18" charset="0"/>
                            </a:rPr>
                            <a:t>наименование показателя</a:t>
                          </a:r>
                          <a:endParaRPr lang="ru-RU" sz="1000" b="0" dirty="0">
                            <a:solidFill>
                              <a:schemeClr val="tx1"/>
                            </a:solidFill>
                            <a:effectLst/>
                            <a:latin typeface="Times New Roman" pitchFamily="18" charset="0"/>
                            <a:ea typeface="Calibri"/>
                            <a:cs typeface="Times New Roman" pitchFamily="18" charset="0"/>
                          </a:endParaRPr>
                        </a:p>
                      </a:txBody>
                      <a:tcPr marL="46003" marR="4600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DD7EE"/>
                        </a:solidFill>
                      </a:tcPr>
                    </a:tc>
                    <a:tc>
                      <a:txBody>
                        <a:bodyPr/>
                        <a:lstStyle/>
                        <a:p>
                          <a:pPr algn="ctr">
                            <a:lnSpc>
                              <a:spcPct val="100000"/>
                            </a:lnSpc>
                            <a:spcAft>
                              <a:spcPts val="0"/>
                            </a:spcAft>
                          </a:pPr>
                          <a:r>
                            <a:rPr lang="ru-RU" sz="1000" b="0" dirty="0">
                              <a:solidFill>
                                <a:schemeClr val="tx1"/>
                              </a:solidFill>
                              <a:effectLst/>
                              <a:latin typeface="Times New Roman" pitchFamily="18" charset="0"/>
                              <a:cs typeface="Times New Roman" pitchFamily="18" charset="0"/>
                            </a:rPr>
                            <a:t>Значение </a:t>
                          </a:r>
                        </a:p>
                        <a:p>
                          <a:pPr algn="ctr">
                            <a:lnSpc>
                              <a:spcPct val="100000"/>
                            </a:lnSpc>
                            <a:spcAft>
                              <a:spcPts val="0"/>
                            </a:spcAft>
                          </a:pPr>
                          <a:r>
                            <a:rPr lang="ru-RU" sz="1000" b="0" dirty="0" err="1">
                              <a:solidFill>
                                <a:schemeClr val="tx1"/>
                              </a:solidFill>
                              <a:effectLst/>
                              <a:latin typeface="Times New Roman" pitchFamily="18" charset="0"/>
                              <a:cs typeface="Times New Roman" pitchFamily="18" charset="0"/>
                            </a:rPr>
                            <a:t>аккредитационных</a:t>
                          </a:r>
                          <a:r>
                            <a:rPr lang="ru-RU" sz="1000" b="0" dirty="0">
                              <a:solidFill>
                                <a:schemeClr val="tx1"/>
                              </a:solidFill>
                              <a:effectLst/>
                              <a:latin typeface="Times New Roman" pitchFamily="18" charset="0"/>
                              <a:cs typeface="Times New Roman" pitchFamily="18" charset="0"/>
                            </a:rPr>
                            <a:t> показателей </a:t>
                          </a:r>
                          <a:endParaRPr lang="ru-RU" sz="1000" b="0" dirty="0">
                            <a:solidFill>
                              <a:schemeClr val="tx1"/>
                            </a:solidFill>
                            <a:effectLst/>
                            <a:latin typeface="Times New Roman" pitchFamily="18" charset="0"/>
                            <a:ea typeface="Calibri"/>
                            <a:cs typeface="Times New Roman" pitchFamily="18" charset="0"/>
                          </a:endParaRPr>
                        </a:p>
                      </a:txBody>
                      <a:tcPr marL="46003" marR="4600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DD7EE"/>
                        </a:solidFill>
                      </a:tcPr>
                    </a:tc>
                    <a:tc>
                      <a:txBody>
                        <a:bodyPr/>
                        <a:lstStyle/>
                        <a:p>
                          <a:pPr algn="ctr">
                            <a:lnSpc>
                              <a:spcPct val="100000"/>
                            </a:lnSpc>
                            <a:spcAft>
                              <a:spcPts val="0"/>
                            </a:spcAft>
                          </a:pPr>
                          <a:r>
                            <a:rPr lang="ru-RU" sz="1000" b="0" dirty="0">
                              <a:solidFill>
                                <a:schemeClr val="tx1"/>
                              </a:solidFill>
                              <a:effectLst/>
                              <a:latin typeface="Times New Roman" pitchFamily="18" charset="0"/>
                              <a:cs typeface="Times New Roman" pitchFamily="18" charset="0"/>
                            </a:rPr>
                            <a:t>Количество</a:t>
                          </a:r>
                        </a:p>
                        <a:p>
                          <a:pPr algn="ctr">
                            <a:lnSpc>
                              <a:spcPct val="100000"/>
                            </a:lnSpc>
                            <a:spcAft>
                              <a:spcPts val="0"/>
                            </a:spcAft>
                          </a:pPr>
                          <a:r>
                            <a:rPr lang="ru-RU" sz="1000" b="0" dirty="0">
                              <a:solidFill>
                                <a:schemeClr val="tx1"/>
                              </a:solidFill>
                              <a:effectLst/>
                              <a:latin typeface="Times New Roman" pitchFamily="18" charset="0"/>
                              <a:cs typeface="Times New Roman" pitchFamily="18" charset="0"/>
                            </a:rPr>
                            <a:t> баллов</a:t>
                          </a:r>
                        </a:p>
                        <a:p>
                          <a:pPr algn="ctr">
                            <a:lnSpc>
                              <a:spcPct val="100000"/>
                            </a:lnSpc>
                            <a:spcAft>
                              <a:spcPts val="0"/>
                            </a:spcAft>
                          </a:pPr>
                          <a:r>
                            <a:rPr lang="ru-RU" sz="1000" b="0" dirty="0">
                              <a:solidFill>
                                <a:schemeClr val="tx1"/>
                              </a:solidFill>
                              <a:effectLst/>
                              <a:latin typeface="Times New Roman" pitchFamily="18" charset="0"/>
                              <a:cs typeface="Times New Roman" pitchFamily="18" charset="0"/>
                            </a:rPr>
                            <a:t> </a:t>
                          </a:r>
                          <a:endParaRPr lang="ru-RU" sz="1000" b="0" dirty="0">
                            <a:solidFill>
                              <a:schemeClr val="tx1"/>
                            </a:solidFill>
                            <a:effectLst/>
                            <a:latin typeface="Times New Roman" pitchFamily="18" charset="0"/>
                            <a:ea typeface="Calibri"/>
                            <a:cs typeface="Times New Roman" pitchFamily="18" charset="0"/>
                          </a:endParaRPr>
                        </a:p>
                      </a:txBody>
                      <a:tcPr marL="46003" marR="4600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DD7EE"/>
                        </a:solidFill>
                      </a:tcPr>
                    </a:tc>
                    <a:tc>
                      <a:txBody>
                        <a:bodyPr/>
                        <a:lstStyle/>
                        <a:p>
                          <a:pPr algn="ctr">
                            <a:lnSpc>
                              <a:spcPct val="100000"/>
                            </a:lnSpc>
                            <a:spcAft>
                              <a:spcPts val="0"/>
                            </a:spcAft>
                          </a:pPr>
                          <a:r>
                            <a:rPr lang="ru-RU" sz="1000" b="0" dirty="0">
                              <a:solidFill>
                                <a:schemeClr val="tx1"/>
                              </a:solidFill>
                              <a:effectLst/>
                              <a:latin typeface="Times New Roman" pitchFamily="18" charset="0"/>
                              <a:cs typeface="Times New Roman" pitchFamily="18" charset="0"/>
                            </a:rPr>
                            <a:t>Методика расчета </a:t>
                          </a:r>
                          <a:endParaRPr lang="ru-RU" sz="1000" b="0" dirty="0" smtClean="0">
                            <a:solidFill>
                              <a:schemeClr val="tx1"/>
                            </a:solidFill>
                            <a:effectLst/>
                            <a:latin typeface="Times New Roman" pitchFamily="18" charset="0"/>
                            <a:cs typeface="Times New Roman" pitchFamily="18" charset="0"/>
                          </a:endParaRPr>
                        </a:p>
                        <a:p>
                          <a:pPr algn="ctr">
                            <a:lnSpc>
                              <a:spcPct val="100000"/>
                            </a:lnSpc>
                            <a:spcAft>
                              <a:spcPts val="0"/>
                            </a:spcAft>
                          </a:pPr>
                          <a:r>
                            <a:rPr lang="ru-RU" sz="1000" b="0" dirty="0" err="1" smtClean="0">
                              <a:solidFill>
                                <a:schemeClr val="tx1"/>
                              </a:solidFill>
                              <a:effectLst/>
                              <a:latin typeface="Times New Roman" pitchFamily="18" charset="0"/>
                              <a:cs typeface="Times New Roman" pitchFamily="18" charset="0"/>
                            </a:rPr>
                            <a:t>аккредитационных</a:t>
                          </a:r>
                          <a:r>
                            <a:rPr lang="ru-RU" sz="1000" b="0" dirty="0" smtClean="0">
                              <a:solidFill>
                                <a:schemeClr val="tx1"/>
                              </a:solidFill>
                              <a:effectLst/>
                              <a:latin typeface="Times New Roman" pitchFamily="18" charset="0"/>
                              <a:cs typeface="Times New Roman" pitchFamily="18" charset="0"/>
                            </a:rPr>
                            <a:t> </a:t>
                          </a:r>
                          <a:r>
                            <a:rPr lang="ru-RU" sz="1000" b="0" dirty="0">
                              <a:solidFill>
                                <a:schemeClr val="tx1"/>
                              </a:solidFill>
                              <a:effectLst/>
                              <a:latin typeface="Times New Roman" pitchFamily="18" charset="0"/>
                              <a:cs typeface="Times New Roman" pitchFamily="18" charset="0"/>
                            </a:rPr>
                            <a:t>показателей</a:t>
                          </a:r>
                        </a:p>
                        <a:p>
                          <a:pPr algn="ctr">
                            <a:lnSpc>
                              <a:spcPct val="100000"/>
                            </a:lnSpc>
                            <a:spcAft>
                              <a:spcPts val="0"/>
                            </a:spcAft>
                          </a:pPr>
                          <a:r>
                            <a:rPr lang="ru-RU" sz="1000" b="0" dirty="0">
                              <a:solidFill>
                                <a:schemeClr val="tx1"/>
                              </a:solidFill>
                              <a:effectLst/>
                              <a:latin typeface="Times New Roman" pitchFamily="18" charset="0"/>
                              <a:cs typeface="Times New Roman" pitchFamily="18" charset="0"/>
                            </a:rPr>
                            <a:t> </a:t>
                          </a:r>
                          <a:endParaRPr lang="ru-RU" sz="1000" b="0" dirty="0">
                            <a:solidFill>
                              <a:schemeClr val="tx1"/>
                            </a:solidFill>
                            <a:effectLst/>
                            <a:latin typeface="Times New Roman" pitchFamily="18" charset="0"/>
                            <a:ea typeface="Calibri"/>
                            <a:cs typeface="Times New Roman" pitchFamily="18" charset="0"/>
                          </a:endParaRPr>
                        </a:p>
                      </a:txBody>
                      <a:tcPr marL="46003" marR="4600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DD7EE"/>
                        </a:solidFill>
                      </a:tcPr>
                    </a:tc>
                    <a:tc>
                      <a:txBody>
                        <a:bodyPr/>
                        <a:lstStyle/>
                        <a:p>
                          <a:pPr algn="ctr">
                            <a:lnSpc>
                              <a:spcPct val="100000"/>
                            </a:lnSpc>
                            <a:spcAft>
                              <a:spcPts val="0"/>
                            </a:spcAft>
                          </a:pPr>
                          <a:r>
                            <a:rPr lang="ru-RU" sz="1000" b="0" dirty="0" smtClean="0">
                              <a:solidFill>
                                <a:schemeClr val="tx1"/>
                              </a:solidFill>
                              <a:effectLst/>
                              <a:latin typeface="Times New Roman" pitchFamily="18" charset="0"/>
                              <a:cs typeface="Times New Roman" pitchFamily="18" charset="0"/>
                            </a:rPr>
                            <a:t>Источники</a:t>
                          </a:r>
                        </a:p>
                        <a:p>
                          <a:pPr algn="ctr">
                            <a:lnSpc>
                              <a:spcPct val="100000"/>
                            </a:lnSpc>
                            <a:spcAft>
                              <a:spcPts val="0"/>
                            </a:spcAft>
                          </a:pPr>
                          <a:r>
                            <a:rPr lang="ru-RU" sz="1000" b="0" dirty="0" smtClean="0">
                              <a:solidFill>
                                <a:schemeClr val="tx1"/>
                              </a:solidFill>
                              <a:effectLst/>
                              <a:latin typeface="Times New Roman" pitchFamily="18" charset="0"/>
                              <a:cs typeface="Times New Roman" pitchFamily="18" charset="0"/>
                            </a:rPr>
                            <a:t> </a:t>
                          </a:r>
                          <a:r>
                            <a:rPr lang="ru-RU" sz="1000" b="0" dirty="0">
                              <a:solidFill>
                                <a:schemeClr val="tx1"/>
                              </a:solidFill>
                              <a:effectLst/>
                              <a:latin typeface="Times New Roman" pitchFamily="18" charset="0"/>
                              <a:cs typeface="Times New Roman" pitchFamily="18" charset="0"/>
                            </a:rPr>
                            <a:t>данных </a:t>
                          </a:r>
                          <a:endParaRPr lang="ru-RU" sz="1000" b="0" dirty="0" smtClean="0">
                            <a:solidFill>
                              <a:schemeClr val="tx1"/>
                            </a:solidFill>
                            <a:effectLst/>
                            <a:latin typeface="Times New Roman" pitchFamily="18" charset="0"/>
                            <a:cs typeface="Times New Roman" pitchFamily="18" charset="0"/>
                          </a:endParaRPr>
                        </a:p>
                        <a:p>
                          <a:pPr algn="ctr">
                            <a:lnSpc>
                              <a:spcPct val="100000"/>
                            </a:lnSpc>
                            <a:spcAft>
                              <a:spcPts val="0"/>
                            </a:spcAft>
                          </a:pPr>
                          <a:r>
                            <a:rPr lang="ru-RU" sz="1000" b="0" dirty="0" smtClean="0">
                              <a:solidFill>
                                <a:schemeClr val="tx1"/>
                              </a:solidFill>
                              <a:effectLst/>
                              <a:latin typeface="Times New Roman" pitchFamily="18" charset="0"/>
                              <a:cs typeface="Times New Roman" pitchFamily="18" charset="0"/>
                            </a:rPr>
                            <a:t>для </a:t>
                          </a:r>
                          <a:r>
                            <a:rPr lang="ru-RU" sz="1000" b="0" dirty="0">
                              <a:solidFill>
                                <a:schemeClr val="tx1"/>
                              </a:solidFill>
                              <a:effectLst/>
                              <a:latin typeface="Times New Roman" pitchFamily="18" charset="0"/>
                              <a:cs typeface="Times New Roman" pitchFamily="18" charset="0"/>
                            </a:rPr>
                            <a:t>расчета </a:t>
                          </a:r>
                        </a:p>
                        <a:p>
                          <a:pPr algn="ctr">
                            <a:lnSpc>
                              <a:spcPct val="100000"/>
                            </a:lnSpc>
                            <a:spcAft>
                              <a:spcPts val="0"/>
                            </a:spcAft>
                          </a:pPr>
                          <a:r>
                            <a:rPr lang="ru-RU" sz="1000" b="0" dirty="0">
                              <a:solidFill>
                                <a:schemeClr val="tx1"/>
                              </a:solidFill>
                              <a:effectLst/>
                              <a:latin typeface="Times New Roman" pitchFamily="18" charset="0"/>
                              <a:cs typeface="Times New Roman" pitchFamily="18" charset="0"/>
                            </a:rPr>
                            <a:t>показателя </a:t>
                          </a:r>
                          <a:endParaRPr lang="ru-RU" sz="1000" b="0" dirty="0">
                            <a:solidFill>
                              <a:schemeClr val="tx1"/>
                            </a:solidFill>
                            <a:effectLst/>
                            <a:latin typeface="Times New Roman" pitchFamily="18" charset="0"/>
                            <a:ea typeface="Calibri"/>
                            <a:cs typeface="Times New Roman" pitchFamily="18" charset="0"/>
                          </a:endParaRPr>
                        </a:p>
                      </a:txBody>
                      <a:tcPr marL="46003" marR="4600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DD7EE"/>
                        </a:solidFill>
                      </a:tcPr>
                    </a:tc>
                    <a:tc>
                      <a:txBody>
                        <a:bodyPr/>
                        <a:lstStyle/>
                        <a:p>
                          <a:pPr marL="0" algn="ctr" defTabSz="914400" rtl="0" eaLnBrk="1" latinLnBrk="0" hangingPunct="1">
                            <a:lnSpc>
                              <a:spcPct val="100000"/>
                            </a:lnSpc>
                            <a:spcAft>
                              <a:spcPts val="0"/>
                            </a:spcAft>
                          </a:pPr>
                          <a:r>
                            <a:rPr lang="ru-RU" sz="1000" b="0" kern="1200" dirty="0" smtClean="0">
                              <a:solidFill>
                                <a:schemeClr val="tx1"/>
                              </a:solidFill>
                              <a:effectLst/>
                              <a:latin typeface="Times New Roman" pitchFamily="18" charset="0"/>
                              <a:ea typeface="Calibri"/>
                              <a:cs typeface="Times New Roman" pitchFamily="18" charset="0"/>
                            </a:rPr>
                            <a:t>Справочная</a:t>
                          </a:r>
                        </a:p>
                        <a:p>
                          <a:pPr marL="0" algn="ctr" defTabSz="914400" rtl="0" eaLnBrk="1" latinLnBrk="0" hangingPunct="1">
                            <a:lnSpc>
                              <a:spcPct val="100000"/>
                            </a:lnSpc>
                            <a:spcAft>
                              <a:spcPts val="0"/>
                            </a:spcAft>
                          </a:pPr>
                          <a:r>
                            <a:rPr lang="ru-RU" sz="1000" b="0" kern="1200" baseline="0" dirty="0" smtClean="0">
                              <a:solidFill>
                                <a:schemeClr val="tx1"/>
                              </a:solidFill>
                              <a:effectLst/>
                              <a:latin typeface="Times New Roman" pitchFamily="18" charset="0"/>
                              <a:ea typeface="Calibri"/>
                              <a:cs typeface="Times New Roman" pitchFamily="18" charset="0"/>
                            </a:rPr>
                            <a:t> информация</a:t>
                          </a:r>
                          <a:endParaRPr lang="ru-RU" sz="1000" b="0" kern="1200" dirty="0" smtClean="0">
                            <a:solidFill>
                              <a:schemeClr val="tx1"/>
                            </a:solidFill>
                            <a:effectLst/>
                            <a:latin typeface="Times New Roman" pitchFamily="18" charset="0"/>
                            <a:ea typeface="Calibri"/>
                            <a:cs typeface="Times New Roman" pitchFamily="18" charset="0"/>
                          </a:endParaRPr>
                        </a:p>
                        <a:p>
                          <a:pPr algn="ctr">
                            <a:lnSpc>
                              <a:spcPct val="100000"/>
                            </a:lnSpc>
                            <a:spcAft>
                              <a:spcPts val="0"/>
                            </a:spcAft>
                          </a:pPr>
                          <a:endParaRPr lang="ru-RU" sz="1000" b="0" dirty="0">
                            <a:solidFill>
                              <a:schemeClr val="tx1"/>
                            </a:solidFill>
                            <a:effectLst/>
                            <a:latin typeface="Times New Roman" pitchFamily="18" charset="0"/>
                            <a:ea typeface="Calibri"/>
                            <a:cs typeface="Times New Roman" pitchFamily="18" charset="0"/>
                          </a:endParaRPr>
                        </a:p>
                      </a:txBody>
                      <a:tcPr marL="46003" marR="4600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DD7EE"/>
                        </a:solidFill>
                      </a:tcPr>
                    </a:tc>
                    <a:extLst>
                      <a:ext uri="{0D108BD9-81ED-4DB2-BD59-A6C34878D82A}">
                        <a16:rowId xmlns="" xmlns:a16="http://schemas.microsoft.com/office/drawing/2014/main" xmlns:a14="http://schemas.microsoft.com/office/drawing/2010/main" val="10000"/>
                      </a:ext>
                    </a:extLst>
                  </a:tr>
                  <a:tr h="1244514">
                    <a:tc rowSpan="3">
                      <a:txBody>
                        <a:bodyPr/>
                        <a:lstStyle/>
                        <a:p>
                          <a:pPr algn="ctr">
                            <a:lnSpc>
                              <a:spcPct val="100000"/>
                            </a:lnSpc>
                            <a:spcAft>
                              <a:spcPts val="0"/>
                            </a:spcAft>
                          </a:pPr>
                          <a:r>
                            <a:rPr lang="ru-RU" sz="1000" b="0" dirty="0" smtClean="0">
                              <a:solidFill>
                                <a:schemeClr val="tx1"/>
                              </a:solidFill>
                              <a:effectLst/>
                              <a:latin typeface="Times New Roman" pitchFamily="18" charset="0"/>
                              <a:ea typeface="Calibri"/>
                              <a:cs typeface="Times New Roman" pitchFamily="18" charset="0"/>
                            </a:rPr>
                            <a:t>Доля педагогических работников, имеющих первую или высшую квалификационные категории, ученое звание и (или) ученую степень и (или) лиц, приравненных к ним, в общей численности педагогических работников, участвующих в реализации ОП</a:t>
                          </a:r>
                        </a:p>
                        <a:p>
                          <a:pPr algn="ctr">
                            <a:lnSpc>
                              <a:spcPct val="100000"/>
                            </a:lnSpc>
                            <a:spcAft>
                              <a:spcPts val="0"/>
                            </a:spcAft>
                          </a:pPr>
                          <a:r>
                            <a:rPr lang="ru-RU" sz="1000" b="0" dirty="0" smtClean="0">
                              <a:solidFill>
                                <a:srgbClr val="00B050"/>
                              </a:solidFill>
                              <a:effectLst/>
                              <a:latin typeface="Times New Roman" pitchFamily="18" charset="0"/>
                              <a:ea typeface="Calibri"/>
                              <a:cs typeface="Times New Roman" pitchFamily="18" charset="0"/>
                            </a:rPr>
                            <a:t> </a:t>
                          </a:r>
                          <a:r>
                            <a:rPr lang="ru-RU" sz="1000" b="0" i="1" dirty="0" smtClean="0">
                              <a:solidFill>
                                <a:srgbClr val="00B050"/>
                              </a:solidFill>
                              <a:effectLst/>
                              <a:latin typeface="Times New Roman" pitchFamily="18" charset="0"/>
                              <a:ea typeface="Calibri"/>
                              <a:cs typeface="Times New Roman" pitchFamily="18" charset="0"/>
                            </a:rPr>
                            <a:t>(не применяется при отсутствии контингента обучающихся) </a:t>
                          </a:r>
                          <a:r>
                            <a:rPr lang="ru-RU" sz="1200" b="0" dirty="0" smtClean="0">
                              <a:solidFill>
                                <a:schemeClr val="tx1"/>
                              </a:solidFill>
                              <a:effectLst/>
                              <a:latin typeface="Times New Roman" pitchFamily="18" charset="0"/>
                              <a:ea typeface="Calibri"/>
                              <a:cs typeface="Times New Roman" pitchFamily="18" charset="0"/>
                            </a:rPr>
                            <a:t>- </a:t>
                          </a:r>
                          <a:r>
                            <a:rPr lang="ru-RU" sz="1200" b="0" dirty="0" smtClean="0">
                              <a:solidFill>
                                <a:schemeClr val="tx1"/>
                              </a:solidFill>
                              <a:effectLst/>
                              <a:latin typeface="Times New Roman" pitchFamily="18" charset="0"/>
                              <a:cs typeface="Times New Roman" pitchFamily="18" charset="0"/>
                            </a:rPr>
                            <a:t> </a:t>
                          </a:r>
                          <a:r>
                            <a:rPr lang="ru-RU" sz="1200" b="1" dirty="0" smtClean="0">
                              <a:solidFill>
                                <a:schemeClr val="tx1"/>
                              </a:solidFill>
                              <a:effectLst/>
                              <a:latin typeface="Times New Roman" pitchFamily="18" charset="0"/>
                              <a:cs typeface="Times New Roman" pitchFamily="18" charset="0"/>
                            </a:rPr>
                            <a:t>АП </a:t>
                          </a:r>
                          <a:r>
                            <a:rPr lang="ru-RU" sz="1200" b="1" baseline="-25000" dirty="0" smtClean="0">
                              <a:solidFill>
                                <a:schemeClr val="tx1"/>
                              </a:solidFill>
                              <a:effectLst/>
                              <a:latin typeface="Times New Roman" pitchFamily="18" charset="0"/>
                              <a:cs typeface="Times New Roman" pitchFamily="18" charset="0"/>
                            </a:rPr>
                            <a:t>3</a:t>
                          </a:r>
                        </a:p>
                        <a:p>
                          <a:pPr algn="ctr">
                            <a:lnSpc>
                              <a:spcPct val="100000"/>
                            </a:lnSpc>
                            <a:spcAft>
                              <a:spcPts val="0"/>
                            </a:spcAft>
                          </a:pPr>
                          <a:r>
                            <a:rPr lang="ru-RU" sz="1000" b="1" dirty="0" smtClean="0">
                              <a:solidFill>
                                <a:schemeClr val="tx1"/>
                              </a:solidFill>
                              <a:effectLst/>
                              <a:latin typeface="Times New Roman" pitchFamily="18" charset="0"/>
                              <a:cs typeface="Times New Roman" pitchFamily="18" charset="0"/>
                            </a:rPr>
                            <a:t> </a:t>
                          </a:r>
                        </a:p>
                        <a:p>
                          <a:pPr algn="ctr">
                            <a:lnSpc>
                              <a:spcPct val="100000"/>
                            </a:lnSpc>
                            <a:spcAft>
                              <a:spcPts val="0"/>
                            </a:spcAft>
                          </a:pPr>
                          <a:endParaRPr lang="ru-RU" sz="1000" dirty="0">
                            <a:effectLst/>
                            <a:latin typeface="Times New Roman" pitchFamily="18" charset="0"/>
                            <a:ea typeface="Calibri"/>
                            <a:cs typeface="Times New Roman" pitchFamily="18" charset="0"/>
                          </a:endParaRPr>
                        </a:p>
                      </a:txBody>
                      <a:tcPr marL="29405" marR="2940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EBF7"/>
                        </a:solidFill>
                      </a:tcPr>
                    </a:tc>
                    <a:tc>
                      <a:txBody>
                        <a:bodyPr/>
                        <a:lstStyle/>
                        <a:p>
                          <a:pPr algn="ctr">
                            <a:lnSpc>
                              <a:spcPct val="100000"/>
                            </a:lnSpc>
                            <a:spcAft>
                              <a:spcPts val="0"/>
                            </a:spcAft>
                          </a:pPr>
                          <a:r>
                            <a:rPr lang="ru-RU" sz="1000" b="1" dirty="0">
                              <a:effectLst/>
                              <a:latin typeface="Times New Roman" pitchFamily="18" charset="0"/>
                              <a:cs typeface="Times New Roman" pitchFamily="18" charset="0"/>
                            </a:rPr>
                            <a:t>50% и более</a:t>
                          </a:r>
                          <a:endParaRPr lang="ru-RU" sz="1000" b="1" dirty="0">
                            <a:effectLst/>
                            <a:latin typeface="Times New Roman" pitchFamily="18" charset="0"/>
                            <a:ea typeface="Calibri"/>
                            <a:cs typeface="Times New Roman" pitchFamily="18" charset="0"/>
                          </a:endParaRPr>
                        </a:p>
                      </a:txBody>
                      <a:tcPr marL="29405" marR="2940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EBF7"/>
                        </a:solidFill>
                      </a:tcPr>
                    </a:tc>
                    <a:tc>
                      <a:txBody>
                        <a:bodyPr/>
                        <a:lstStyle/>
                        <a:p>
                          <a:pPr algn="ctr">
                            <a:lnSpc>
                              <a:spcPct val="100000"/>
                            </a:lnSpc>
                            <a:spcAft>
                              <a:spcPts val="0"/>
                            </a:spcAft>
                          </a:pPr>
                          <a:r>
                            <a:rPr lang="ru-RU" sz="1000" b="1">
                              <a:effectLst/>
                              <a:latin typeface="Times New Roman" pitchFamily="18" charset="0"/>
                              <a:cs typeface="Times New Roman" pitchFamily="18" charset="0"/>
                            </a:rPr>
                            <a:t>10</a:t>
                          </a:r>
                          <a:endParaRPr lang="ru-RU" sz="1000" b="1">
                            <a:effectLst/>
                            <a:latin typeface="Times New Roman" pitchFamily="18" charset="0"/>
                            <a:ea typeface="Calibri"/>
                            <a:cs typeface="Times New Roman" pitchFamily="18" charset="0"/>
                          </a:endParaRPr>
                        </a:p>
                      </a:txBody>
                      <a:tcPr marL="29405" marR="2940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EBF7"/>
                        </a:solidFill>
                      </a:tcPr>
                    </a:tc>
                    <a:tc rowSpan="3">
                      <a:txBody>
                        <a:bodyPr/>
                        <a:lstStyle/>
                        <a:p>
                          <a:endParaRPr lang="ru-RU"/>
                        </a:p>
                      </a:txBody>
                      <a:tcPr marL="29405" marR="2940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rotWithShape="1">
                          <a:blip r:embed="rId2"/>
                          <a:stretch>
                            <a:fillRect l="-113559" t="-21103" r="-146328"/>
                          </a:stretch>
                        </a:blipFill>
                      </a:tcPr>
                    </a:tc>
                    <a:tc rowSpan="3">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ru-RU" sz="1000" kern="1200" dirty="0" smtClean="0">
                              <a:solidFill>
                                <a:schemeClr val="dk1"/>
                              </a:solidFill>
                              <a:effectLst/>
                              <a:latin typeface="Times New Roman" pitchFamily="18" charset="0"/>
                              <a:ea typeface="+mn-ea"/>
                              <a:cs typeface="Times New Roman" pitchFamily="18" charset="0"/>
                            </a:rPr>
                            <a:t>- информационные системы </a:t>
                          </a:r>
                          <a:r>
                            <a:rPr lang="ru-RU" sz="1000" kern="1200" dirty="0" err="1" smtClean="0">
                              <a:solidFill>
                                <a:schemeClr val="dk1"/>
                              </a:solidFill>
                              <a:effectLst/>
                              <a:latin typeface="Times New Roman" pitchFamily="18" charset="0"/>
                              <a:ea typeface="+mn-ea"/>
                              <a:cs typeface="Times New Roman" pitchFamily="18" charset="0"/>
                            </a:rPr>
                            <a:t>Рособрнадзора</a:t>
                          </a:r>
                          <a:r>
                            <a:rPr lang="ru-RU" sz="1000" kern="1200" dirty="0" smtClean="0">
                              <a:solidFill>
                                <a:schemeClr val="dk1"/>
                              </a:solidFill>
                              <a:effectLst/>
                              <a:latin typeface="Times New Roman" pitchFamily="18" charset="0"/>
                              <a:ea typeface="+mn-ea"/>
                              <a:cs typeface="Times New Roman" pitchFamily="18" charset="0"/>
                            </a:rPr>
                            <a:t>;</a:t>
                          </a:r>
                        </a:p>
                        <a:p>
                          <a:pPr marL="0" marR="0" indent="0" algn="just" defTabSz="914400" rtl="0" eaLnBrk="1" fontAlgn="auto" latinLnBrk="0" hangingPunct="1">
                            <a:lnSpc>
                              <a:spcPct val="100000"/>
                            </a:lnSpc>
                            <a:spcBef>
                              <a:spcPts val="0"/>
                            </a:spcBef>
                            <a:spcAft>
                              <a:spcPts val="0"/>
                            </a:spcAft>
                            <a:buClrTx/>
                            <a:buSzTx/>
                            <a:buFontTx/>
                            <a:buNone/>
                            <a:tabLst/>
                            <a:defRPr/>
                          </a:pPr>
                          <a:r>
                            <a:rPr lang="ru-RU" sz="1000" kern="1200" dirty="0" smtClean="0">
                              <a:solidFill>
                                <a:schemeClr val="dk1"/>
                              </a:solidFill>
                              <a:effectLst/>
                              <a:latin typeface="Times New Roman" pitchFamily="18" charset="0"/>
                              <a:ea typeface="+mn-ea"/>
                              <a:cs typeface="Times New Roman" pitchFamily="18" charset="0"/>
                            </a:rPr>
                            <a:t>- официальный сайт в сети «Интернет» организации;</a:t>
                          </a:r>
                        </a:p>
                        <a:p>
                          <a:pPr marL="0" marR="0" indent="0" algn="just" defTabSz="914400" rtl="0" eaLnBrk="1" fontAlgn="auto" latinLnBrk="0" hangingPunct="1">
                            <a:lnSpc>
                              <a:spcPct val="100000"/>
                            </a:lnSpc>
                            <a:spcBef>
                              <a:spcPts val="0"/>
                            </a:spcBef>
                            <a:spcAft>
                              <a:spcPts val="0"/>
                            </a:spcAft>
                            <a:buClrTx/>
                            <a:buSzTx/>
                            <a:buFontTx/>
                            <a:buNone/>
                            <a:tabLst/>
                            <a:defRPr/>
                          </a:pPr>
                          <a:r>
                            <a:rPr lang="ru-RU" sz="1000" kern="1200" dirty="0" smtClean="0">
                              <a:solidFill>
                                <a:schemeClr val="dk1"/>
                              </a:solidFill>
                              <a:effectLst/>
                              <a:latin typeface="Times New Roman" pitchFamily="18" charset="0"/>
                              <a:ea typeface="+mn-ea"/>
                              <a:cs typeface="Times New Roman" pitchFamily="18" charset="0"/>
                            </a:rPr>
                            <a:t>- документы и сведения, представленные организацией.</a:t>
                          </a:r>
                        </a:p>
                        <a:p>
                          <a:pPr algn="ctr">
                            <a:lnSpc>
                              <a:spcPct val="100000"/>
                            </a:lnSpc>
                            <a:spcAft>
                              <a:spcPts val="0"/>
                            </a:spcAft>
                          </a:pPr>
                          <a:endParaRPr lang="ru-RU" sz="1000" dirty="0">
                            <a:effectLst/>
                            <a:latin typeface="Times New Roman" pitchFamily="18" charset="0"/>
                            <a:ea typeface="Calibri"/>
                            <a:cs typeface="Times New Roman" pitchFamily="18" charset="0"/>
                          </a:endParaRPr>
                        </a:p>
                      </a:txBody>
                      <a:tcPr marL="29405" marR="2940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EBF7"/>
                        </a:solidFill>
                      </a:tcPr>
                    </a:tc>
                    <a:tc rowSpan="3">
                      <a:txBody>
                        <a:bodyPr/>
                        <a:lstStyle/>
                        <a:p>
                          <a:pPr indent="432000" algn="just">
                            <a:lnSpc>
                              <a:spcPct val="100000"/>
                            </a:lnSpc>
                            <a:spcAft>
                              <a:spcPts val="0"/>
                            </a:spcAft>
                          </a:pPr>
                          <a:r>
                            <a:rPr lang="ru-RU" sz="1000" dirty="0" smtClean="0">
                              <a:effectLst/>
                              <a:latin typeface="Times New Roman" pitchFamily="18" charset="0"/>
                              <a:ea typeface="Calibri"/>
                              <a:cs typeface="Times New Roman" pitchFamily="18" charset="0"/>
                            </a:rPr>
                            <a:t>К педагогическим работникам с ученой степенью и (или) ученым званием (в том числе богословскими учеными степенями и званиями) приравниваются лица, имеющие награды, международные почетные звания или премии, в том числе полученные в иностранном государстве и признанные в РФ, и (или) государственные почетные звания в соответствующей профессиональной сфере, и (или) являющихся лауреатами государственных премий в соответствующей профессиональной сфере и приравненными к ним членами творческих союзов, лауреатами, победителями и призерами творческих конкурсов, литературных премий, имеющие спортивные звания «Мастер спорта России», «Мастер спорта СССР», «Гроссмейстер России», «Гроссмейстер СССР», «Мастер спорта России международного класса», «Мастер спорта СССР международного класса», Почетные спортивные звания «Заслуженный мастер спорта России», «Заслуженный мастер спорта СССР», «Заслуженный тренер России», «Заслуженный тренер СССР», «Почетный спортивный судья России», почетные звания «Заслуженный работник физической культуры и спорта Российской Федерации», «Заслуженный работник физической культуры и спорта РСФСР», а также являющиеся лауреатами государственных премий в сфере физической культуры и спорта.</a:t>
                          </a:r>
                          <a:endParaRPr lang="ru-RU" sz="1000" dirty="0">
                            <a:effectLst/>
                            <a:latin typeface="Times New Roman" pitchFamily="18" charset="0"/>
                            <a:ea typeface="Calibri"/>
                            <a:cs typeface="Times New Roman" pitchFamily="18" charset="0"/>
                          </a:endParaRPr>
                        </a:p>
                      </a:txBody>
                      <a:tcPr marL="29405" marR="2940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EBF7"/>
                        </a:solidFill>
                      </a:tcPr>
                    </a:tc>
                    <a:extLst>
                      <a:ext uri="{0D108BD9-81ED-4DB2-BD59-A6C34878D82A}">
                        <a16:rowId xmlns="" xmlns:a16="http://schemas.microsoft.com/office/drawing/2014/main" xmlns:a14="http://schemas.microsoft.com/office/drawing/2010/main" val="10001"/>
                      </a:ext>
                    </a:extLst>
                  </a:tr>
                  <a:tr h="1387146">
                    <a:tc vMerge="1">
                      <a:txBody>
                        <a:bodyPr/>
                        <a:lstStyle/>
                        <a:p>
                          <a:endParaRPr lang="ru-RU"/>
                        </a:p>
                      </a:txBody>
                      <a:tcPr/>
                    </a:tc>
                    <a:tc>
                      <a:txBody>
                        <a:bodyPr/>
                        <a:lstStyle/>
                        <a:p>
                          <a:pPr algn="ctr">
                            <a:lnSpc>
                              <a:spcPct val="100000"/>
                            </a:lnSpc>
                            <a:spcAft>
                              <a:spcPts val="0"/>
                            </a:spcAft>
                          </a:pPr>
                          <a:r>
                            <a:rPr lang="ru-RU" sz="1000" b="1" dirty="0">
                              <a:effectLst/>
                              <a:latin typeface="Times New Roman" pitchFamily="18" charset="0"/>
                              <a:cs typeface="Times New Roman" pitchFamily="18" charset="0"/>
                            </a:rPr>
                            <a:t>20% - 49%</a:t>
                          </a:r>
                          <a:endParaRPr lang="ru-RU" sz="1000" b="1" dirty="0">
                            <a:effectLst/>
                            <a:latin typeface="Times New Roman" pitchFamily="18" charset="0"/>
                            <a:ea typeface="Calibri"/>
                            <a:cs typeface="Times New Roman" pitchFamily="18" charset="0"/>
                          </a:endParaRPr>
                        </a:p>
                      </a:txBody>
                      <a:tcPr marL="29405" marR="2940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EBF7"/>
                        </a:solidFill>
                      </a:tcPr>
                    </a:tc>
                    <a:tc>
                      <a:txBody>
                        <a:bodyPr/>
                        <a:lstStyle/>
                        <a:p>
                          <a:pPr algn="ctr">
                            <a:lnSpc>
                              <a:spcPct val="100000"/>
                            </a:lnSpc>
                            <a:spcAft>
                              <a:spcPts val="0"/>
                            </a:spcAft>
                          </a:pPr>
                          <a:r>
                            <a:rPr lang="ru-RU" sz="1000" b="1" dirty="0">
                              <a:effectLst/>
                              <a:latin typeface="Times New Roman" pitchFamily="18" charset="0"/>
                              <a:cs typeface="Times New Roman" pitchFamily="18" charset="0"/>
                            </a:rPr>
                            <a:t>5</a:t>
                          </a:r>
                          <a:endParaRPr lang="ru-RU" sz="1000" b="1" dirty="0">
                            <a:effectLst/>
                            <a:latin typeface="Times New Roman" pitchFamily="18" charset="0"/>
                            <a:ea typeface="Calibri"/>
                            <a:cs typeface="Times New Roman" pitchFamily="18" charset="0"/>
                          </a:endParaRPr>
                        </a:p>
                      </a:txBody>
                      <a:tcPr marL="29405" marR="2940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EBF7"/>
                        </a:solidFill>
                      </a:tcPr>
                    </a:tc>
                    <a:tc vMerge="1">
                      <a:txBody>
                        <a:bodyPr/>
                        <a:lstStyle/>
                        <a:p>
                          <a:endParaRPr lang="ru-RU"/>
                        </a:p>
                      </a:txBody>
                      <a:tcPr/>
                    </a:tc>
                    <a:tc vMerge="1">
                      <a:txBody>
                        <a:bodyPr/>
                        <a:lstStyle/>
                        <a:p>
                          <a:endParaRPr lang="ru-RU"/>
                        </a:p>
                      </a:txBody>
                      <a:tcPr/>
                    </a:tc>
                    <a:tc vMerge="1">
                      <a:txBody>
                        <a:bodyPr/>
                        <a:lstStyle/>
                        <a:p>
                          <a:endParaRPr lang="ru-RU"/>
                        </a:p>
                      </a:txBody>
                      <a:tcPr/>
                    </a:tc>
                    <a:extLst>
                      <a:ext uri="{0D108BD9-81ED-4DB2-BD59-A6C34878D82A}">
                        <a16:rowId xmlns="" xmlns:a16="http://schemas.microsoft.com/office/drawing/2014/main" xmlns:a14="http://schemas.microsoft.com/office/drawing/2010/main" val="10002"/>
                      </a:ext>
                    </a:extLst>
                  </a:tr>
                  <a:tr h="1781206">
                    <a:tc vMerge="1">
                      <a:txBody>
                        <a:bodyPr/>
                        <a:lstStyle/>
                        <a:p>
                          <a:endParaRPr lang="ru-RU"/>
                        </a:p>
                      </a:txBody>
                      <a:tcPr/>
                    </a:tc>
                    <a:tc>
                      <a:txBody>
                        <a:bodyPr/>
                        <a:lstStyle/>
                        <a:p>
                          <a:pPr algn="ctr">
                            <a:lnSpc>
                              <a:spcPct val="100000"/>
                            </a:lnSpc>
                            <a:spcAft>
                              <a:spcPts val="0"/>
                            </a:spcAft>
                          </a:pPr>
                          <a:r>
                            <a:rPr lang="ru-RU" sz="1000" b="1" dirty="0">
                              <a:effectLst/>
                              <a:latin typeface="Times New Roman" pitchFamily="18" charset="0"/>
                              <a:cs typeface="Times New Roman" pitchFamily="18" charset="0"/>
                            </a:rPr>
                            <a:t>Менее 20%</a:t>
                          </a:r>
                          <a:endParaRPr lang="ru-RU" sz="1000" b="1" dirty="0">
                            <a:effectLst/>
                            <a:latin typeface="Times New Roman" pitchFamily="18" charset="0"/>
                            <a:ea typeface="Calibri"/>
                            <a:cs typeface="Times New Roman" pitchFamily="18" charset="0"/>
                          </a:endParaRPr>
                        </a:p>
                      </a:txBody>
                      <a:tcPr marL="29405" marR="2940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EBF7"/>
                        </a:solidFill>
                      </a:tcPr>
                    </a:tc>
                    <a:tc>
                      <a:txBody>
                        <a:bodyPr/>
                        <a:lstStyle/>
                        <a:p>
                          <a:pPr algn="ctr">
                            <a:lnSpc>
                              <a:spcPct val="100000"/>
                            </a:lnSpc>
                            <a:spcAft>
                              <a:spcPts val="0"/>
                            </a:spcAft>
                          </a:pPr>
                          <a:r>
                            <a:rPr lang="ru-RU" sz="1000" b="1" dirty="0">
                              <a:effectLst/>
                              <a:latin typeface="Times New Roman" pitchFamily="18" charset="0"/>
                              <a:cs typeface="Times New Roman" pitchFamily="18" charset="0"/>
                            </a:rPr>
                            <a:t>0</a:t>
                          </a:r>
                          <a:endParaRPr lang="ru-RU" sz="1000" b="1" dirty="0">
                            <a:effectLst/>
                            <a:latin typeface="Times New Roman" pitchFamily="18" charset="0"/>
                            <a:ea typeface="Calibri"/>
                            <a:cs typeface="Times New Roman" pitchFamily="18" charset="0"/>
                          </a:endParaRPr>
                        </a:p>
                      </a:txBody>
                      <a:tcPr marL="29405" marR="2940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EBF7"/>
                        </a:solidFill>
                      </a:tcPr>
                    </a:tc>
                    <a:tc vMerge="1">
                      <a:txBody>
                        <a:bodyPr/>
                        <a:lstStyle/>
                        <a:p>
                          <a:endParaRPr lang="ru-RU"/>
                        </a:p>
                      </a:txBody>
                      <a:tcPr/>
                    </a:tc>
                    <a:tc vMerge="1">
                      <a:txBody>
                        <a:bodyPr/>
                        <a:lstStyle/>
                        <a:p>
                          <a:endParaRPr lang="ru-RU"/>
                        </a:p>
                      </a:txBody>
                      <a:tcPr/>
                    </a:tc>
                    <a:tc vMerge="1">
                      <a:txBody>
                        <a:bodyPr/>
                        <a:lstStyle/>
                        <a:p>
                          <a:endParaRPr lang="ru-RU"/>
                        </a:p>
                      </a:txBody>
                      <a:tcPr/>
                    </a:tc>
                    <a:extLst>
                      <a:ext uri="{0D108BD9-81ED-4DB2-BD59-A6C34878D82A}">
                        <a16:rowId xmlns="" xmlns:a16="http://schemas.microsoft.com/office/drawing/2014/main" xmlns:a14="http://schemas.microsoft.com/office/drawing/2010/main" val="10003"/>
                      </a:ext>
                    </a:extLst>
                  </a:tr>
                </a:tbl>
              </a:graphicData>
            </a:graphic>
          </p:graphicFrame>
        </mc:Fallback>
      </mc:AlternateContent>
      <p:sp>
        <p:nvSpPr>
          <p:cNvPr id="5" name="Прямоугольник 23"/>
          <p:cNvSpPr/>
          <p:nvPr/>
        </p:nvSpPr>
        <p:spPr bwMode="auto">
          <a:xfrm>
            <a:off x="2279576" y="94597"/>
            <a:ext cx="9865096" cy="814123"/>
          </a:xfrm>
          <a:custGeom>
            <a:avLst/>
            <a:gdLst>
              <a:gd name="connsiteX0" fmla="*/ 0 w 7827189"/>
              <a:gd name="connsiteY0" fmla="*/ 0 h 1012634"/>
              <a:gd name="connsiteX1" fmla="*/ 7827189 w 7827189"/>
              <a:gd name="connsiteY1" fmla="*/ 0 h 1012634"/>
              <a:gd name="connsiteX2" fmla="*/ 7827189 w 7827189"/>
              <a:gd name="connsiteY2" fmla="*/ 1012634 h 1012634"/>
              <a:gd name="connsiteX3" fmla="*/ 0 w 7827189"/>
              <a:gd name="connsiteY3" fmla="*/ 1012634 h 1012634"/>
              <a:gd name="connsiteX4" fmla="*/ 0 w 7827189"/>
              <a:gd name="connsiteY4" fmla="*/ 0 h 1012634"/>
              <a:gd name="connsiteX0" fmla="*/ 577970 w 7827189"/>
              <a:gd name="connsiteY0" fmla="*/ 0 h 1012634"/>
              <a:gd name="connsiteX1" fmla="*/ 7827189 w 7827189"/>
              <a:gd name="connsiteY1" fmla="*/ 0 h 1012634"/>
              <a:gd name="connsiteX2" fmla="*/ 7827189 w 7827189"/>
              <a:gd name="connsiteY2" fmla="*/ 1012634 h 1012634"/>
              <a:gd name="connsiteX3" fmla="*/ 0 w 7827189"/>
              <a:gd name="connsiteY3" fmla="*/ 1012634 h 1012634"/>
              <a:gd name="connsiteX4" fmla="*/ 577970 w 7827189"/>
              <a:gd name="connsiteY4" fmla="*/ 0 h 1012634"/>
              <a:gd name="connsiteX0" fmla="*/ 560717 w 7827189"/>
              <a:gd name="connsiteY0" fmla="*/ 0 h 1047140"/>
              <a:gd name="connsiteX1" fmla="*/ 7827189 w 7827189"/>
              <a:gd name="connsiteY1" fmla="*/ 34506 h 1047140"/>
              <a:gd name="connsiteX2" fmla="*/ 7827189 w 7827189"/>
              <a:gd name="connsiteY2" fmla="*/ 1047140 h 1047140"/>
              <a:gd name="connsiteX3" fmla="*/ 0 w 7827189"/>
              <a:gd name="connsiteY3" fmla="*/ 1047140 h 1047140"/>
              <a:gd name="connsiteX4" fmla="*/ 560717 w 7827189"/>
              <a:gd name="connsiteY4" fmla="*/ 0 h 10471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27189" h="1047140">
                <a:moveTo>
                  <a:pt x="560717" y="0"/>
                </a:moveTo>
                <a:lnTo>
                  <a:pt x="7827189" y="34506"/>
                </a:lnTo>
                <a:lnTo>
                  <a:pt x="7827189" y="1047140"/>
                </a:lnTo>
                <a:lnTo>
                  <a:pt x="0" y="1047140"/>
                </a:lnTo>
                <a:lnTo>
                  <a:pt x="560717" y="0"/>
                </a:lnTo>
                <a:close/>
              </a:path>
            </a:pathLst>
          </a:custGeom>
          <a:solidFill>
            <a:srgbClr val="0C549E"/>
          </a:solidFill>
          <a:ln>
            <a:solidFill>
              <a:srgbClr val="0C549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r"/>
            <a:r>
              <a:rPr lang="ru-RU" sz="2000" b="1" dirty="0" smtClean="0">
                <a:solidFill>
                  <a:prstClr val="white"/>
                </a:solidFill>
                <a:latin typeface="Arial" pitchFamily="34" charset="0"/>
                <a:cs typeface="Arial" pitchFamily="34" charset="0"/>
              </a:rPr>
              <a:t>Методика расчета и применения АП по образовательным программам НОО,ООО,СОО</a:t>
            </a:r>
            <a:endParaRPr lang="ru-RU" sz="2000" b="1" dirty="0">
              <a:solidFill>
                <a:prstClr val="white"/>
              </a:solidFill>
              <a:latin typeface="Arial" pitchFamily="34" charset="0"/>
              <a:cs typeface="Arial" pitchFamily="34" charset="0"/>
            </a:endParaRPr>
          </a:p>
        </p:txBody>
      </p:sp>
      <p:grpSp>
        <p:nvGrpSpPr>
          <p:cNvPr id="4" name="Группа 9"/>
          <p:cNvGrpSpPr>
            <a:grpSpLocks/>
          </p:cNvGrpSpPr>
          <p:nvPr/>
        </p:nvGrpSpPr>
        <p:grpSpPr bwMode="auto">
          <a:xfrm>
            <a:off x="249849" y="4684"/>
            <a:ext cx="2520281" cy="1073247"/>
            <a:chOff x="143554" y="54314"/>
            <a:chExt cx="3664921" cy="1863953"/>
          </a:xfrm>
        </p:grpSpPr>
        <p:pic>
          <p:nvPicPr>
            <p:cNvPr id="6" name="Picture 2" descr="C:\Users\MalenkovaEV.EDU1\Desktop\Картинки\flag_rossiya_simvolika_lenty_trikolor_99276_2560x1600.jpg"/>
            <p:cNvPicPr>
              <a:picLocks noChangeAspect="1" noChangeArrowheads="1"/>
            </p:cNvPicPr>
            <p:nvPr/>
          </p:nvPicPr>
          <p:blipFill>
            <a:blip r:embed="rId3" cstate="print"/>
            <a:srcRect l="25054" b="11670"/>
            <a:stretch>
              <a:fillRect/>
            </a:stretch>
          </p:blipFill>
          <p:spPr bwMode="auto">
            <a:xfrm rot="10800000">
              <a:off x="143554" y="416691"/>
              <a:ext cx="3206805" cy="1485258"/>
            </a:xfrm>
            <a:prstGeom prst="rect">
              <a:avLst/>
            </a:prstGeom>
            <a:ln>
              <a:noFill/>
            </a:ln>
            <a:effectLst>
              <a:softEdge rad="112500"/>
            </a:effectLst>
          </p:spPr>
        </p:pic>
        <p:pic>
          <p:nvPicPr>
            <p:cNvPr id="7" name="Рисунок 17" descr="Samarskaya_oblast_gerb_h8nqy4tcmxozhyoh4wh5.jpg"/>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59785" y="54314"/>
              <a:ext cx="2748690" cy="18639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41139161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graphicFrame>
            <p:nvGraphicFramePr>
              <p:cNvPr id="3" name="Таблица 2"/>
              <p:cNvGraphicFramePr>
                <a:graphicFrameLocks noGrp="1"/>
              </p:cNvGraphicFramePr>
              <p:nvPr>
                <p:extLst>
                  <p:ext uri="{D42A27DB-BD31-4B8C-83A1-F6EECF244321}">
                    <p14:modId xmlns:p14="http://schemas.microsoft.com/office/powerpoint/2010/main" val="152252126"/>
                  </p:ext>
                </p:extLst>
              </p:nvPr>
            </p:nvGraphicFramePr>
            <p:xfrm>
              <a:off x="335360" y="1340768"/>
              <a:ext cx="11473277" cy="4278556"/>
            </p:xfrm>
            <a:graphic>
              <a:graphicData uri="http://schemas.openxmlformats.org/drawingml/2006/table">
                <a:tbl>
                  <a:tblPr firstRow="1" firstCol="1" bandRow="1">
                    <a:tableStyleId>{5C22544A-7EE6-4342-B048-85BDC9FD1C3A}</a:tableStyleId>
                  </a:tblPr>
                  <a:tblGrid>
                    <a:gridCol w="1793606">
                      <a:extLst>
                        <a:ext uri="{9D8B030D-6E8A-4147-A177-3AD203B41FA5}">
                          <a16:colId xmlns:a16="http://schemas.microsoft.com/office/drawing/2014/main" xmlns="" val="20001"/>
                        </a:ext>
                      </a:extLst>
                    </a:gridCol>
                    <a:gridCol w="1339688">
                      <a:extLst>
                        <a:ext uri="{9D8B030D-6E8A-4147-A177-3AD203B41FA5}">
                          <a16:colId xmlns:a16="http://schemas.microsoft.com/office/drawing/2014/main" xmlns="" val="20002"/>
                        </a:ext>
                      </a:extLst>
                    </a:gridCol>
                    <a:gridCol w="903559">
                      <a:extLst>
                        <a:ext uri="{9D8B030D-6E8A-4147-A177-3AD203B41FA5}">
                          <a16:colId xmlns:a16="http://schemas.microsoft.com/office/drawing/2014/main" xmlns="" val="20003"/>
                        </a:ext>
                      </a:extLst>
                    </a:gridCol>
                    <a:gridCol w="3595995">
                      <a:extLst>
                        <a:ext uri="{9D8B030D-6E8A-4147-A177-3AD203B41FA5}">
                          <a16:colId xmlns:a16="http://schemas.microsoft.com/office/drawing/2014/main" xmlns="" val="20004"/>
                        </a:ext>
                      </a:extLst>
                    </a:gridCol>
                    <a:gridCol w="1728192">
                      <a:extLst>
                        <a:ext uri="{9D8B030D-6E8A-4147-A177-3AD203B41FA5}">
                          <a16:colId xmlns:a16="http://schemas.microsoft.com/office/drawing/2014/main" xmlns="" val="20005"/>
                        </a:ext>
                      </a:extLst>
                    </a:gridCol>
                    <a:gridCol w="2112237"/>
                  </a:tblGrid>
                  <a:tr h="720080">
                    <a:tc>
                      <a:txBody>
                        <a:bodyPr/>
                        <a:lstStyle/>
                        <a:p>
                          <a:pPr algn="ctr">
                            <a:lnSpc>
                              <a:spcPct val="100000"/>
                            </a:lnSpc>
                            <a:spcAft>
                              <a:spcPts val="0"/>
                            </a:spcAft>
                          </a:pPr>
                          <a:r>
                            <a:rPr lang="ru-RU" sz="1100" b="0" dirty="0">
                              <a:solidFill>
                                <a:schemeClr val="tx1"/>
                              </a:solidFill>
                              <a:effectLst/>
                              <a:latin typeface="Times New Roman" pitchFamily="18" charset="0"/>
                              <a:cs typeface="Times New Roman" pitchFamily="18" charset="0"/>
                            </a:rPr>
                            <a:t>Предлагаемое </a:t>
                          </a:r>
                        </a:p>
                        <a:p>
                          <a:pPr algn="ctr">
                            <a:lnSpc>
                              <a:spcPct val="100000"/>
                            </a:lnSpc>
                            <a:spcAft>
                              <a:spcPts val="0"/>
                            </a:spcAft>
                          </a:pPr>
                          <a:r>
                            <a:rPr lang="ru-RU" sz="1100" b="0" dirty="0">
                              <a:solidFill>
                                <a:schemeClr val="tx1"/>
                              </a:solidFill>
                              <a:effectLst/>
                              <a:latin typeface="Times New Roman" pitchFamily="18" charset="0"/>
                              <a:cs typeface="Times New Roman" pitchFamily="18" charset="0"/>
                            </a:rPr>
                            <a:t>наименование показателя</a:t>
                          </a:r>
                          <a:endParaRPr lang="ru-RU" sz="1100" b="0" dirty="0">
                            <a:solidFill>
                              <a:schemeClr val="tx1"/>
                            </a:solidFill>
                            <a:effectLst/>
                            <a:latin typeface="Times New Roman" pitchFamily="18" charset="0"/>
                            <a:ea typeface="Calibri"/>
                            <a:cs typeface="Times New Roman" pitchFamily="18" charset="0"/>
                          </a:endParaRPr>
                        </a:p>
                      </a:txBody>
                      <a:tcPr marL="46003" marR="4600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DD7EE"/>
                        </a:solidFill>
                      </a:tcPr>
                    </a:tc>
                    <a:tc>
                      <a:txBody>
                        <a:bodyPr/>
                        <a:lstStyle/>
                        <a:p>
                          <a:pPr algn="ctr">
                            <a:lnSpc>
                              <a:spcPct val="100000"/>
                            </a:lnSpc>
                            <a:spcAft>
                              <a:spcPts val="0"/>
                            </a:spcAft>
                          </a:pPr>
                          <a:r>
                            <a:rPr lang="ru-RU" sz="1100" b="0" dirty="0">
                              <a:solidFill>
                                <a:schemeClr val="tx1"/>
                              </a:solidFill>
                              <a:effectLst/>
                              <a:latin typeface="Times New Roman" pitchFamily="18" charset="0"/>
                              <a:cs typeface="Times New Roman" pitchFamily="18" charset="0"/>
                            </a:rPr>
                            <a:t>Значение </a:t>
                          </a:r>
                        </a:p>
                        <a:p>
                          <a:pPr algn="ctr">
                            <a:lnSpc>
                              <a:spcPct val="100000"/>
                            </a:lnSpc>
                            <a:spcAft>
                              <a:spcPts val="0"/>
                            </a:spcAft>
                          </a:pPr>
                          <a:r>
                            <a:rPr lang="ru-RU" sz="1100" b="0" dirty="0" err="1">
                              <a:solidFill>
                                <a:schemeClr val="tx1"/>
                              </a:solidFill>
                              <a:effectLst/>
                              <a:latin typeface="Times New Roman" pitchFamily="18" charset="0"/>
                              <a:cs typeface="Times New Roman" pitchFamily="18" charset="0"/>
                            </a:rPr>
                            <a:t>аккредитационных</a:t>
                          </a:r>
                          <a:r>
                            <a:rPr lang="ru-RU" sz="1100" b="0" dirty="0">
                              <a:solidFill>
                                <a:schemeClr val="tx1"/>
                              </a:solidFill>
                              <a:effectLst/>
                              <a:latin typeface="Times New Roman" pitchFamily="18" charset="0"/>
                              <a:cs typeface="Times New Roman" pitchFamily="18" charset="0"/>
                            </a:rPr>
                            <a:t> показателей </a:t>
                          </a:r>
                          <a:endParaRPr lang="ru-RU" sz="1100" b="0" dirty="0">
                            <a:solidFill>
                              <a:schemeClr val="tx1"/>
                            </a:solidFill>
                            <a:effectLst/>
                            <a:latin typeface="Times New Roman" pitchFamily="18" charset="0"/>
                            <a:ea typeface="Calibri"/>
                            <a:cs typeface="Times New Roman" pitchFamily="18" charset="0"/>
                          </a:endParaRPr>
                        </a:p>
                      </a:txBody>
                      <a:tcPr marL="46003" marR="4600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DD7EE"/>
                        </a:solidFill>
                      </a:tcPr>
                    </a:tc>
                    <a:tc>
                      <a:txBody>
                        <a:bodyPr/>
                        <a:lstStyle/>
                        <a:p>
                          <a:pPr algn="ctr">
                            <a:lnSpc>
                              <a:spcPct val="100000"/>
                            </a:lnSpc>
                            <a:spcAft>
                              <a:spcPts val="0"/>
                            </a:spcAft>
                          </a:pPr>
                          <a:r>
                            <a:rPr lang="ru-RU" sz="1100" b="0" dirty="0">
                              <a:solidFill>
                                <a:schemeClr val="tx1"/>
                              </a:solidFill>
                              <a:effectLst/>
                              <a:latin typeface="Times New Roman" pitchFamily="18" charset="0"/>
                              <a:cs typeface="Times New Roman" pitchFamily="18" charset="0"/>
                            </a:rPr>
                            <a:t>Количество</a:t>
                          </a:r>
                        </a:p>
                        <a:p>
                          <a:pPr algn="ctr">
                            <a:lnSpc>
                              <a:spcPct val="100000"/>
                            </a:lnSpc>
                            <a:spcAft>
                              <a:spcPts val="0"/>
                            </a:spcAft>
                          </a:pPr>
                          <a:r>
                            <a:rPr lang="ru-RU" sz="1100" b="0" dirty="0">
                              <a:solidFill>
                                <a:schemeClr val="tx1"/>
                              </a:solidFill>
                              <a:effectLst/>
                              <a:latin typeface="Times New Roman" pitchFamily="18" charset="0"/>
                              <a:cs typeface="Times New Roman" pitchFamily="18" charset="0"/>
                            </a:rPr>
                            <a:t> </a:t>
                          </a:r>
                          <a:r>
                            <a:rPr lang="ru-RU" sz="1100" b="0" dirty="0" smtClean="0">
                              <a:solidFill>
                                <a:schemeClr val="tx1"/>
                              </a:solidFill>
                              <a:effectLst/>
                              <a:latin typeface="Times New Roman" pitchFamily="18" charset="0"/>
                              <a:cs typeface="Times New Roman" pitchFamily="18" charset="0"/>
                            </a:rPr>
                            <a:t>баллов</a:t>
                          </a:r>
                          <a:r>
                            <a:rPr lang="ru-RU" sz="1100" b="0" dirty="0">
                              <a:solidFill>
                                <a:schemeClr val="tx1"/>
                              </a:solidFill>
                              <a:effectLst/>
                              <a:latin typeface="Times New Roman" pitchFamily="18" charset="0"/>
                              <a:cs typeface="Times New Roman" pitchFamily="18" charset="0"/>
                            </a:rPr>
                            <a:t> </a:t>
                          </a:r>
                          <a:endParaRPr lang="ru-RU" sz="1100" b="0" dirty="0">
                            <a:solidFill>
                              <a:schemeClr val="tx1"/>
                            </a:solidFill>
                            <a:effectLst/>
                            <a:latin typeface="Times New Roman" pitchFamily="18" charset="0"/>
                            <a:ea typeface="Calibri"/>
                            <a:cs typeface="Times New Roman" pitchFamily="18" charset="0"/>
                          </a:endParaRPr>
                        </a:p>
                      </a:txBody>
                      <a:tcPr marL="46003" marR="4600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DD7EE"/>
                        </a:solidFill>
                      </a:tcPr>
                    </a:tc>
                    <a:tc>
                      <a:txBody>
                        <a:bodyPr/>
                        <a:lstStyle/>
                        <a:p>
                          <a:pPr algn="ctr">
                            <a:lnSpc>
                              <a:spcPct val="100000"/>
                            </a:lnSpc>
                            <a:spcAft>
                              <a:spcPts val="0"/>
                            </a:spcAft>
                          </a:pPr>
                          <a:r>
                            <a:rPr lang="ru-RU" sz="1100" b="0" dirty="0">
                              <a:solidFill>
                                <a:schemeClr val="tx1"/>
                              </a:solidFill>
                              <a:effectLst/>
                              <a:latin typeface="Times New Roman" pitchFamily="18" charset="0"/>
                              <a:cs typeface="Times New Roman" pitchFamily="18" charset="0"/>
                            </a:rPr>
                            <a:t>Методика расчета </a:t>
                          </a:r>
                          <a:endParaRPr lang="ru-RU" sz="1100" b="0" dirty="0" smtClean="0">
                            <a:solidFill>
                              <a:schemeClr val="tx1"/>
                            </a:solidFill>
                            <a:effectLst/>
                            <a:latin typeface="Times New Roman" pitchFamily="18" charset="0"/>
                            <a:cs typeface="Times New Roman" pitchFamily="18" charset="0"/>
                          </a:endParaRPr>
                        </a:p>
                        <a:p>
                          <a:pPr algn="ctr">
                            <a:lnSpc>
                              <a:spcPct val="100000"/>
                            </a:lnSpc>
                            <a:spcAft>
                              <a:spcPts val="0"/>
                            </a:spcAft>
                          </a:pPr>
                          <a:r>
                            <a:rPr lang="ru-RU" sz="1100" b="0" dirty="0" err="1" smtClean="0">
                              <a:solidFill>
                                <a:schemeClr val="tx1"/>
                              </a:solidFill>
                              <a:effectLst/>
                              <a:latin typeface="Times New Roman" pitchFamily="18" charset="0"/>
                              <a:cs typeface="Times New Roman" pitchFamily="18" charset="0"/>
                            </a:rPr>
                            <a:t>аккредитационных</a:t>
                          </a:r>
                          <a:r>
                            <a:rPr lang="ru-RU" sz="1100" b="0" dirty="0" smtClean="0">
                              <a:solidFill>
                                <a:schemeClr val="tx1"/>
                              </a:solidFill>
                              <a:effectLst/>
                              <a:latin typeface="Times New Roman" pitchFamily="18" charset="0"/>
                              <a:cs typeface="Times New Roman" pitchFamily="18" charset="0"/>
                            </a:rPr>
                            <a:t> показателей</a:t>
                          </a:r>
                          <a:r>
                            <a:rPr lang="ru-RU" sz="1100" b="0" dirty="0">
                              <a:solidFill>
                                <a:schemeClr val="tx1"/>
                              </a:solidFill>
                              <a:effectLst/>
                              <a:latin typeface="Times New Roman" pitchFamily="18" charset="0"/>
                              <a:cs typeface="Times New Roman" pitchFamily="18" charset="0"/>
                            </a:rPr>
                            <a:t> </a:t>
                          </a:r>
                          <a:endParaRPr lang="ru-RU" sz="1100" b="0" dirty="0">
                            <a:solidFill>
                              <a:schemeClr val="tx1"/>
                            </a:solidFill>
                            <a:effectLst/>
                            <a:latin typeface="Times New Roman" pitchFamily="18" charset="0"/>
                            <a:ea typeface="Calibri"/>
                            <a:cs typeface="Times New Roman" pitchFamily="18" charset="0"/>
                          </a:endParaRPr>
                        </a:p>
                      </a:txBody>
                      <a:tcPr marL="46003" marR="4600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DD7EE"/>
                        </a:solidFill>
                      </a:tcPr>
                    </a:tc>
                    <a:tc>
                      <a:txBody>
                        <a:bodyPr/>
                        <a:lstStyle/>
                        <a:p>
                          <a:pPr algn="ctr">
                            <a:lnSpc>
                              <a:spcPct val="100000"/>
                            </a:lnSpc>
                            <a:spcAft>
                              <a:spcPts val="0"/>
                            </a:spcAft>
                          </a:pPr>
                          <a:r>
                            <a:rPr lang="ru-RU" sz="1100" b="0" dirty="0">
                              <a:solidFill>
                                <a:schemeClr val="tx1"/>
                              </a:solidFill>
                              <a:effectLst/>
                              <a:latin typeface="Times New Roman" pitchFamily="18" charset="0"/>
                              <a:cs typeface="Times New Roman" pitchFamily="18" charset="0"/>
                            </a:rPr>
                            <a:t>Источники данных </a:t>
                          </a:r>
                          <a:endParaRPr lang="ru-RU" sz="1100" b="0" dirty="0" smtClean="0">
                            <a:solidFill>
                              <a:schemeClr val="tx1"/>
                            </a:solidFill>
                            <a:effectLst/>
                            <a:latin typeface="Times New Roman" pitchFamily="18" charset="0"/>
                            <a:cs typeface="Times New Roman" pitchFamily="18" charset="0"/>
                          </a:endParaRPr>
                        </a:p>
                        <a:p>
                          <a:pPr algn="ctr">
                            <a:lnSpc>
                              <a:spcPct val="100000"/>
                            </a:lnSpc>
                            <a:spcAft>
                              <a:spcPts val="0"/>
                            </a:spcAft>
                          </a:pPr>
                          <a:r>
                            <a:rPr lang="ru-RU" sz="1100" b="0" dirty="0" smtClean="0">
                              <a:solidFill>
                                <a:schemeClr val="tx1"/>
                              </a:solidFill>
                              <a:effectLst/>
                              <a:latin typeface="Times New Roman" pitchFamily="18" charset="0"/>
                              <a:cs typeface="Times New Roman" pitchFamily="18" charset="0"/>
                            </a:rPr>
                            <a:t>для расчета показателя </a:t>
                          </a:r>
                          <a:endParaRPr lang="ru-RU" sz="1100" b="0" dirty="0">
                            <a:solidFill>
                              <a:schemeClr val="tx1"/>
                            </a:solidFill>
                            <a:effectLst/>
                            <a:latin typeface="Times New Roman" pitchFamily="18" charset="0"/>
                            <a:ea typeface="Calibri"/>
                            <a:cs typeface="Times New Roman" pitchFamily="18" charset="0"/>
                          </a:endParaRPr>
                        </a:p>
                      </a:txBody>
                      <a:tcPr marL="46003" marR="4600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DD7EE"/>
                        </a:solidFill>
                      </a:tcPr>
                    </a:tc>
                    <a:tc>
                      <a:txBody>
                        <a:bodyPr/>
                        <a:lstStyle/>
                        <a:p>
                          <a:pPr marL="0" algn="ctr" defTabSz="914400" rtl="0" eaLnBrk="1" latinLnBrk="0" hangingPunct="1">
                            <a:lnSpc>
                              <a:spcPct val="100000"/>
                            </a:lnSpc>
                            <a:spcAft>
                              <a:spcPts val="0"/>
                            </a:spcAft>
                          </a:pPr>
                          <a:r>
                            <a:rPr lang="ru-RU" sz="1100" b="0" kern="1200" dirty="0" smtClean="0">
                              <a:solidFill>
                                <a:schemeClr val="tx1"/>
                              </a:solidFill>
                              <a:effectLst/>
                              <a:latin typeface="Times New Roman" pitchFamily="18" charset="0"/>
                              <a:ea typeface="Calibri"/>
                              <a:cs typeface="Times New Roman" pitchFamily="18" charset="0"/>
                            </a:rPr>
                            <a:t>Справочная</a:t>
                          </a:r>
                        </a:p>
                        <a:p>
                          <a:pPr marL="0" algn="ctr" defTabSz="914400" rtl="0" eaLnBrk="1" latinLnBrk="0" hangingPunct="1">
                            <a:lnSpc>
                              <a:spcPct val="100000"/>
                            </a:lnSpc>
                            <a:spcAft>
                              <a:spcPts val="0"/>
                            </a:spcAft>
                          </a:pPr>
                          <a:r>
                            <a:rPr lang="ru-RU" sz="1100" b="0" kern="1200" baseline="0" dirty="0" smtClean="0">
                              <a:solidFill>
                                <a:schemeClr val="tx1"/>
                              </a:solidFill>
                              <a:effectLst/>
                              <a:latin typeface="Times New Roman" pitchFamily="18" charset="0"/>
                              <a:ea typeface="Calibri"/>
                              <a:cs typeface="Times New Roman" pitchFamily="18" charset="0"/>
                            </a:rPr>
                            <a:t> информация</a:t>
                          </a:r>
                          <a:endParaRPr lang="ru-RU" sz="1100" b="0" kern="1200" dirty="0" smtClean="0">
                            <a:solidFill>
                              <a:schemeClr val="tx1"/>
                            </a:solidFill>
                            <a:effectLst/>
                            <a:latin typeface="Times New Roman" pitchFamily="18" charset="0"/>
                            <a:ea typeface="Calibri"/>
                            <a:cs typeface="Times New Roman" pitchFamily="18" charset="0"/>
                          </a:endParaRPr>
                        </a:p>
                        <a:p>
                          <a:pPr algn="ctr">
                            <a:lnSpc>
                              <a:spcPct val="100000"/>
                            </a:lnSpc>
                            <a:spcAft>
                              <a:spcPts val="0"/>
                            </a:spcAft>
                          </a:pPr>
                          <a:endParaRPr lang="ru-RU" sz="1100" b="0" dirty="0">
                            <a:solidFill>
                              <a:schemeClr val="tx1"/>
                            </a:solidFill>
                            <a:effectLst/>
                            <a:latin typeface="Times New Roman" pitchFamily="18" charset="0"/>
                            <a:ea typeface="Calibri"/>
                            <a:cs typeface="Times New Roman" pitchFamily="18" charset="0"/>
                          </a:endParaRPr>
                        </a:p>
                      </a:txBody>
                      <a:tcPr marL="46003" marR="4600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DD7EE"/>
                        </a:solidFill>
                      </a:tcPr>
                    </a:tc>
                    <a:extLst>
                      <a:ext uri="{0D108BD9-81ED-4DB2-BD59-A6C34878D82A}">
                        <a16:rowId xmlns:a16="http://schemas.microsoft.com/office/drawing/2014/main" xmlns="" val="10000"/>
                      </a:ext>
                    </a:extLst>
                  </a:tr>
                  <a:tr h="870179">
                    <a:tc rowSpan="3">
                      <a:txBody>
                        <a:bodyPr/>
                        <a:lstStyle/>
                        <a:p>
                          <a:pPr algn="ctr">
                            <a:lnSpc>
                              <a:spcPct val="100000"/>
                            </a:lnSpc>
                            <a:spcAft>
                              <a:spcPts val="0"/>
                            </a:spcAft>
                          </a:pPr>
                          <a:r>
                            <a:rPr lang="ru-RU" sz="1100" b="0" dirty="0" smtClean="0">
                              <a:solidFill>
                                <a:schemeClr val="tx1"/>
                              </a:solidFill>
                              <a:effectLst/>
                              <a:latin typeface="Times New Roman" pitchFamily="18" charset="0"/>
                              <a:cs typeface="Times New Roman" pitchFamily="18" charset="0"/>
                            </a:rPr>
                            <a:t>Доля педагогических работников, прошедших повышение квалификации по профилю педагогической деятельности за последние 3 года, в общей численности педагогических работников, участвующих в реализации ОП </a:t>
                          </a:r>
                        </a:p>
                        <a:p>
                          <a:pPr algn="ctr">
                            <a:lnSpc>
                              <a:spcPct val="100000"/>
                            </a:lnSpc>
                            <a:spcAft>
                              <a:spcPts val="0"/>
                            </a:spcAft>
                          </a:pPr>
                          <a:r>
                            <a:rPr lang="ru-RU" sz="1100" b="0" i="1" dirty="0" smtClean="0">
                              <a:solidFill>
                                <a:srgbClr val="00B050"/>
                              </a:solidFill>
                              <a:effectLst/>
                              <a:latin typeface="Times New Roman" pitchFamily="18" charset="0"/>
                              <a:cs typeface="Times New Roman" pitchFamily="18" charset="0"/>
                            </a:rPr>
                            <a:t>(не применяется при отсутствии контингента обучающихся</a:t>
                          </a:r>
                          <a:r>
                            <a:rPr lang="ru-RU" sz="1100" b="0" dirty="0" smtClean="0">
                              <a:solidFill>
                                <a:srgbClr val="00B050"/>
                              </a:solidFill>
                              <a:effectLst/>
                              <a:latin typeface="Times New Roman" pitchFamily="18" charset="0"/>
                              <a:cs typeface="Times New Roman" pitchFamily="18" charset="0"/>
                            </a:rPr>
                            <a:t>)</a:t>
                          </a:r>
                          <a:r>
                            <a:rPr lang="ru-RU" sz="1100" b="0" dirty="0" smtClean="0">
                              <a:solidFill>
                                <a:schemeClr val="tx1"/>
                              </a:solidFill>
                              <a:effectLst/>
                              <a:latin typeface="Times New Roman" pitchFamily="18" charset="0"/>
                              <a:cs typeface="Times New Roman" pitchFamily="18" charset="0"/>
                            </a:rPr>
                            <a:t> </a:t>
                          </a:r>
                          <a:r>
                            <a:rPr lang="ru-RU" sz="1100" dirty="0" smtClean="0">
                              <a:solidFill>
                                <a:schemeClr val="tx1"/>
                              </a:solidFill>
                              <a:effectLst/>
                              <a:latin typeface="Times New Roman" pitchFamily="18" charset="0"/>
                              <a:cs typeface="Times New Roman" pitchFamily="18" charset="0"/>
                            </a:rPr>
                            <a:t>-  </a:t>
                          </a:r>
                        </a:p>
                        <a:p>
                          <a:pPr algn="ctr">
                            <a:lnSpc>
                              <a:spcPct val="100000"/>
                            </a:lnSpc>
                            <a:spcAft>
                              <a:spcPts val="0"/>
                            </a:spcAft>
                          </a:pPr>
                          <a:r>
                            <a:rPr lang="ru-RU" sz="1100" dirty="0" smtClean="0">
                              <a:solidFill>
                                <a:schemeClr val="tx1"/>
                              </a:solidFill>
                              <a:effectLst/>
                              <a:latin typeface="Times New Roman" pitchFamily="18" charset="0"/>
                              <a:ea typeface="Calibri"/>
                              <a:cs typeface="Times New Roman" pitchFamily="18" charset="0"/>
                            </a:rPr>
                            <a:t>АП</a:t>
                          </a:r>
                          <a:r>
                            <a:rPr lang="ru-RU" sz="1100" baseline="-25000" dirty="0" smtClean="0">
                              <a:solidFill>
                                <a:schemeClr val="tx1"/>
                              </a:solidFill>
                              <a:effectLst/>
                              <a:latin typeface="Times New Roman" pitchFamily="18" charset="0"/>
                              <a:ea typeface="Calibri"/>
                              <a:cs typeface="Times New Roman" pitchFamily="18" charset="0"/>
                            </a:rPr>
                            <a:t>4</a:t>
                          </a:r>
                        </a:p>
                        <a:p>
                          <a:pPr algn="ctr">
                            <a:lnSpc>
                              <a:spcPct val="100000"/>
                            </a:lnSpc>
                            <a:spcAft>
                              <a:spcPts val="0"/>
                            </a:spcAft>
                          </a:pPr>
                          <a:endParaRPr lang="ru-RU" sz="1100" dirty="0" smtClean="0">
                            <a:solidFill>
                              <a:schemeClr val="tx1"/>
                            </a:solidFill>
                            <a:effectLst/>
                            <a:latin typeface="Times New Roman" pitchFamily="18" charset="0"/>
                            <a:ea typeface="Calibri"/>
                            <a:cs typeface="Times New Roman" pitchFamily="18" charset="0"/>
                          </a:endParaRPr>
                        </a:p>
                      </a:txBody>
                      <a:tcPr marL="46003" marR="4600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EBF7"/>
                        </a:solidFill>
                      </a:tcPr>
                    </a:tc>
                    <a:tc>
                      <a:txBody>
                        <a:bodyPr/>
                        <a:lstStyle/>
                        <a:p>
                          <a:pPr algn="ctr">
                            <a:lnSpc>
                              <a:spcPct val="100000"/>
                            </a:lnSpc>
                            <a:spcAft>
                              <a:spcPts val="0"/>
                            </a:spcAft>
                          </a:pPr>
                          <a:r>
                            <a:rPr lang="ru-RU" sz="1100" b="1" dirty="0" smtClean="0">
                              <a:effectLst/>
                              <a:latin typeface="Times New Roman" pitchFamily="18" charset="0"/>
                              <a:cs typeface="Times New Roman" pitchFamily="18" charset="0"/>
                            </a:rPr>
                            <a:t>90% и более</a:t>
                          </a:r>
                          <a:endParaRPr lang="ru-RU" sz="1100" b="1" dirty="0">
                            <a:effectLst/>
                            <a:latin typeface="Times New Roman" pitchFamily="18" charset="0"/>
                            <a:ea typeface="Calibri"/>
                            <a:cs typeface="Times New Roman" pitchFamily="18" charset="0"/>
                          </a:endParaRPr>
                        </a:p>
                      </a:txBody>
                      <a:tcPr marL="46003" marR="4600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EBF7"/>
                        </a:solidFill>
                      </a:tcPr>
                    </a:tc>
                    <a:tc>
                      <a:txBody>
                        <a:bodyPr/>
                        <a:lstStyle/>
                        <a:p>
                          <a:pPr algn="ctr">
                            <a:lnSpc>
                              <a:spcPct val="100000"/>
                            </a:lnSpc>
                            <a:spcAft>
                              <a:spcPts val="0"/>
                            </a:spcAft>
                          </a:pPr>
                          <a:r>
                            <a:rPr lang="ru-RU" sz="1100" b="1" dirty="0">
                              <a:effectLst/>
                              <a:latin typeface="Times New Roman" pitchFamily="18" charset="0"/>
                              <a:cs typeface="Times New Roman" pitchFamily="18" charset="0"/>
                            </a:rPr>
                            <a:t>10</a:t>
                          </a:r>
                          <a:endParaRPr lang="ru-RU" sz="1100" b="1" dirty="0">
                            <a:effectLst/>
                            <a:latin typeface="Times New Roman" pitchFamily="18" charset="0"/>
                            <a:ea typeface="Calibri"/>
                            <a:cs typeface="Times New Roman" pitchFamily="18" charset="0"/>
                          </a:endParaRPr>
                        </a:p>
                      </a:txBody>
                      <a:tcPr marL="46003" marR="4600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EBF7"/>
                        </a:solidFill>
                      </a:tcPr>
                    </a:tc>
                    <a:tc rowSpan="3">
                      <a:txBody>
                        <a:bodyPr/>
                        <a:lstStyle/>
                        <a:p>
                          <a:pPr marL="38100" marR="28575" indent="142875" algn="just">
                            <a:lnSpc>
                              <a:spcPct val="100000"/>
                            </a:lnSpc>
                            <a:spcBef>
                              <a:spcPts val="445"/>
                            </a:spcBef>
                            <a:spcAft>
                              <a:spcPts val="0"/>
                            </a:spcAft>
                            <a:tabLst>
                              <a:tab pos="1181100" algn="l"/>
                              <a:tab pos="2489200" algn="l"/>
                            </a:tabLst>
                          </a:pPr>
                          <a:r>
                            <a:rPr lang="ru-RU" sz="1100" dirty="0" smtClean="0">
                              <a:effectLst/>
                              <a:latin typeface="Times New Roman" pitchFamily="18" charset="0"/>
                              <a:cs typeface="Times New Roman" pitchFamily="18" charset="0"/>
                            </a:rPr>
                            <a:t>Значение показателя    рассчитывается как отношение количества педагогических работников, прошедших повышение квалификации по профилю педагогической деятельности (деятельность, связанная с выполнением должностных обязанностей, закрепленных в должностных инструкциях педагогических работников), за последние 3 года, участвующих в реализации учебного плана ОП, к общему количеству педагогических работников, участвующих в реализации учебного плана ОП, умноженное на 100%.</a:t>
                          </a:r>
                        </a:p>
                        <a:p>
                          <a:pPr marL="38100" marR="28575" indent="142875" algn="just">
                            <a:lnSpc>
                              <a:spcPct val="100000"/>
                            </a:lnSpc>
                            <a:spcBef>
                              <a:spcPts val="445"/>
                            </a:spcBef>
                            <a:spcAft>
                              <a:spcPts val="0"/>
                            </a:spcAft>
                            <a:tabLst>
                              <a:tab pos="1181100" algn="l"/>
                              <a:tab pos="2489200" algn="l"/>
                            </a:tabLst>
                          </a:pPr>
                          <a:endParaRPr lang="ru-RU" sz="1100" dirty="0" smtClean="0">
                            <a:effectLst/>
                            <a:latin typeface="Times New Roman" pitchFamily="18" charset="0"/>
                            <a:cs typeface="Times New Roman" pitchFamily="18" charset="0"/>
                          </a:endParaRPr>
                        </a:p>
                        <a:p>
                          <a:pPr indent="450215" algn="just">
                            <a:lnSpc>
                              <a:spcPct val="100000"/>
                            </a:lnSpc>
                            <a:spcAft>
                              <a:spcPts val="0"/>
                            </a:spcAft>
                          </a:pPr>
                          <a:r>
                            <a:rPr lang="ru-RU" sz="1100" dirty="0" smtClean="0">
                              <a:effectLst/>
                              <a:latin typeface="Times New Roman" pitchFamily="18" charset="0"/>
                              <a:cs typeface="Times New Roman" pitchFamily="18" charset="0"/>
                            </a:rPr>
                            <a:t>Показатель </a:t>
                          </a:r>
                          <a:r>
                            <a:rPr lang="ru-RU" sz="1100" dirty="0">
                              <a:effectLst/>
                              <a:latin typeface="Times New Roman" pitchFamily="18" charset="0"/>
                              <a:cs typeface="Times New Roman" pitchFamily="18" charset="0"/>
                            </a:rPr>
                            <a:t>рассчитывается по формуле: </a:t>
                          </a:r>
                        </a:p>
                        <a:p>
                          <a:pPr indent="450215" algn="ctr">
                            <a:lnSpc>
                              <a:spcPct val="100000"/>
                            </a:lnSpc>
                            <a:spcAft>
                              <a:spcPts val="0"/>
                            </a:spcAft>
                          </a:pPr>
                          <a:r>
                            <a:rPr lang="ru-RU" sz="1100" b="1" dirty="0">
                              <a:effectLst/>
                              <a:latin typeface="Times New Roman" pitchFamily="18" charset="0"/>
                              <a:cs typeface="Times New Roman" pitchFamily="18" charset="0"/>
                            </a:rPr>
                            <a:t> </a:t>
                          </a:r>
                          <a14:m>
                            <m:oMath xmlns:m="http://schemas.openxmlformats.org/officeDocument/2006/math">
                              <m:r>
                                <a:rPr lang="ru-RU" sz="1100" b="1">
                                  <a:effectLst/>
                                  <a:latin typeface="Cambria Math" panose="02040503050406030204" pitchFamily="18" charset="0"/>
                                </a:rPr>
                                <m:t>АП</m:t>
                              </m:r>
                              <m:r>
                                <a:rPr lang="ru-RU" sz="1100" b="1" i="0" baseline="-25000" smtClean="0">
                                  <a:effectLst/>
                                  <a:latin typeface="Cambria Math"/>
                                </a:rPr>
                                <m:t>𝟒</m:t>
                              </m:r>
                              <m:r>
                                <a:rPr lang="ru-RU" sz="1100" b="1">
                                  <a:effectLst/>
                                  <a:latin typeface="Cambria Math" panose="02040503050406030204" pitchFamily="18" charset="0"/>
                                </a:rPr>
                                <m:t>=</m:t>
                              </m:r>
                              <m:f>
                                <m:fPr>
                                  <m:ctrlPr>
                                    <a:rPr lang="ru-RU" sz="1100" b="1" i="1">
                                      <a:effectLst/>
                                      <a:latin typeface="Cambria Math"/>
                                    </a:rPr>
                                  </m:ctrlPr>
                                </m:fPr>
                                <m:num>
                                  <m:r>
                                    <a:rPr lang="en-US" sz="1100" b="1" i="1">
                                      <a:effectLst/>
                                      <a:latin typeface="Cambria Math" panose="02040503050406030204" pitchFamily="18" charset="0"/>
                                    </a:rPr>
                                    <m:t>𝐚</m:t>
                                  </m:r>
                                  <m:r>
                                    <a:rPr lang="ru-RU" sz="1100" b="1" i="0" baseline="-25000" smtClean="0">
                                      <a:effectLst/>
                                      <a:latin typeface="Cambria Math"/>
                                    </a:rPr>
                                    <m:t>𝟒</m:t>
                                  </m:r>
                                  <m:r>
                                    <a:rPr lang="en-US" sz="1100" b="1">
                                      <a:effectLst/>
                                      <a:latin typeface="Cambria Math" panose="02040503050406030204" pitchFamily="18" charset="0"/>
                                    </a:rPr>
                                    <m:t> </m:t>
                                  </m:r>
                                </m:num>
                                <m:den>
                                  <m:r>
                                    <a:rPr lang="en-US" sz="1100" b="1" i="1">
                                      <a:effectLst/>
                                      <a:latin typeface="Cambria Math" panose="02040503050406030204" pitchFamily="18" charset="0"/>
                                    </a:rPr>
                                    <m:t>𝐛</m:t>
                                  </m:r>
                                  <m:r>
                                    <a:rPr lang="ru-RU" sz="1100" b="1" i="0" baseline="-25000" smtClean="0">
                                      <a:effectLst/>
                                      <a:latin typeface="Cambria Math"/>
                                    </a:rPr>
                                    <m:t>𝟒</m:t>
                                  </m:r>
                                  <m:r>
                                    <a:rPr lang="en-US" sz="1100" b="1">
                                      <a:effectLst/>
                                      <a:latin typeface="Cambria Math" panose="02040503050406030204" pitchFamily="18" charset="0"/>
                                    </a:rPr>
                                    <m:t> </m:t>
                                  </m:r>
                                </m:den>
                              </m:f>
                              <m:r>
                                <a:rPr lang="en-US" sz="1100" b="1">
                                  <a:effectLst/>
                                  <a:latin typeface="Cambria Math" panose="02040503050406030204" pitchFamily="18" charset="0"/>
                                </a:rPr>
                                <m:t>∗</m:t>
                              </m:r>
                              <m:r>
                                <a:rPr lang="en-US" sz="1100" b="1" i="1">
                                  <a:effectLst/>
                                  <a:latin typeface="Cambria Math" panose="02040503050406030204" pitchFamily="18" charset="0"/>
                                </a:rPr>
                                <m:t>𝟏𝟎𝟎</m:t>
                              </m:r>
                              <m:r>
                                <a:rPr lang="en-US" sz="1100" b="1">
                                  <a:effectLst/>
                                  <a:latin typeface="Cambria Math" panose="02040503050406030204" pitchFamily="18" charset="0"/>
                                </a:rPr>
                                <m:t>,  где</m:t>
                              </m:r>
                            </m:oMath>
                          </a14:m>
                          <a:endParaRPr lang="ru-RU" sz="1100" b="1" dirty="0">
                            <a:effectLst/>
                            <a:latin typeface="Times New Roman" pitchFamily="18" charset="0"/>
                            <a:cs typeface="Times New Roman" pitchFamily="18" charset="0"/>
                          </a:endParaRPr>
                        </a:p>
                        <a:p>
                          <a:pPr marL="0" marR="28575" lvl="0" indent="180975" algn="just">
                            <a:lnSpc>
                              <a:spcPct val="100000"/>
                            </a:lnSpc>
                            <a:spcBef>
                              <a:spcPts val="865"/>
                            </a:spcBef>
                            <a:spcAft>
                              <a:spcPts val="0"/>
                            </a:spcAft>
                            <a:buSzPts val="1200"/>
                            <a:buFont typeface="Times New Roman"/>
                            <a:buNone/>
                            <a:tabLst>
                              <a:tab pos="527050" algn="l"/>
                            </a:tabLst>
                          </a:pPr>
                          <a:r>
                            <a:rPr lang="en-US" sz="1100" b="1" i="1" dirty="0" smtClean="0">
                              <a:effectLst/>
                              <a:latin typeface="Times New Roman" pitchFamily="18" charset="0"/>
                              <a:cs typeface="Times New Roman" pitchFamily="18" charset="0"/>
                            </a:rPr>
                            <a:t>a</a:t>
                          </a:r>
                          <a:r>
                            <a:rPr lang="ru-RU" sz="1100" b="1" i="1" baseline="-25000" dirty="0" smtClean="0">
                              <a:effectLst/>
                              <a:latin typeface="Times New Roman" pitchFamily="18" charset="0"/>
                              <a:cs typeface="Times New Roman" pitchFamily="18" charset="0"/>
                            </a:rPr>
                            <a:t>4</a:t>
                          </a:r>
                          <a:r>
                            <a:rPr lang="en-US" sz="1100" b="1" i="1" baseline="0" dirty="0" smtClean="0">
                              <a:effectLst/>
                              <a:latin typeface="Times New Roman" pitchFamily="18" charset="0"/>
                              <a:cs typeface="Times New Roman" pitchFamily="18" charset="0"/>
                            </a:rPr>
                            <a:t> </a:t>
                          </a:r>
                          <a:r>
                            <a:rPr lang="ru-RU" sz="1100" dirty="0" smtClean="0">
                              <a:effectLst/>
                              <a:latin typeface="Times New Roman" pitchFamily="18" charset="0"/>
                              <a:cs typeface="Times New Roman" pitchFamily="18" charset="0"/>
                            </a:rPr>
                            <a:t>- количество педагогических работников, прошедших повышение квалификации по профилю педагогической деятельности за последние 3 года, участвующих в реализации учебного плана ОП;</a:t>
                          </a:r>
                          <a:endParaRPr lang="ru-RU" sz="1100" dirty="0">
                            <a:effectLst/>
                            <a:latin typeface="Times New Roman" pitchFamily="18" charset="0"/>
                            <a:cs typeface="Times New Roman" pitchFamily="18" charset="0"/>
                          </a:endParaRPr>
                        </a:p>
                        <a:p>
                          <a:pPr marL="0" marR="29845" lvl="0" indent="180975" algn="just">
                            <a:lnSpc>
                              <a:spcPct val="100000"/>
                            </a:lnSpc>
                            <a:spcBef>
                              <a:spcPts val="5"/>
                            </a:spcBef>
                            <a:spcAft>
                              <a:spcPts val="0"/>
                            </a:spcAft>
                            <a:buSzPts val="1200"/>
                            <a:buFont typeface="Times New Roman"/>
                            <a:buNone/>
                            <a:tabLst>
                              <a:tab pos="668655" algn="l"/>
                            </a:tabLst>
                          </a:pPr>
                          <a:r>
                            <a:rPr lang="en-US" sz="1100" b="1" i="1" dirty="0" smtClean="0">
                              <a:effectLst/>
                              <a:latin typeface="Times New Roman" pitchFamily="18" charset="0"/>
                              <a:cs typeface="Times New Roman" pitchFamily="18" charset="0"/>
                            </a:rPr>
                            <a:t>b</a:t>
                          </a:r>
                          <a:r>
                            <a:rPr lang="ru-RU" sz="1100" b="1" i="1" baseline="-25000" dirty="0" smtClean="0">
                              <a:effectLst/>
                              <a:latin typeface="Times New Roman" pitchFamily="18" charset="0"/>
                              <a:cs typeface="Times New Roman" pitchFamily="18" charset="0"/>
                            </a:rPr>
                            <a:t>4</a:t>
                          </a:r>
                          <a:r>
                            <a:rPr lang="en-US" sz="1100" b="1" i="1" dirty="0" smtClean="0">
                              <a:effectLst/>
                              <a:latin typeface="Times New Roman" pitchFamily="18" charset="0"/>
                              <a:cs typeface="Times New Roman" pitchFamily="18" charset="0"/>
                            </a:rPr>
                            <a:t> </a:t>
                          </a:r>
                          <a:r>
                            <a:rPr lang="ru-RU" sz="1100" dirty="0" smtClean="0">
                              <a:effectLst/>
                              <a:latin typeface="Times New Roman" pitchFamily="18" charset="0"/>
                              <a:cs typeface="Times New Roman" pitchFamily="18" charset="0"/>
                            </a:rPr>
                            <a:t>- общее количество педагогических работников, участвующих в реализации учебного плана ОП.</a:t>
                          </a:r>
                          <a:endParaRPr lang="ru-RU" sz="1100" dirty="0">
                            <a:effectLst/>
                            <a:latin typeface="Times New Roman" pitchFamily="18" charset="0"/>
                            <a:cs typeface="Times New Roman" pitchFamily="18" charset="0"/>
                          </a:endParaRPr>
                        </a:p>
                      </a:txBody>
                      <a:tcPr marL="46003" marR="4600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EBF7"/>
                        </a:solidFill>
                      </a:tcPr>
                    </a:tc>
                    <a:tc rowSpan="3">
                      <a:txBody>
                        <a:bodyPr/>
                        <a:lstStyle/>
                        <a:p>
                          <a:pPr algn="l">
                            <a:lnSpc>
                              <a:spcPct val="100000"/>
                            </a:lnSpc>
                            <a:spcAft>
                              <a:spcPts val="0"/>
                            </a:spcAft>
                          </a:pPr>
                          <a:r>
                            <a:rPr lang="ru-RU" sz="1100" dirty="0" smtClean="0">
                              <a:effectLst/>
                              <a:latin typeface="Times New Roman" pitchFamily="18" charset="0"/>
                              <a:ea typeface="Calibri"/>
                              <a:cs typeface="Times New Roman" pitchFamily="18" charset="0"/>
                            </a:rPr>
                            <a:t>- информационные системы </a:t>
                          </a:r>
                          <a:r>
                            <a:rPr lang="ru-RU" sz="1100" dirty="0" err="1" smtClean="0">
                              <a:effectLst/>
                              <a:latin typeface="Times New Roman" pitchFamily="18" charset="0"/>
                              <a:ea typeface="Calibri"/>
                              <a:cs typeface="Times New Roman" pitchFamily="18" charset="0"/>
                            </a:rPr>
                            <a:t>Рособрнадзора</a:t>
                          </a:r>
                          <a:r>
                            <a:rPr lang="ru-RU" sz="1100" dirty="0" smtClean="0">
                              <a:effectLst/>
                              <a:latin typeface="Times New Roman" pitchFamily="18" charset="0"/>
                              <a:ea typeface="Calibri"/>
                              <a:cs typeface="Times New Roman" pitchFamily="18" charset="0"/>
                            </a:rPr>
                            <a:t>;</a:t>
                          </a:r>
                        </a:p>
                        <a:p>
                          <a:pPr algn="just">
                            <a:lnSpc>
                              <a:spcPct val="100000"/>
                            </a:lnSpc>
                            <a:spcAft>
                              <a:spcPts val="0"/>
                            </a:spcAft>
                          </a:pPr>
                          <a:r>
                            <a:rPr lang="ru-RU" sz="1100" dirty="0" smtClean="0">
                              <a:effectLst/>
                              <a:latin typeface="Times New Roman" pitchFamily="18" charset="0"/>
                              <a:ea typeface="Calibri"/>
                              <a:cs typeface="Times New Roman" pitchFamily="18" charset="0"/>
                            </a:rPr>
                            <a:t>- официальный сайт в сети «Интернет» организации начального общего образования;</a:t>
                          </a:r>
                        </a:p>
                        <a:p>
                          <a:pPr algn="l">
                            <a:lnSpc>
                              <a:spcPct val="100000"/>
                            </a:lnSpc>
                            <a:spcAft>
                              <a:spcPts val="0"/>
                            </a:spcAft>
                          </a:pPr>
                          <a:r>
                            <a:rPr lang="ru-RU" sz="1100" dirty="0" smtClean="0">
                              <a:effectLst/>
                              <a:latin typeface="Times New Roman" pitchFamily="18" charset="0"/>
                              <a:ea typeface="Calibri"/>
                              <a:cs typeface="Times New Roman" pitchFamily="18" charset="0"/>
                            </a:rPr>
                            <a:t>- документы и сведения, представленные организацией начального общего образования.</a:t>
                          </a:r>
                        </a:p>
                        <a:p>
                          <a:pPr algn="just">
                            <a:lnSpc>
                              <a:spcPct val="100000"/>
                            </a:lnSpc>
                            <a:spcAft>
                              <a:spcPts val="0"/>
                            </a:spcAft>
                          </a:pPr>
                          <a:endParaRPr lang="ru-RU" sz="1100" dirty="0">
                            <a:effectLst/>
                            <a:latin typeface="Times New Roman" pitchFamily="18" charset="0"/>
                            <a:ea typeface="Calibri"/>
                            <a:cs typeface="Times New Roman" pitchFamily="18" charset="0"/>
                          </a:endParaRPr>
                        </a:p>
                      </a:txBody>
                      <a:tcPr marL="46003" marR="4600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EBF7"/>
                        </a:solidFill>
                      </a:tcPr>
                    </a:tc>
                    <a:tc rowSpan="3">
                      <a:txBody>
                        <a:bodyPr/>
                        <a:lstStyle/>
                        <a:p>
                          <a:pPr algn="ctr">
                            <a:lnSpc>
                              <a:spcPct val="100000"/>
                            </a:lnSpc>
                            <a:spcAft>
                              <a:spcPts val="0"/>
                            </a:spcAft>
                          </a:pPr>
                          <a:r>
                            <a:rPr lang="ru-RU" sz="1100" dirty="0" smtClean="0">
                              <a:effectLst/>
                              <a:latin typeface="Times New Roman" pitchFamily="18" charset="0"/>
                              <a:ea typeface="Calibri"/>
                              <a:cs typeface="Times New Roman" pitchFamily="18" charset="0"/>
                            </a:rPr>
                            <a:t>предоставляется актуальная информация</a:t>
                          </a:r>
                          <a:endParaRPr lang="ru-RU" sz="1100" dirty="0">
                            <a:effectLst/>
                            <a:latin typeface="Times New Roman" pitchFamily="18" charset="0"/>
                            <a:ea typeface="Calibri"/>
                            <a:cs typeface="Times New Roman" pitchFamily="18" charset="0"/>
                          </a:endParaRPr>
                        </a:p>
                      </a:txBody>
                      <a:tcPr marL="46003" marR="4600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EBF7"/>
                        </a:solidFill>
                      </a:tcPr>
                    </a:tc>
                    <a:extLst>
                      <a:ext uri="{0D108BD9-81ED-4DB2-BD59-A6C34878D82A}">
                        <a16:rowId xmlns:a16="http://schemas.microsoft.com/office/drawing/2014/main" xmlns="" val="10001"/>
                      </a:ext>
                    </a:extLst>
                  </a:tr>
                  <a:tr h="1032113">
                    <a:tc vMerge="1">
                      <a:txBody>
                        <a:bodyPr/>
                        <a:lstStyle/>
                        <a:p>
                          <a:endParaRPr lang="ru-RU"/>
                        </a:p>
                      </a:txBody>
                      <a:tcPr/>
                    </a:tc>
                    <a:tc>
                      <a:txBody>
                        <a:bodyPr/>
                        <a:lstStyle/>
                        <a:p>
                          <a:pPr algn="ctr">
                            <a:lnSpc>
                              <a:spcPct val="100000"/>
                            </a:lnSpc>
                            <a:spcAft>
                              <a:spcPts val="0"/>
                            </a:spcAft>
                          </a:pPr>
                          <a:r>
                            <a:rPr lang="ru-RU" sz="1100" b="1" dirty="0" smtClean="0">
                              <a:effectLst/>
                              <a:latin typeface="Times New Roman" pitchFamily="18" charset="0"/>
                              <a:cs typeface="Times New Roman" pitchFamily="18" charset="0"/>
                            </a:rPr>
                            <a:t>70% </a:t>
                          </a:r>
                          <a:r>
                            <a:rPr lang="ru-RU" sz="1100" b="1" dirty="0">
                              <a:effectLst/>
                              <a:latin typeface="Times New Roman" pitchFamily="18" charset="0"/>
                              <a:cs typeface="Times New Roman" pitchFamily="18" charset="0"/>
                            </a:rPr>
                            <a:t>- </a:t>
                          </a:r>
                          <a:r>
                            <a:rPr lang="ru-RU" sz="1100" b="1" dirty="0" smtClean="0">
                              <a:effectLst/>
                              <a:latin typeface="Times New Roman" pitchFamily="18" charset="0"/>
                              <a:cs typeface="Times New Roman" pitchFamily="18" charset="0"/>
                            </a:rPr>
                            <a:t>89</a:t>
                          </a:r>
                          <a:r>
                            <a:rPr lang="ru-RU" sz="1100" b="1" dirty="0">
                              <a:effectLst/>
                              <a:latin typeface="Times New Roman" pitchFamily="18" charset="0"/>
                              <a:cs typeface="Times New Roman" pitchFamily="18" charset="0"/>
                            </a:rPr>
                            <a:t>%</a:t>
                          </a:r>
                          <a:endParaRPr lang="ru-RU" sz="1100" b="1" dirty="0">
                            <a:effectLst/>
                            <a:latin typeface="Times New Roman" pitchFamily="18" charset="0"/>
                            <a:ea typeface="Calibri"/>
                            <a:cs typeface="Times New Roman" pitchFamily="18" charset="0"/>
                          </a:endParaRPr>
                        </a:p>
                      </a:txBody>
                      <a:tcPr marL="46003" marR="4600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EBF7"/>
                        </a:solidFill>
                      </a:tcPr>
                    </a:tc>
                    <a:tc>
                      <a:txBody>
                        <a:bodyPr/>
                        <a:lstStyle/>
                        <a:p>
                          <a:pPr algn="ctr">
                            <a:lnSpc>
                              <a:spcPct val="100000"/>
                            </a:lnSpc>
                            <a:spcAft>
                              <a:spcPts val="0"/>
                            </a:spcAft>
                          </a:pPr>
                          <a:r>
                            <a:rPr lang="ru-RU" sz="1100" b="1" dirty="0">
                              <a:effectLst/>
                              <a:latin typeface="Times New Roman" pitchFamily="18" charset="0"/>
                              <a:cs typeface="Times New Roman" pitchFamily="18" charset="0"/>
                            </a:rPr>
                            <a:t>5</a:t>
                          </a:r>
                          <a:endParaRPr lang="ru-RU" sz="1100" b="1" dirty="0">
                            <a:effectLst/>
                            <a:latin typeface="Times New Roman" pitchFamily="18" charset="0"/>
                            <a:ea typeface="Calibri"/>
                            <a:cs typeface="Times New Roman" pitchFamily="18" charset="0"/>
                          </a:endParaRPr>
                        </a:p>
                      </a:txBody>
                      <a:tcPr marL="46003" marR="4600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EBF7"/>
                        </a:solidFill>
                      </a:tcPr>
                    </a:tc>
                    <a:tc vMerge="1">
                      <a:txBody>
                        <a:bodyPr/>
                        <a:lstStyle/>
                        <a:p>
                          <a:endParaRPr lang="ru-RU"/>
                        </a:p>
                      </a:txBody>
                      <a:tcPr/>
                    </a:tc>
                    <a:tc vMerge="1">
                      <a:txBody>
                        <a:bodyPr/>
                        <a:lstStyle/>
                        <a:p>
                          <a:endParaRPr lang="ru-RU"/>
                        </a:p>
                      </a:txBody>
                      <a:tcPr/>
                    </a:tc>
                    <a:tc vMerge="1">
                      <a:txBody>
                        <a:bodyPr/>
                        <a:lstStyle/>
                        <a:p>
                          <a:endParaRPr lang="ru-RU"/>
                        </a:p>
                      </a:txBody>
                      <a:tcPr/>
                    </a:tc>
                    <a:extLst>
                      <a:ext uri="{0D108BD9-81ED-4DB2-BD59-A6C34878D82A}">
                        <a16:rowId xmlns:a16="http://schemas.microsoft.com/office/drawing/2014/main" xmlns="" val="10002"/>
                      </a:ext>
                    </a:extLst>
                  </a:tr>
                  <a:tr h="1656184">
                    <a:tc vMerge="1">
                      <a:txBody>
                        <a:bodyPr/>
                        <a:lstStyle/>
                        <a:p>
                          <a:endParaRPr lang="ru-RU"/>
                        </a:p>
                      </a:txBody>
                      <a:tcPr/>
                    </a:tc>
                    <a:tc>
                      <a:txBody>
                        <a:bodyPr/>
                        <a:lstStyle/>
                        <a:p>
                          <a:pPr algn="ctr">
                            <a:lnSpc>
                              <a:spcPct val="100000"/>
                            </a:lnSpc>
                            <a:spcAft>
                              <a:spcPts val="0"/>
                            </a:spcAft>
                          </a:pPr>
                          <a:r>
                            <a:rPr lang="ru-RU" sz="1100" b="1" dirty="0" smtClean="0">
                              <a:effectLst/>
                              <a:latin typeface="Times New Roman" pitchFamily="18" charset="0"/>
                              <a:cs typeface="Times New Roman" pitchFamily="18" charset="0"/>
                            </a:rPr>
                            <a:t>Менее 70%</a:t>
                          </a:r>
                          <a:endParaRPr lang="ru-RU" sz="1100" b="1" dirty="0">
                            <a:effectLst/>
                            <a:latin typeface="Times New Roman" pitchFamily="18" charset="0"/>
                            <a:ea typeface="Calibri"/>
                            <a:cs typeface="Times New Roman" pitchFamily="18" charset="0"/>
                          </a:endParaRPr>
                        </a:p>
                      </a:txBody>
                      <a:tcPr marL="46003" marR="4600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EBF7"/>
                        </a:solidFill>
                      </a:tcPr>
                    </a:tc>
                    <a:tc>
                      <a:txBody>
                        <a:bodyPr/>
                        <a:lstStyle/>
                        <a:p>
                          <a:pPr algn="ctr">
                            <a:lnSpc>
                              <a:spcPct val="100000"/>
                            </a:lnSpc>
                            <a:spcAft>
                              <a:spcPts val="0"/>
                            </a:spcAft>
                          </a:pPr>
                          <a:r>
                            <a:rPr lang="ru-RU" sz="1100" b="1" dirty="0">
                              <a:effectLst/>
                              <a:latin typeface="Times New Roman" pitchFamily="18" charset="0"/>
                              <a:cs typeface="Times New Roman" pitchFamily="18" charset="0"/>
                            </a:rPr>
                            <a:t>0</a:t>
                          </a:r>
                          <a:endParaRPr lang="ru-RU" sz="1100" b="1" dirty="0">
                            <a:effectLst/>
                            <a:latin typeface="Times New Roman" pitchFamily="18" charset="0"/>
                            <a:ea typeface="Calibri"/>
                            <a:cs typeface="Times New Roman" pitchFamily="18" charset="0"/>
                          </a:endParaRPr>
                        </a:p>
                      </a:txBody>
                      <a:tcPr marL="46003" marR="4600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EBF7"/>
                        </a:solidFill>
                      </a:tcPr>
                    </a:tc>
                    <a:tc vMerge="1">
                      <a:txBody>
                        <a:bodyPr/>
                        <a:lstStyle/>
                        <a:p>
                          <a:endParaRPr lang="ru-RU"/>
                        </a:p>
                      </a:txBody>
                      <a:tcPr/>
                    </a:tc>
                    <a:tc vMerge="1">
                      <a:txBody>
                        <a:bodyPr/>
                        <a:lstStyle/>
                        <a:p>
                          <a:endParaRPr lang="ru-RU"/>
                        </a:p>
                      </a:txBody>
                      <a:tcPr/>
                    </a:tc>
                    <a:tc vMerge="1">
                      <a:txBody>
                        <a:bodyPr/>
                        <a:lstStyle/>
                        <a:p>
                          <a:endParaRPr lang="ru-RU"/>
                        </a:p>
                      </a:txBody>
                      <a:tcPr/>
                    </a:tc>
                    <a:extLst>
                      <a:ext uri="{0D108BD9-81ED-4DB2-BD59-A6C34878D82A}">
                        <a16:rowId xmlns:a16="http://schemas.microsoft.com/office/drawing/2014/main" xmlns="" val="10003"/>
                      </a:ext>
                    </a:extLst>
                  </a:tr>
                </a:tbl>
              </a:graphicData>
            </a:graphic>
          </p:graphicFrame>
        </mc:Choice>
        <mc:Fallback xmlns="">
          <p:graphicFrame>
            <p:nvGraphicFramePr>
              <p:cNvPr id="3" name="Таблица 2"/>
              <p:cNvGraphicFramePr>
                <a:graphicFrameLocks noGrp="1"/>
              </p:cNvGraphicFramePr>
              <p:nvPr>
                <p:extLst>
                  <p:ext uri="{D42A27DB-BD31-4B8C-83A1-F6EECF244321}">
                    <p14:modId xmlns:p14="http://schemas.microsoft.com/office/powerpoint/2010/main" val="152252126"/>
                  </p:ext>
                </p:extLst>
              </p:nvPr>
            </p:nvGraphicFramePr>
            <p:xfrm>
              <a:off x="335360" y="1340768"/>
              <a:ext cx="11473277" cy="4278556"/>
            </p:xfrm>
            <a:graphic>
              <a:graphicData uri="http://schemas.openxmlformats.org/drawingml/2006/table">
                <a:tbl>
                  <a:tblPr firstRow="1" firstCol="1" bandRow="1">
                    <a:tableStyleId>{5C22544A-7EE6-4342-B048-85BDC9FD1C3A}</a:tableStyleId>
                  </a:tblPr>
                  <a:tblGrid>
                    <a:gridCol w="1793606">
                      <a:extLst>
                        <a:ext uri="{9D8B030D-6E8A-4147-A177-3AD203B41FA5}">
                          <a16:colId xmlns="" xmlns:a16="http://schemas.microsoft.com/office/drawing/2014/main" xmlns:a14="http://schemas.microsoft.com/office/drawing/2010/main" val="20001"/>
                        </a:ext>
                      </a:extLst>
                    </a:gridCol>
                    <a:gridCol w="1339688">
                      <a:extLst>
                        <a:ext uri="{9D8B030D-6E8A-4147-A177-3AD203B41FA5}">
                          <a16:colId xmlns="" xmlns:a16="http://schemas.microsoft.com/office/drawing/2014/main" xmlns:a14="http://schemas.microsoft.com/office/drawing/2010/main" val="20002"/>
                        </a:ext>
                      </a:extLst>
                    </a:gridCol>
                    <a:gridCol w="903559">
                      <a:extLst>
                        <a:ext uri="{9D8B030D-6E8A-4147-A177-3AD203B41FA5}">
                          <a16:colId xmlns="" xmlns:a16="http://schemas.microsoft.com/office/drawing/2014/main" xmlns:a14="http://schemas.microsoft.com/office/drawing/2010/main" val="20003"/>
                        </a:ext>
                      </a:extLst>
                    </a:gridCol>
                    <a:gridCol w="3595995">
                      <a:extLst>
                        <a:ext uri="{9D8B030D-6E8A-4147-A177-3AD203B41FA5}">
                          <a16:colId xmlns="" xmlns:a16="http://schemas.microsoft.com/office/drawing/2014/main" xmlns:a14="http://schemas.microsoft.com/office/drawing/2010/main" val="20004"/>
                        </a:ext>
                      </a:extLst>
                    </a:gridCol>
                    <a:gridCol w="1728192">
                      <a:extLst>
                        <a:ext uri="{9D8B030D-6E8A-4147-A177-3AD203B41FA5}">
                          <a16:colId xmlns="" xmlns:a16="http://schemas.microsoft.com/office/drawing/2014/main" xmlns:a14="http://schemas.microsoft.com/office/drawing/2010/main" val="20005"/>
                        </a:ext>
                      </a:extLst>
                    </a:gridCol>
                    <a:gridCol w="2112237"/>
                  </a:tblGrid>
                  <a:tr h="720080">
                    <a:tc>
                      <a:txBody>
                        <a:bodyPr/>
                        <a:lstStyle/>
                        <a:p>
                          <a:pPr algn="ctr">
                            <a:lnSpc>
                              <a:spcPct val="100000"/>
                            </a:lnSpc>
                            <a:spcAft>
                              <a:spcPts val="0"/>
                            </a:spcAft>
                          </a:pPr>
                          <a:r>
                            <a:rPr lang="ru-RU" sz="1100" b="0" dirty="0">
                              <a:solidFill>
                                <a:schemeClr val="tx1"/>
                              </a:solidFill>
                              <a:effectLst/>
                              <a:latin typeface="Times New Roman" pitchFamily="18" charset="0"/>
                              <a:cs typeface="Times New Roman" pitchFamily="18" charset="0"/>
                            </a:rPr>
                            <a:t>Предлагаемое </a:t>
                          </a:r>
                        </a:p>
                        <a:p>
                          <a:pPr algn="ctr">
                            <a:lnSpc>
                              <a:spcPct val="100000"/>
                            </a:lnSpc>
                            <a:spcAft>
                              <a:spcPts val="0"/>
                            </a:spcAft>
                          </a:pPr>
                          <a:r>
                            <a:rPr lang="ru-RU" sz="1100" b="0" dirty="0">
                              <a:solidFill>
                                <a:schemeClr val="tx1"/>
                              </a:solidFill>
                              <a:effectLst/>
                              <a:latin typeface="Times New Roman" pitchFamily="18" charset="0"/>
                              <a:cs typeface="Times New Roman" pitchFamily="18" charset="0"/>
                            </a:rPr>
                            <a:t>наименование показателя</a:t>
                          </a:r>
                          <a:endParaRPr lang="ru-RU" sz="1100" b="0" dirty="0">
                            <a:solidFill>
                              <a:schemeClr val="tx1"/>
                            </a:solidFill>
                            <a:effectLst/>
                            <a:latin typeface="Times New Roman" pitchFamily="18" charset="0"/>
                            <a:ea typeface="Calibri"/>
                            <a:cs typeface="Times New Roman" pitchFamily="18" charset="0"/>
                          </a:endParaRPr>
                        </a:p>
                      </a:txBody>
                      <a:tcPr marL="46003" marR="4600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DD7EE"/>
                        </a:solidFill>
                      </a:tcPr>
                    </a:tc>
                    <a:tc>
                      <a:txBody>
                        <a:bodyPr/>
                        <a:lstStyle/>
                        <a:p>
                          <a:pPr algn="ctr">
                            <a:lnSpc>
                              <a:spcPct val="100000"/>
                            </a:lnSpc>
                            <a:spcAft>
                              <a:spcPts val="0"/>
                            </a:spcAft>
                          </a:pPr>
                          <a:r>
                            <a:rPr lang="ru-RU" sz="1100" b="0" dirty="0">
                              <a:solidFill>
                                <a:schemeClr val="tx1"/>
                              </a:solidFill>
                              <a:effectLst/>
                              <a:latin typeface="Times New Roman" pitchFamily="18" charset="0"/>
                              <a:cs typeface="Times New Roman" pitchFamily="18" charset="0"/>
                            </a:rPr>
                            <a:t>Значение </a:t>
                          </a:r>
                        </a:p>
                        <a:p>
                          <a:pPr algn="ctr">
                            <a:lnSpc>
                              <a:spcPct val="100000"/>
                            </a:lnSpc>
                            <a:spcAft>
                              <a:spcPts val="0"/>
                            </a:spcAft>
                          </a:pPr>
                          <a:r>
                            <a:rPr lang="ru-RU" sz="1100" b="0" dirty="0" err="1">
                              <a:solidFill>
                                <a:schemeClr val="tx1"/>
                              </a:solidFill>
                              <a:effectLst/>
                              <a:latin typeface="Times New Roman" pitchFamily="18" charset="0"/>
                              <a:cs typeface="Times New Roman" pitchFamily="18" charset="0"/>
                            </a:rPr>
                            <a:t>аккредитационных</a:t>
                          </a:r>
                          <a:r>
                            <a:rPr lang="ru-RU" sz="1100" b="0" dirty="0">
                              <a:solidFill>
                                <a:schemeClr val="tx1"/>
                              </a:solidFill>
                              <a:effectLst/>
                              <a:latin typeface="Times New Roman" pitchFamily="18" charset="0"/>
                              <a:cs typeface="Times New Roman" pitchFamily="18" charset="0"/>
                            </a:rPr>
                            <a:t> показателей </a:t>
                          </a:r>
                          <a:endParaRPr lang="ru-RU" sz="1100" b="0" dirty="0">
                            <a:solidFill>
                              <a:schemeClr val="tx1"/>
                            </a:solidFill>
                            <a:effectLst/>
                            <a:latin typeface="Times New Roman" pitchFamily="18" charset="0"/>
                            <a:ea typeface="Calibri"/>
                            <a:cs typeface="Times New Roman" pitchFamily="18" charset="0"/>
                          </a:endParaRPr>
                        </a:p>
                      </a:txBody>
                      <a:tcPr marL="46003" marR="4600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DD7EE"/>
                        </a:solidFill>
                      </a:tcPr>
                    </a:tc>
                    <a:tc>
                      <a:txBody>
                        <a:bodyPr/>
                        <a:lstStyle/>
                        <a:p>
                          <a:pPr algn="ctr">
                            <a:lnSpc>
                              <a:spcPct val="100000"/>
                            </a:lnSpc>
                            <a:spcAft>
                              <a:spcPts val="0"/>
                            </a:spcAft>
                          </a:pPr>
                          <a:r>
                            <a:rPr lang="ru-RU" sz="1100" b="0" dirty="0">
                              <a:solidFill>
                                <a:schemeClr val="tx1"/>
                              </a:solidFill>
                              <a:effectLst/>
                              <a:latin typeface="Times New Roman" pitchFamily="18" charset="0"/>
                              <a:cs typeface="Times New Roman" pitchFamily="18" charset="0"/>
                            </a:rPr>
                            <a:t>Количество</a:t>
                          </a:r>
                        </a:p>
                        <a:p>
                          <a:pPr algn="ctr">
                            <a:lnSpc>
                              <a:spcPct val="100000"/>
                            </a:lnSpc>
                            <a:spcAft>
                              <a:spcPts val="0"/>
                            </a:spcAft>
                          </a:pPr>
                          <a:r>
                            <a:rPr lang="ru-RU" sz="1100" b="0" dirty="0">
                              <a:solidFill>
                                <a:schemeClr val="tx1"/>
                              </a:solidFill>
                              <a:effectLst/>
                              <a:latin typeface="Times New Roman" pitchFamily="18" charset="0"/>
                              <a:cs typeface="Times New Roman" pitchFamily="18" charset="0"/>
                            </a:rPr>
                            <a:t> </a:t>
                          </a:r>
                          <a:r>
                            <a:rPr lang="ru-RU" sz="1100" b="0" dirty="0" smtClean="0">
                              <a:solidFill>
                                <a:schemeClr val="tx1"/>
                              </a:solidFill>
                              <a:effectLst/>
                              <a:latin typeface="Times New Roman" pitchFamily="18" charset="0"/>
                              <a:cs typeface="Times New Roman" pitchFamily="18" charset="0"/>
                            </a:rPr>
                            <a:t>баллов</a:t>
                          </a:r>
                          <a:r>
                            <a:rPr lang="ru-RU" sz="1100" b="0" dirty="0">
                              <a:solidFill>
                                <a:schemeClr val="tx1"/>
                              </a:solidFill>
                              <a:effectLst/>
                              <a:latin typeface="Times New Roman" pitchFamily="18" charset="0"/>
                              <a:cs typeface="Times New Roman" pitchFamily="18" charset="0"/>
                            </a:rPr>
                            <a:t> </a:t>
                          </a:r>
                          <a:endParaRPr lang="ru-RU" sz="1100" b="0" dirty="0">
                            <a:solidFill>
                              <a:schemeClr val="tx1"/>
                            </a:solidFill>
                            <a:effectLst/>
                            <a:latin typeface="Times New Roman" pitchFamily="18" charset="0"/>
                            <a:ea typeface="Calibri"/>
                            <a:cs typeface="Times New Roman" pitchFamily="18" charset="0"/>
                          </a:endParaRPr>
                        </a:p>
                      </a:txBody>
                      <a:tcPr marL="46003" marR="4600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DD7EE"/>
                        </a:solidFill>
                      </a:tcPr>
                    </a:tc>
                    <a:tc>
                      <a:txBody>
                        <a:bodyPr/>
                        <a:lstStyle/>
                        <a:p>
                          <a:pPr algn="ctr">
                            <a:lnSpc>
                              <a:spcPct val="100000"/>
                            </a:lnSpc>
                            <a:spcAft>
                              <a:spcPts val="0"/>
                            </a:spcAft>
                          </a:pPr>
                          <a:r>
                            <a:rPr lang="ru-RU" sz="1100" b="0" dirty="0">
                              <a:solidFill>
                                <a:schemeClr val="tx1"/>
                              </a:solidFill>
                              <a:effectLst/>
                              <a:latin typeface="Times New Roman" pitchFamily="18" charset="0"/>
                              <a:cs typeface="Times New Roman" pitchFamily="18" charset="0"/>
                            </a:rPr>
                            <a:t>Методика расчета </a:t>
                          </a:r>
                          <a:endParaRPr lang="ru-RU" sz="1100" b="0" dirty="0" smtClean="0">
                            <a:solidFill>
                              <a:schemeClr val="tx1"/>
                            </a:solidFill>
                            <a:effectLst/>
                            <a:latin typeface="Times New Roman" pitchFamily="18" charset="0"/>
                            <a:cs typeface="Times New Roman" pitchFamily="18" charset="0"/>
                          </a:endParaRPr>
                        </a:p>
                        <a:p>
                          <a:pPr algn="ctr">
                            <a:lnSpc>
                              <a:spcPct val="100000"/>
                            </a:lnSpc>
                            <a:spcAft>
                              <a:spcPts val="0"/>
                            </a:spcAft>
                          </a:pPr>
                          <a:r>
                            <a:rPr lang="ru-RU" sz="1100" b="0" dirty="0" err="1" smtClean="0">
                              <a:solidFill>
                                <a:schemeClr val="tx1"/>
                              </a:solidFill>
                              <a:effectLst/>
                              <a:latin typeface="Times New Roman" pitchFamily="18" charset="0"/>
                              <a:cs typeface="Times New Roman" pitchFamily="18" charset="0"/>
                            </a:rPr>
                            <a:t>аккредитационных</a:t>
                          </a:r>
                          <a:r>
                            <a:rPr lang="ru-RU" sz="1100" b="0" dirty="0" smtClean="0">
                              <a:solidFill>
                                <a:schemeClr val="tx1"/>
                              </a:solidFill>
                              <a:effectLst/>
                              <a:latin typeface="Times New Roman" pitchFamily="18" charset="0"/>
                              <a:cs typeface="Times New Roman" pitchFamily="18" charset="0"/>
                            </a:rPr>
                            <a:t> показателей</a:t>
                          </a:r>
                          <a:r>
                            <a:rPr lang="ru-RU" sz="1100" b="0" dirty="0">
                              <a:solidFill>
                                <a:schemeClr val="tx1"/>
                              </a:solidFill>
                              <a:effectLst/>
                              <a:latin typeface="Times New Roman" pitchFamily="18" charset="0"/>
                              <a:cs typeface="Times New Roman" pitchFamily="18" charset="0"/>
                            </a:rPr>
                            <a:t> </a:t>
                          </a:r>
                          <a:endParaRPr lang="ru-RU" sz="1100" b="0" dirty="0">
                            <a:solidFill>
                              <a:schemeClr val="tx1"/>
                            </a:solidFill>
                            <a:effectLst/>
                            <a:latin typeface="Times New Roman" pitchFamily="18" charset="0"/>
                            <a:ea typeface="Calibri"/>
                            <a:cs typeface="Times New Roman" pitchFamily="18" charset="0"/>
                          </a:endParaRPr>
                        </a:p>
                      </a:txBody>
                      <a:tcPr marL="46003" marR="4600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DD7EE"/>
                        </a:solidFill>
                      </a:tcPr>
                    </a:tc>
                    <a:tc>
                      <a:txBody>
                        <a:bodyPr/>
                        <a:lstStyle/>
                        <a:p>
                          <a:pPr algn="ctr">
                            <a:lnSpc>
                              <a:spcPct val="100000"/>
                            </a:lnSpc>
                            <a:spcAft>
                              <a:spcPts val="0"/>
                            </a:spcAft>
                          </a:pPr>
                          <a:r>
                            <a:rPr lang="ru-RU" sz="1100" b="0" dirty="0">
                              <a:solidFill>
                                <a:schemeClr val="tx1"/>
                              </a:solidFill>
                              <a:effectLst/>
                              <a:latin typeface="Times New Roman" pitchFamily="18" charset="0"/>
                              <a:cs typeface="Times New Roman" pitchFamily="18" charset="0"/>
                            </a:rPr>
                            <a:t>Источники данных </a:t>
                          </a:r>
                          <a:endParaRPr lang="ru-RU" sz="1100" b="0" dirty="0" smtClean="0">
                            <a:solidFill>
                              <a:schemeClr val="tx1"/>
                            </a:solidFill>
                            <a:effectLst/>
                            <a:latin typeface="Times New Roman" pitchFamily="18" charset="0"/>
                            <a:cs typeface="Times New Roman" pitchFamily="18" charset="0"/>
                          </a:endParaRPr>
                        </a:p>
                        <a:p>
                          <a:pPr algn="ctr">
                            <a:lnSpc>
                              <a:spcPct val="100000"/>
                            </a:lnSpc>
                            <a:spcAft>
                              <a:spcPts val="0"/>
                            </a:spcAft>
                          </a:pPr>
                          <a:r>
                            <a:rPr lang="ru-RU" sz="1100" b="0" dirty="0" smtClean="0">
                              <a:solidFill>
                                <a:schemeClr val="tx1"/>
                              </a:solidFill>
                              <a:effectLst/>
                              <a:latin typeface="Times New Roman" pitchFamily="18" charset="0"/>
                              <a:cs typeface="Times New Roman" pitchFamily="18" charset="0"/>
                            </a:rPr>
                            <a:t>для расчета показателя </a:t>
                          </a:r>
                          <a:endParaRPr lang="ru-RU" sz="1100" b="0" dirty="0">
                            <a:solidFill>
                              <a:schemeClr val="tx1"/>
                            </a:solidFill>
                            <a:effectLst/>
                            <a:latin typeface="Times New Roman" pitchFamily="18" charset="0"/>
                            <a:ea typeface="Calibri"/>
                            <a:cs typeface="Times New Roman" pitchFamily="18" charset="0"/>
                          </a:endParaRPr>
                        </a:p>
                      </a:txBody>
                      <a:tcPr marL="46003" marR="4600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DD7EE"/>
                        </a:solidFill>
                      </a:tcPr>
                    </a:tc>
                    <a:tc>
                      <a:txBody>
                        <a:bodyPr/>
                        <a:lstStyle/>
                        <a:p>
                          <a:pPr marL="0" algn="ctr" defTabSz="914400" rtl="0" eaLnBrk="1" latinLnBrk="0" hangingPunct="1">
                            <a:lnSpc>
                              <a:spcPct val="100000"/>
                            </a:lnSpc>
                            <a:spcAft>
                              <a:spcPts val="0"/>
                            </a:spcAft>
                          </a:pPr>
                          <a:r>
                            <a:rPr lang="ru-RU" sz="1100" b="0" kern="1200" dirty="0" smtClean="0">
                              <a:solidFill>
                                <a:schemeClr val="tx1"/>
                              </a:solidFill>
                              <a:effectLst/>
                              <a:latin typeface="Times New Roman" pitchFamily="18" charset="0"/>
                              <a:ea typeface="Calibri"/>
                              <a:cs typeface="Times New Roman" pitchFamily="18" charset="0"/>
                            </a:rPr>
                            <a:t>Справочная</a:t>
                          </a:r>
                        </a:p>
                        <a:p>
                          <a:pPr marL="0" algn="ctr" defTabSz="914400" rtl="0" eaLnBrk="1" latinLnBrk="0" hangingPunct="1">
                            <a:lnSpc>
                              <a:spcPct val="100000"/>
                            </a:lnSpc>
                            <a:spcAft>
                              <a:spcPts val="0"/>
                            </a:spcAft>
                          </a:pPr>
                          <a:r>
                            <a:rPr lang="ru-RU" sz="1100" b="0" kern="1200" baseline="0" dirty="0" smtClean="0">
                              <a:solidFill>
                                <a:schemeClr val="tx1"/>
                              </a:solidFill>
                              <a:effectLst/>
                              <a:latin typeface="Times New Roman" pitchFamily="18" charset="0"/>
                              <a:ea typeface="Calibri"/>
                              <a:cs typeface="Times New Roman" pitchFamily="18" charset="0"/>
                            </a:rPr>
                            <a:t> информация</a:t>
                          </a:r>
                          <a:endParaRPr lang="ru-RU" sz="1100" b="0" kern="1200" dirty="0" smtClean="0">
                            <a:solidFill>
                              <a:schemeClr val="tx1"/>
                            </a:solidFill>
                            <a:effectLst/>
                            <a:latin typeface="Times New Roman" pitchFamily="18" charset="0"/>
                            <a:ea typeface="Calibri"/>
                            <a:cs typeface="Times New Roman" pitchFamily="18" charset="0"/>
                          </a:endParaRPr>
                        </a:p>
                        <a:p>
                          <a:pPr algn="ctr">
                            <a:lnSpc>
                              <a:spcPct val="100000"/>
                            </a:lnSpc>
                            <a:spcAft>
                              <a:spcPts val="0"/>
                            </a:spcAft>
                          </a:pPr>
                          <a:endParaRPr lang="ru-RU" sz="1100" b="0" dirty="0">
                            <a:solidFill>
                              <a:schemeClr val="tx1"/>
                            </a:solidFill>
                            <a:effectLst/>
                            <a:latin typeface="Times New Roman" pitchFamily="18" charset="0"/>
                            <a:ea typeface="Calibri"/>
                            <a:cs typeface="Times New Roman" pitchFamily="18" charset="0"/>
                          </a:endParaRPr>
                        </a:p>
                      </a:txBody>
                      <a:tcPr marL="46003" marR="4600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DD7EE"/>
                        </a:solidFill>
                      </a:tcPr>
                    </a:tc>
                    <a:extLst>
                      <a:ext uri="{0D108BD9-81ED-4DB2-BD59-A6C34878D82A}">
                        <a16:rowId xmlns="" xmlns:a16="http://schemas.microsoft.com/office/drawing/2014/main" xmlns:a14="http://schemas.microsoft.com/office/drawing/2010/main" val="10000"/>
                      </a:ext>
                    </a:extLst>
                  </a:tr>
                  <a:tr h="870179">
                    <a:tc rowSpan="3">
                      <a:txBody>
                        <a:bodyPr/>
                        <a:lstStyle/>
                        <a:p>
                          <a:pPr algn="ctr">
                            <a:lnSpc>
                              <a:spcPct val="100000"/>
                            </a:lnSpc>
                            <a:spcAft>
                              <a:spcPts val="0"/>
                            </a:spcAft>
                          </a:pPr>
                          <a:r>
                            <a:rPr lang="ru-RU" sz="1100" b="0" dirty="0" smtClean="0">
                              <a:solidFill>
                                <a:schemeClr val="tx1"/>
                              </a:solidFill>
                              <a:effectLst/>
                              <a:latin typeface="Times New Roman" pitchFamily="18" charset="0"/>
                              <a:cs typeface="Times New Roman" pitchFamily="18" charset="0"/>
                            </a:rPr>
                            <a:t>Доля педагогических работников, прошедших повышение квалификации по профилю педагогической деятельности за последние 3 года, в общей численности педагогических работников, участвующих в реализации ОП </a:t>
                          </a:r>
                        </a:p>
                        <a:p>
                          <a:pPr algn="ctr">
                            <a:lnSpc>
                              <a:spcPct val="100000"/>
                            </a:lnSpc>
                            <a:spcAft>
                              <a:spcPts val="0"/>
                            </a:spcAft>
                          </a:pPr>
                          <a:r>
                            <a:rPr lang="ru-RU" sz="1100" b="0" i="1" dirty="0" smtClean="0">
                              <a:solidFill>
                                <a:srgbClr val="00B050"/>
                              </a:solidFill>
                              <a:effectLst/>
                              <a:latin typeface="Times New Roman" pitchFamily="18" charset="0"/>
                              <a:cs typeface="Times New Roman" pitchFamily="18" charset="0"/>
                            </a:rPr>
                            <a:t>(не применяется при отсутствии контингента обучающихся</a:t>
                          </a:r>
                          <a:r>
                            <a:rPr lang="ru-RU" sz="1100" b="0" dirty="0" smtClean="0">
                              <a:solidFill>
                                <a:srgbClr val="00B050"/>
                              </a:solidFill>
                              <a:effectLst/>
                              <a:latin typeface="Times New Roman" pitchFamily="18" charset="0"/>
                              <a:cs typeface="Times New Roman" pitchFamily="18" charset="0"/>
                            </a:rPr>
                            <a:t>)</a:t>
                          </a:r>
                          <a:r>
                            <a:rPr lang="ru-RU" sz="1100" b="0" dirty="0" smtClean="0">
                              <a:solidFill>
                                <a:schemeClr val="tx1"/>
                              </a:solidFill>
                              <a:effectLst/>
                              <a:latin typeface="Times New Roman" pitchFamily="18" charset="0"/>
                              <a:cs typeface="Times New Roman" pitchFamily="18" charset="0"/>
                            </a:rPr>
                            <a:t> </a:t>
                          </a:r>
                          <a:r>
                            <a:rPr lang="ru-RU" sz="1100" dirty="0" smtClean="0">
                              <a:solidFill>
                                <a:schemeClr val="tx1"/>
                              </a:solidFill>
                              <a:effectLst/>
                              <a:latin typeface="Times New Roman" pitchFamily="18" charset="0"/>
                              <a:cs typeface="Times New Roman" pitchFamily="18" charset="0"/>
                            </a:rPr>
                            <a:t>-  </a:t>
                          </a:r>
                        </a:p>
                        <a:p>
                          <a:pPr algn="ctr">
                            <a:lnSpc>
                              <a:spcPct val="100000"/>
                            </a:lnSpc>
                            <a:spcAft>
                              <a:spcPts val="0"/>
                            </a:spcAft>
                          </a:pPr>
                          <a:r>
                            <a:rPr lang="ru-RU" sz="1100" dirty="0" smtClean="0">
                              <a:solidFill>
                                <a:schemeClr val="tx1"/>
                              </a:solidFill>
                              <a:effectLst/>
                              <a:latin typeface="Times New Roman" pitchFamily="18" charset="0"/>
                              <a:ea typeface="Calibri"/>
                              <a:cs typeface="Times New Roman" pitchFamily="18" charset="0"/>
                            </a:rPr>
                            <a:t>АП</a:t>
                          </a:r>
                          <a:r>
                            <a:rPr lang="ru-RU" sz="1100" baseline="-25000" dirty="0" smtClean="0">
                              <a:solidFill>
                                <a:schemeClr val="tx1"/>
                              </a:solidFill>
                              <a:effectLst/>
                              <a:latin typeface="Times New Roman" pitchFamily="18" charset="0"/>
                              <a:ea typeface="Calibri"/>
                              <a:cs typeface="Times New Roman" pitchFamily="18" charset="0"/>
                            </a:rPr>
                            <a:t>4</a:t>
                          </a:r>
                        </a:p>
                        <a:p>
                          <a:pPr algn="ctr">
                            <a:lnSpc>
                              <a:spcPct val="100000"/>
                            </a:lnSpc>
                            <a:spcAft>
                              <a:spcPts val="0"/>
                            </a:spcAft>
                          </a:pPr>
                          <a:endParaRPr lang="ru-RU" sz="1100" dirty="0" smtClean="0">
                            <a:solidFill>
                              <a:schemeClr val="tx1"/>
                            </a:solidFill>
                            <a:effectLst/>
                            <a:latin typeface="Times New Roman" pitchFamily="18" charset="0"/>
                            <a:ea typeface="Calibri"/>
                            <a:cs typeface="Times New Roman" pitchFamily="18" charset="0"/>
                          </a:endParaRPr>
                        </a:p>
                      </a:txBody>
                      <a:tcPr marL="46003" marR="4600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EBF7"/>
                        </a:solidFill>
                      </a:tcPr>
                    </a:tc>
                    <a:tc>
                      <a:txBody>
                        <a:bodyPr/>
                        <a:lstStyle/>
                        <a:p>
                          <a:pPr algn="ctr">
                            <a:lnSpc>
                              <a:spcPct val="100000"/>
                            </a:lnSpc>
                            <a:spcAft>
                              <a:spcPts val="0"/>
                            </a:spcAft>
                          </a:pPr>
                          <a:r>
                            <a:rPr lang="ru-RU" sz="1100" b="1" dirty="0" smtClean="0">
                              <a:effectLst/>
                              <a:latin typeface="Times New Roman" pitchFamily="18" charset="0"/>
                              <a:cs typeface="Times New Roman" pitchFamily="18" charset="0"/>
                            </a:rPr>
                            <a:t>90% и более</a:t>
                          </a:r>
                          <a:endParaRPr lang="ru-RU" sz="1100" b="1" dirty="0">
                            <a:effectLst/>
                            <a:latin typeface="Times New Roman" pitchFamily="18" charset="0"/>
                            <a:ea typeface="Calibri"/>
                            <a:cs typeface="Times New Roman" pitchFamily="18" charset="0"/>
                          </a:endParaRPr>
                        </a:p>
                      </a:txBody>
                      <a:tcPr marL="46003" marR="4600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EBF7"/>
                        </a:solidFill>
                      </a:tcPr>
                    </a:tc>
                    <a:tc>
                      <a:txBody>
                        <a:bodyPr/>
                        <a:lstStyle/>
                        <a:p>
                          <a:pPr algn="ctr">
                            <a:lnSpc>
                              <a:spcPct val="100000"/>
                            </a:lnSpc>
                            <a:spcAft>
                              <a:spcPts val="0"/>
                            </a:spcAft>
                          </a:pPr>
                          <a:r>
                            <a:rPr lang="ru-RU" sz="1100" b="1" dirty="0">
                              <a:effectLst/>
                              <a:latin typeface="Times New Roman" pitchFamily="18" charset="0"/>
                              <a:cs typeface="Times New Roman" pitchFamily="18" charset="0"/>
                            </a:rPr>
                            <a:t>10</a:t>
                          </a:r>
                          <a:endParaRPr lang="ru-RU" sz="1100" b="1" dirty="0">
                            <a:effectLst/>
                            <a:latin typeface="Times New Roman" pitchFamily="18" charset="0"/>
                            <a:ea typeface="Calibri"/>
                            <a:cs typeface="Times New Roman" pitchFamily="18" charset="0"/>
                          </a:endParaRPr>
                        </a:p>
                      </a:txBody>
                      <a:tcPr marL="46003" marR="4600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EBF7"/>
                        </a:solidFill>
                      </a:tcPr>
                    </a:tc>
                    <a:tc rowSpan="3">
                      <a:txBody>
                        <a:bodyPr/>
                        <a:lstStyle/>
                        <a:p>
                          <a:endParaRPr lang="ru-RU"/>
                        </a:p>
                      </a:txBody>
                      <a:tcPr marL="46003" marR="4600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rotWithShape="1">
                          <a:blip r:embed="rId2"/>
                          <a:stretch>
                            <a:fillRect l="-112203" t="-20377" r="-106949" b="-342"/>
                          </a:stretch>
                        </a:blipFill>
                      </a:tcPr>
                    </a:tc>
                    <a:tc rowSpan="3">
                      <a:txBody>
                        <a:bodyPr/>
                        <a:lstStyle/>
                        <a:p>
                          <a:pPr algn="l">
                            <a:lnSpc>
                              <a:spcPct val="100000"/>
                            </a:lnSpc>
                            <a:spcAft>
                              <a:spcPts val="0"/>
                            </a:spcAft>
                          </a:pPr>
                          <a:r>
                            <a:rPr lang="ru-RU" sz="1100" dirty="0" smtClean="0">
                              <a:effectLst/>
                              <a:latin typeface="Times New Roman" pitchFamily="18" charset="0"/>
                              <a:ea typeface="Calibri"/>
                              <a:cs typeface="Times New Roman" pitchFamily="18" charset="0"/>
                            </a:rPr>
                            <a:t>- информационные системы </a:t>
                          </a:r>
                          <a:r>
                            <a:rPr lang="ru-RU" sz="1100" dirty="0" err="1" smtClean="0">
                              <a:effectLst/>
                              <a:latin typeface="Times New Roman" pitchFamily="18" charset="0"/>
                              <a:ea typeface="Calibri"/>
                              <a:cs typeface="Times New Roman" pitchFamily="18" charset="0"/>
                            </a:rPr>
                            <a:t>Рособрнадзора</a:t>
                          </a:r>
                          <a:r>
                            <a:rPr lang="ru-RU" sz="1100" dirty="0" smtClean="0">
                              <a:effectLst/>
                              <a:latin typeface="Times New Roman" pitchFamily="18" charset="0"/>
                              <a:ea typeface="Calibri"/>
                              <a:cs typeface="Times New Roman" pitchFamily="18" charset="0"/>
                            </a:rPr>
                            <a:t>;</a:t>
                          </a:r>
                        </a:p>
                        <a:p>
                          <a:pPr algn="just">
                            <a:lnSpc>
                              <a:spcPct val="100000"/>
                            </a:lnSpc>
                            <a:spcAft>
                              <a:spcPts val="0"/>
                            </a:spcAft>
                          </a:pPr>
                          <a:r>
                            <a:rPr lang="ru-RU" sz="1100" dirty="0" smtClean="0">
                              <a:effectLst/>
                              <a:latin typeface="Times New Roman" pitchFamily="18" charset="0"/>
                              <a:ea typeface="Calibri"/>
                              <a:cs typeface="Times New Roman" pitchFamily="18" charset="0"/>
                            </a:rPr>
                            <a:t>- официальный сайт в сети «Интернет» организации начального общего образования;</a:t>
                          </a:r>
                        </a:p>
                        <a:p>
                          <a:pPr algn="l">
                            <a:lnSpc>
                              <a:spcPct val="100000"/>
                            </a:lnSpc>
                            <a:spcAft>
                              <a:spcPts val="0"/>
                            </a:spcAft>
                          </a:pPr>
                          <a:r>
                            <a:rPr lang="ru-RU" sz="1100" dirty="0" smtClean="0">
                              <a:effectLst/>
                              <a:latin typeface="Times New Roman" pitchFamily="18" charset="0"/>
                              <a:ea typeface="Calibri"/>
                              <a:cs typeface="Times New Roman" pitchFamily="18" charset="0"/>
                            </a:rPr>
                            <a:t>- документы и сведения, представленные организацией начального общего образования.</a:t>
                          </a:r>
                        </a:p>
                        <a:p>
                          <a:pPr algn="just">
                            <a:lnSpc>
                              <a:spcPct val="100000"/>
                            </a:lnSpc>
                            <a:spcAft>
                              <a:spcPts val="0"/>
                            </a:spcAft>
                          </a:pPr>
                          <a:endParaRPr lang="ru-RU" sz="1100" dirty="0">
                            <a:effectLst/>
                            <a:latin typeface="Times New Roman" pitchFamily="18" charset="0"/>
                            <a:ea typeface="Calibri"/>
                            <a:cs typeface="Times New Roman" pitchFamily="18" charset="0"/>
                          </a:endParaRPr>
                        </a:p>
                      </a:txBody>
                      <a:tcPr marL="46003" marR="4600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EBF7"/>
                        </a:solidFill>
                      </a:tcPr>
                    </a:tc>
                    <a:tc rowSpan="3">
                      <a:txBody>
                        <a:bodyPr/>
                        <a:lstStyle/>
                        <a:p>
                          <a:pPr algn="ctr">
                            <a:lnSpc>
                              <a:spcPct val="100000"/>
                            </a:lnSpc>
                            <a:spcAft>
                              <a:spcPts val="0"/>
                            </a:spcAft>
                          </a:pPr>
                          <a:r>
                            <a:rPr lang="ru-RU" sz="1100" dirty="0" smtClean="0">
                              <a:effectLst/>
                              <a:latin typeface="Times New Roman" pitchFamily="18" charset="0"/>
                              <a:ea typeface="Calibri"/>
                              <a:cs typeface="Times New Roman" pitchFamily="18" charset="0"/>
                            </a:rPr>
                            <a:t>предоставляется актуальная информация</a:t>
                          </a:r>
                          <a:endParaRPr lang="ru-RU" sz="1100" dirty="0">
                            <a:effectLst/>
                            <a:latin typeface="Times New Roman" pitchFamily="18" charset="0"/>
                            <a:ea typeface="Calibri"/>
                            <a:cs typeface="Times New Roman" pitchFamily="18" charset="0"/>
                          </a:endParaRPr>
                        </a:p>
                      </a:txBody>
                      <a:tcPr marL="46003" marR="4600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EBF7"/>
                        </a:solidFill>
                      </a:tcPr>
                    </a:tc>
                    <a:extLst>
                      <a:ext uri="{0D108BD9-81ED-4DB2-BD59-A6C34878D82A}">
                        <a16:rowId xmlns="" xmlns:a16="http://schemas.microsoft.com/office/drawing/2014/main" xmlns:a14="http://schemas.microsoft.com/office/drawing/2010/main" val="10001"/>
                      </a:ext>
                    </a:extLst>
                  </a:tr>
                  <a:tr h="1032113">
                    <a:tc vMerge="1">
                      <a:txBody>
                        <a:bodyPr/>
                        <a:lstStyle/>
                        <a:p>
                          <a:endParaRPr lang="ru-RU"/>
                        </a:p>
                      </a:txBody>
                      <a:tcPr/>
                    </a:tc>
                    <a:tc>
                      <a:txBody>
                        <a:bodyPr/>
                        <a:lstStyle/>
                        <a:p>
                          <a:pPr algn="ctr">
                            <a:lnSpc>
                              <a:spcPct val="100000"/>
                            </a:lnSpc>
                            <a:spcAft>
                              <a:spcPts val="0"/>
                            </a:spcAft>
                          </a:pPr>
                          <a:r>
                            <a:rPr lang="ru-RU" sz="1100" b="1" dirty="0" smtClean="0">
                              <a:effectLst/>
                              <a:latin typeface="Times New Roman" pitchFamily="18" charset="0"/>
                              <a:cs typeface="Times New Roman" pitchFamily="18" charset="0"/>
                            </a:rPr>
                            <a:t>70% </a:t>
                          </a:r>
                          <a:r>
                            <a:rPr lang="ru-RU" sz="1100" b="1" dirty="0">
                              <a:effectLst/>
                              <a:latin typeface="Times New Roman" pitchFamily="18" charset="0"/>
                              <a:cs typeface="Times New Roman" pitchFamily="18" charset="0"/>
                            </a:rPr>
                            <a:t>- </a:t>
                          </a:r>
                          <a:r>
                            <a:rPr lang="ru-RU" sz="1100" b="1" dirty="0" smtClean="0">
                              <a:effectLst/>
                              <a:latin typeface="Times New Roman" pitchFamily="18" charset="0"/>
                              <a:cs typeface="Times New Roman" pitchFamily="18" charset="0"/>
                            </a:rPr>
                            <a:t>89</a:t>
                          </a:r>
                          <a:r>
                            <a:rPr lang="ru-RU" sz="1100" b="1" dirty="0">
                              <a:effectLst/>
                              <a:latin typeface="Times New Roman" pitchFamily="18" charset="0"/>
                              <a:cs typeface="Times New Roman" pitchFamily="18" charset="0"/>
                            </a:rPr>
                            <a:t>%</a:t>
                          </a:r>
                          <a:endParaRPr lang="ru-RU" sz="1100" b="1" dirty="0">
                            <a:effectLst/>
                            <a:latin typeface="Times New Roman" pitchFamily="18" charset="0"/>
                            <a:ea typeface="Calibri"/>
                            <a:cs typeface="Times New Roman" pitchFamily="18" charset="0"/>
                          </a:endParaRPr>
                        </a:p>
                      </a:txBody>
                      <a:tcPr marL="46003" marR="4600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EBF7"/>
                        </a:solidFill>
                      </a:tcPr>
                    </a:tc>
                    <a:tc>
                      <a:txBody>
                        <a:bodyPr/>
                        <a:lstStyle/>
                        <a:p>
                          <a:pPr algn="ctr">
                            <a:lnSpc>
                              <a:spcPct val="100000"/>
                            </a:lnSpc>
                            <a:spcAft>
                              <a:spcPts val="0"/>
                            </a:spcAft>
                          </a:pPr>
                          <a:r>
                            <a:rPr lang="ru-RU" sz="1100" b="1" dirty="0">
                              <a:effectLst/>
                              <a:latin typeface="Times New Roman" pitchFamily="18" charset="0"/>
                              <a:cs typeface="Times New Roman" pitchFamily="18" charset="0"/>
                            </a:rPr>
                            <a:t>5</a:t>
                          </a:r>
                          <a:endParaRPr lang="ru-RU" sz="1100" b="1" dirty="0">
                            <a:effectLst/>
                            <a:latin typeface="Times New Roman" pitchFamily="18" charset="0"/>
                            <a:ea typeface="Calibri"/>
                            <a:cs typeface="Times New Roman" pitchFamily="18" charset="0"/>
                          </a:endParaRPr>
                        </a:p>
                      </a:txBody>
                      <a:tcPr marL="46003" marR="4600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EBF7"/>
                        </a:solidFill>
                      </a:tcPr>
                    </a:tc>
                    <a:tc vMerge="1">
                      <a:txBody>
                        <a:bodyPr/>
                        <a:lstStyle/>
                        <a:p>
                          <a:endParaRPr lang="ru-RU"/>
                        </a:p>
                      </a:txBody>
                      <a:tcPr/>
                    </a:tc>
                    <a:tc vMerge="1">
                      <a:txBody>
                        <a:bodyPr/>
                        <a:lstStyle/>
                        <a:p>
                          <a:endParaRPr lang="ru-RU"/>
                        </a:p>
                      </a:txBody>
                      <a:tcPr/>
                    </a:tc>
                    <a:tc vMerge="1">
                      <a:txBody>
                        <a:bodyPr/>
                        <a:lstStyle/>
                        <a:p>
                          <a:endParaRPr lang="ru-RU"/>
                        </a:p>
                      </a:txBody>
                      <a:tcPr/>
                    </a:tc>
                    <a:extLst>
                      <a:ext uri="{0D108BD9-81ED-4DB2-BD59-A6C34878D82A}">
                        <a16:rowId xmlns="" xmlns:a16="http://schemas.microsoft.com/office/drawing/2014/main" xmlns:a14="http://schemas.microsoft.com/office/drawing/2010/main" val="10002"/>
                      </a:ext>
                    </a:extLst>
                  </a:tr>
                  <a:tr h="1656184">
                    <a:tc vMerge="1">
                      <a:txBody>
                        <a:bodyPr/>
                        <a:lstStyle/>
                        <a:p>
                          <a:endParaRPr lang="ru-RU"/>
                        </a:p>
                      </a:txBody>
                      <a:tcPr/>
                    </a:tc>
                    <a:tc>
                      <a:txBody>
                        <a:bodyPr/>
                        <a:lstStyle/>
                        <a:p>
                          <a:pPr algn="ctr">
                            <a:lnSpc>
                              <a:spcPct val="100000"/>
                            </a:lnSpc>
                            <a:spcAft>
                              <a:spcPts val="0"/>
                            </a:spcAft>
                          </a:pPr>
                          <a:r>
                            <a:rPr lang="ru-RU" sz="1100" b="1" dirty="0" smtClean="0">
                              <a:effectLst/>
                              <a:latin typeface="Times New Roman" pitchFamily="18" charset="0"/>
                              <a:cs typeface="Times New Roman" pitchFamily="18" charset="0"/>
                            </a:rPr>
                            <a:t>Менее 70%</a:t>
                          </a:r>
                          <a:endParaRPr lang="ru-RU" sz="1100" b="1" dirty="0">
                            <a:effectLst/>
                            <a:latin typeface="Times New Roman" pitchFamily="18" charset="0"/>
                            <a:ea typeface="Calibri"/>
                            <a:cs typeface="Times New Roman" pitchFamily="18" charset="0"/>
                          </a:endParaRPr>
                        </a:p>
                      </a:txBody>
                      <a:tcPr marL="46003" marR="4600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EBF7"/>
                        </a:solidFill>
                      </a:tcPr>
                    </a:tc>
                    <a:tc>
                      <a:txBody>
                        <a:bodyPr/>
                        <a:lstStyle/>
                        <a:p>
                          <a:pPr algn="ctr">
                            <a:lnSpc>
                              <a:spcPct val="100000"/>
                            </a:lnSpc>
                            <a:spcAft>
                              <a:spcPts val="0"/>
                            </a:spcAft>
                          </a:pPr>
                          <a:r>
                            <a:rPr lang="ru-RU" sz="1100" b="1" dirty="0">
                              <a:effectLst/>
                              <a:latin typeface="Times New Roman" pitchFamily="18" charset="0"/>
                              <a:cs typeface="Times New Roman" pitchFamily="18" charset="0"/>
                            </a:rPr>
                            <a:t>0</a:t>
                          </a:r>
                          <a:endParaRPr lang="ru-RU" sz="1100" b="1" dirty="0">
                            <a:effectLst/>
                            <a:latin typeface="Times New Roman" pitchFamily="18" charset="0"/>
                            <a:ea typeface="Calibri"/>
                            <a:cs typeface="Times New Roman" pitchFamily="18" charset="0"/>
                          </a:endParaRPr>
                        </a:p>
                      </a:txBody>
                      <a:tcPr marL="46003" marR="4600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EBF7"/>
                        </a:solidFill>
                      </a:tcPr>
                    </a:tc>
                    <a:tc vMerge="1">
                      <a:txBody>
                        <a:bodyPr/>
                        <a:lstStyle/>
                        <a:p>
                          <a:endParaRPr lang="ru-RU"/>
                        </a:p>
                      </a:txBody>
                      <a:tcPr/>
                    </a:tc>
                    <a:tc vMerge="1">
                      <a:txBody>
                        <a:bodyPr/>
                        <a:lstStyle/>
                        <a:p>
                          <a:endParaRPr lang="ru-RU"/>
                        </a:p>
                      </a:txBody>
                      <a:tcPr/>
                    </a:tc>
                    <a:tc vMerge="1">
                      <a:txBody>
                        <a:bodyPr/>
                        <a:lstStyle/>
                        <a:p>
                          <a:endParaRPr lang="ru-RU"/>
                        </a:p>
                      </a:txBody>
                      <a:tcPr/>
                    </a:tc>
                    <a:extLst>
                      <a:ext uri="{0D108BD9-81ED-4DB2-BD59-A6C34878D82A}">
                        <a16:rowId xmlns="" xmlns:a16="http://schemas.microsoft.com/office/drawing/2014/main" xmlns:a14="http://schemas.microsoft.com/office/drawing/2010/main" val="10003"/>
                      </a:ext>
                    </a:extLst>
                  </a:tr>
                </a:tbl>
              </a:graphicData>
            </a:graphic>
          </p:graphicFrame>
        </mc:Fallback>
      </mc:AlternateContent>
      <p:sp>
        <p:nvSpPr>
          <p:cNvPr id="6" name="Прямоугольник 23"/>
          <p:cNvSpPr/>
          <p:nvPr/>
        </p:nvSpPr>
        <p:spPr bwMode="auto">
          <a:xfrm>
            <a:off x="2135560" y="94597"/>
            <a:ext cx="10081120" cy="814123"/>
          </a:xfrm>
          <a:custGeom>
            <a:avLst/>
            <a:gdLst>
              <a:gd name="connsiteX0" fmla="*/ 0 w 7827189"/>
              <a:gd name="connsiteY0" fmla="*/ 0 h 1012634"/>
              <a:gd name="connsiteX1" fmla="*/ 7827189 w 7827189"/>
              <a:gd name="connsiteY1" fmla="*/ 0 h 1012634"/>
              <a:gd name="connsiteX2" fmla="*/ 7827189 w 7827189"/>
              <a:gd name="connsiteY2" fmla="*/ 1012634 h 1012634"/>
              <a:gd name="connsiteX3" fmla="*/ 0 w 7827189"/>
              <a:gd name="connsiteY3" fmla="*/ 1012634 h 1012634"/>
              <a:gd name="connsiteX4" fmla="*/ 0 w 7827189"/>
              <a:gd name="connsiteY4" fmla="*/ 0 h 1012634"/>
              <a:gd name="connsiteX0" fmla="*/ 577970 w 7827189"/>
              <a:gd name="connsiteY0" fmla="*/ 0 h 1012634"/>
              <a:gd name="connsiteX1" fmla="*/ 7827189 w 7827189"/>
              <a:gd name="connsiteY1" fmla="*/ 0 h 1012634"/>
              <a:gd name="connsiteX2" fmla="*/ 7827189 w 7827189"/>
              <a:gd name="connsiteY2" fmla="*/ 1012634 h 1012634"/>
              <a:gd name="connsiteX3" fmla="*/ 0 w 7827189"/>
              <a:gd name="connsiteY3" fmla="*/ 1012634 h 1012634"/>
              <a:gd name="connsiteX4" fmla="*/ 577970 w 7827189"/>
              <a:gd name="connsiteY4" fmla="*/ 0 h 1012634"/>
              <a:gd name="connsiteX0" fmla="*/ 560717 w 7827189"/>
              <a:gd name="connsiteY0" fmla="*/ 0 h 1047140"/>
              <a:gd name="connsiteX1" fmla="*/ 7827189 w 7827189"/>
              <a:gd name="connsiteY1" fmla="*/ 34506 h 1047140"/>
              <a:gd name="connsiteX2" fmla="*/ 7827189 w 7827189"/>
              <a:gd name="connsiteY2" fmla="*/ 1047140 h 1047140"/>
              <a:gd name="connsiteX3" fmla="*/ 0 w 7827189"/>
              <a:gd name="connsiteY3" fmla="*/ 1047140 h 1047140"/>
              <a:gd name="connsiteX4" fmla="*/ 560717 w 7827189"/>
              <a:gd name="connsiteY4" fmla="*/ 0 h 10471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27189" h="1047140">
                <a:moveTo>
                  <a:pt x="560717" y="0"/>
                </a:moveTo>
                <a:lnTo>
                  <a:pt x="7827189" y="34506"/>
                </a:lnTo>
                <a:lnTo>
                  <a:pt x="7827189" y="1047140"/>
                </a:lnTo>
                <a:lnTo>
                  <a:pt x="0" y="1047140"/>
                </a:lnTo>
                <a:lnTo>
                  <a:pt x="560717" y="0"/>
                </a:lnTo>
                <a:close/>
              </a:path>
            </a:pathLst>
          </a:custGeom>
          <a:solidFill>
            <a:srgbClr val="0C549E"/>
          </a:solidFill>
          <a:ln>
            <a:solidFill>
              <a:srgbClr val="0C549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r"/>
            <a:r>
              <a:rPr lang="ru-RU" sz="2000" b="1" dirty="0">
                <a:solidFill>
                  <a:prstClr val="white"/>
                </a:solidFill>
                <a:latin typeface="Arial" pitchFamily="34" charset="0"/>
                <a:cs typeface="Arial" pitchFamily="34" charset="0"/>
              </a:rPr>
              <a:t>Методика расчета и применения АП </a:t>
            </a:r>
            <a:r>
              <a:rPr lang="ru-RU" sz="2000" b="1" dirty="0" smtClean="0">
                <a:solidFill>
                  <a:prstClr val="white"/>
                </a:solidFill>
                <a:latin typeface="Arial" pitchFamily="34" charset="0"/>
                <a:cs typeface="Arial" pitchFamily="34" charset="0"/>
              </a:rPr>
              <a:t>по образовательным программам</a:t>
            </a:r>
          </a:p>
          <a:p>
            <a:pPr algn="r"/>
            <a:r>
              <a:rPr lang="ru-RU" sz="2000" b="1" dirty="0" smtClean="0">
                <a:solidFill>
                  <a:prstClr val="white"/>
                </a:solidFill>
                <a:latin typeface="Arial" pitchFamily="34" charset="0"/>
                <a:cs typeface="Arial" pitchFamily="34" charset="0"/>
              </a:rPr>
              <a:t> </a:t>
            </a:r>
            <a:r>
              <a:rPr lang="ru-RU" sz="2000" b="1" dirty="0">
                <a:solidFill>
                  <a:prstClr val="white"/>
                </a:solidFill>
                <a:latin typeface="Arial" pitchFamily="34" charset="0"/>
                <a:cs typeface="Arial" pitchFamily="34" charset="0"/>
              </a:rPr>
              <a:t>НОО, ООО, СОО</a:t>
            </a:r>
          </a:p>
        </p:txBody>
      </p:sp>
      <p:grpSp>
        <p:nvGrpSpPr>
          <p:cNvPr id="4" name="Группа 9"/>
          <p:cNvGrpSpPr>
            <a:grpSpLocks/>
          </p:cNvGrpSpPr>
          <p:nvPr/>
        </p:nvGrpSpPr>
        <p:grpSpPr bwMode="auto">
          <a:xfrm>
            <a:off x="249849" y="-34966"/>
            <a:ext cx="2520281" cy="1073247"/>
            <a:chOff x="143554" y="54314"/>
            <a:chExt cx="3664921" cy="1863953"/>
          </a:xfrm>
        </p:grpSpPr>
        <p:pic>
          <p:nvPicPr>
            <p:cNvPr id="5" name="Picture 2" descr="C:\Users\MalenkovaEV.EDU1\Desktop\Картинки\flag_rossiya_simvolika_lenty_trikolor_99276_2560x1600.jpg"/>
            <p:cNvPicPr>
              <a:picLocks noChangeAspect="1" noChangeArrowheads="1"/>
            </p:cNvPicPr>
            <p:nvPr/>
          </p:nvPicPr>
          <p:blipFill>
            <a:blip r:embed="rId3" cstate="print"/>
            <a:srcRect l="25054" b="11670"/>
            <a:stretch>
              <a:fillRect/>
            </a:stretch>
          </p:blipFill>
          <p:spPr bwMode="auto">
            <a:xfrm rot="10800000">
              <a:off x="143554" y="416691"/>
              <a:ext cx="3206805" cy="1485258"/>
            </a:xfrm>
            <a:prstGeom prst="rect">
              <a:avLst/>
            </a:prstGeom>
            <a:ln>
              <a:noFill/>
            </a:ln>
            <a:effectLst>
              <a:softEdge rad="112500"/>
            </a:effectLst>
          </p:spPr>
        </p:pic>
        <p:pic>
          <p:nvPicPr>
            <p:cNvPr id="7" name="Рисунок 17" descr="Samarskaya_oblast_gerb_h8nqy4tcmxozhyoh4wh5.jpg"/>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59785" y="54314"/>
              <a:ext cx="2748690" cy="18639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307268168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graphicFrame>
            <p:nvGraphicFramePr>
              <p:cNvPr id="2" name="Таблица 1"/>
              <p:cNvGraphicFramePr>
                <a:graphicFrameLocks noGrp="1"/>
              </p:cNvGraphicFramePr>
              <p:nvPr>
                <p:extLst>
                  <p:ext uri="{D42A27DB-BD31-4B8C-83A1-F6EECF244321}">
                    <p14:modId xmlns:p14="http://schemas.microsoft.com/office/powerpoint/2010/main" val="1126459573"/>
                  </p:ext>
                </p:extLst>
              </p:nvPr>
            </p:nvGraphicFramePr>
            <p:xfrm>
              <a:off x="407368" y="1196752"/>
              <a:ext cx="11641293" cy="5200205"/>
            </p:xfrm>
            <a:graphic>
              <a:graphicData uri="http://schemas.openxmlformats.org/drawingml/2006/table">
                <a:tbl>
                  <a:tblPr firstRow="1" firstCol="1" bandRow="1">
                    <a:tableStyleId>{5C22544A-7EE6-4342-B048-85BDC9FD1C3A}</a:tableStyleId>
                  </a:tblPr>
                  <a:tblGrid>
                    <a:gridCol w="1515495">
                      <a:extLst>
                        <a:ext uri="{9D8B030D-6E8A-4147-A177-3AD203B41FA5}">
                          <a16:colId xmlns:a16="http://schemas.microsoft.com/office/drawing/2014/main" xmlns="" val="2678026584"/>
                        </a:ext>
                      </a:extLst>
                    </a:gridCol>
                    <a:gridCol w="1484838">
                      <a:extLst>
                        <a:ext uri="{9D8B030D-6E8A-4147-A177-3AD203B41FA5}">
                          <a16:colId xmlns:a16="http://schemas.microsoft.com/office/drawing/2014/main" xmlns="" val="813980384"/>
                        </a:ext>
                      </a:extLst>
                    </a:gridCol>
                    <a:gridCol w="1368152">
                      <a:extLst>
                        <a:ext uri="{9D8B030D-6E8A-4147-A177-3AD203B41FA5}">
                          <a16:colId xmlns:a16="http://schemas.microsoft.com/office/drawing/2014/main" xmlns="" val="3341444809"/>
                        </a:ext>
                      </a:extLst>
                    </a:gridCol>
                    <a:gridCol w="3384376">
                      <a:extLst>
                        <a:ext uri="{9D8B030D-6E8A-4147-A177-3AD203B41FA5}">
                          <a16:colId xmlns:a16="http://schemas.microsoft.com/office/drawing/2014/main" xmlns="" val="3747945003"/>
                        </a:ext>
                      </a:extLst>
                    </a:gridCol>
                    <a:gridCol w="1800200">
                      <a:extLst>
                        <a:ext uri="{9D8B030D-6E8A-4147-A177-3AD203B41FA5}">
                          <a16:colId xmlns:a16="http://schemas.microsoft.com/office/drawing/2014/main" xmlns="" val="3968084723"/>
                        </a:ext>
                      </a:extLst>
                    </a:gridCol>
                    <a:gridCol w="2088232"/>
                  </a:tblGrid>
                  <a:tr h="934720">
                    <a:tc>
                      <a:txBody>
                        <a:bodyPr/>
                        <a:lstStyle/>
                        <a:p>
                          <a:pPr algn="ctr">
                            <a:lnSpc>
                              <a:spcPct val="100000"/>
                            </a:lnSpc>
                            <a:spcAft>
                              <a:spcPts val="0"/>
                            </a:spcAft>
                          </a:pPr>
                          <a:r>
                            <a:rPr lang="ru-RU" sz="1100" b="0" dirty="0">
                              <a:solidFill>
                                <a:schemeClr val="tx1"/>
                              </a:solidFill>
                              <a:effectLst/>
                              <a:latin typeface="Times New Roman" pitchFamily="18" charset="0"/>
                              <a:cs typeface="Times New Roman" pitchFamily="18" charset="0"/>
                            </a:rPr>
                            <a:t>Предлагаемое </a:t>
                          </a:r>
                        </a:p>
                        <a:p>
                          <a:pPr algn="ctr">
                            <a:lnSpc>
                              <a:spcPct val="100000"/>
                            </a:lnSpc>
                            <a:spcAft>
                              <a:spcPts val="0"/>
                            </a:spcAft>
                          </a:pPr>
                          <a:r>
                            <a:rPr lang="ru-RU" sz="1100" b="0" dirty="0">
                              <a:solidFill>
                                <a:schemeClr val="tx1"/>
                              </a:solidFill>
                              <a:effectLst/>
                              <a:latin typeface="Times New Roman" pitchFamily="18" charset="0"/>
                              <a:cs typeface="Times New Roman" pitchFamily="18" charset="0"/>
                            </a:rPr>
                            <a:t>наименование показателя</a:t>
                          </a:r>
                          <a:endParaRPr lang="ru-RU" sz="1100" b="0" dirty="0">
                            <a:solidFill>
                              <a:schemeClr val="tx1"/>
                            </a:solidFill>
                            <a:effectLst/>
                            <a:latin typeface="Times New Roman" pitchFamily="18" charset="0"/>
                            <a:ea typeface="Calibri"/>
                            <a:cs typeface="Times New Roman" pitchFamily="18" charset="0"/>
                          </a:endParaRPr>
                        </a:p>
                      </a:txBody>
                      <a:tcPr marL="46003" marR="46003" marT="0" marB="0" anchor="ctr">
                        <a:lnL w="12700" cap="flat" cmpd="sng" algn="ctr">
                          <a:solidFill>
                            <a:schemeClr val="tx1">
                              <a:lumMod val="85000"/>
                              <a:lumOff val="15000"/>
                            </a:schemeClr>
                          </a:solidFill>
                          <a:prstDash val="solid"/>
                          <a:round/>
                          <a:headEnd type="none" w="med" len="med"/>
                          <a:tailEnd type="none" w="med" len="med"/>
                        </a:lnL>
                        <a:lnR w="12700" cap="flat" cmpd="sng" algn="ctr">
                          <a:solidFill>
                            <a:schemeClr val="tx1">
                              <a:lumMod val="85000"/>
                              <a:lumOff val="15000"/>
                            </a:schemeClr>
                          </a:solidFill>
                          <a:prstDash val="solid"/>
                          <a:round/>
                          <a:headEnd type="none" w="med" len="med"/>
                          <a:tailEnd type="none" w="med" len="med"/>
                        </a:lnR>
                        <a:lnT w="12700" cap="flat" cmpd="sng" algn="ctr">
                          <a:solidFill>
                            <a:schemeClr val="tx1">
                              <a:lumMod val="85000"/>
                              <a:lumOff val="15000"/>
                            </a:schemeClr>
                          </a:solidFill>
                          <a:prstDash val="solid"/>
                          <a:round/>
                          <a:headEnd type="none" w="med" len="med"/>
                          <a:tailEnd type="none" w="med" len="med"/>
                        </a:lnT>
                        <a:lnB w="12700" cap="flat" cmpd="sng" algn="ctr">
                          <a:solidFill>
                            <a:schemeClr val="tx1">
                              <a:lumMod val="85000"/>
                              <a:lumOff val="15000"/>
                            </a:schemeClr>
                          </a:solidFill>
                          <a:prstDash val="solid"/>
                          <a:round/>
                          <a:headEnd type="none" w="med" len="med"/>
                          <a:tailEnd type="none" w="med" len="med"/>
                        </a:lnB>
                        <a:solidFill>
                          <a:srgbClr val="BDD7EE"/>
                        </a:solidFill>
                      </a:tcPr>
                    </a:tc>
                    <a:tc>
                      <a:txBody>
                        <a:bodyPr/>
                        <a:lstStyle/>
                        <a:p>
                          <a:pPr algn="ctr">
                            <a:lnSpc>
                              <a:spcPct val="100000"/>
                            </a:lnSpc>
                            <a:spcAft>
                              <a:spcPts val="0"/>
                            </a:spcAft>
                          </a:pPr>
                          <a:r>
                            <a:rPr lang="ru-RU" sz="1100" b="0" dirty="0">
                              <a:solidFill>
                                <a:schemeClr val="tx1"/>
                              </a:solidFill>
                              <a:effectLst/>
                              <a:latin typeface="Times New Roman" pitchFamily="18" charset="0"/>
                              <a:cs typeface="Times New Roman" pitchFamily="18" charset="0"/>
                            </a:rPr>
                            <a:t>Значение </a:t>
                          </a:r>
                        </a:p>
                        <a:p>
                          <a:pPr algn="ctr">
                            <a:lnSpc>
                              <a:spcPct val="100000"/>
                            </a:lnSpc>
                            <a:spcAft>
                              <a:spcPts val="0"/>
                            </a:spcAft>
                          </a:pPr>
                          <a:r>
                            <a:rPr lang="ru-RU" sz="1100" b="0" dirty="0" err="1">
                              <a:solidFill>
                                <a:schemeClr val="tx1"/>
                              </a:solidFill>
                              <a:effectLst/>
                              <a:latin typeface="Times New Roman" pitchFamily="18" charset="0"/>
                              <a:cs typeface="Times New Roman" pitchFamily="18" charset="0"/>
                            </a:rPr>
                            <a:t>аккредитационных</a:t>
                          </a:r>
                          <a:r>
                            <a:rPr lang="ru-RU" sz="1100" b="0" dirty="0">
                              <a:solidFill>
                                <a:schemeClr val="tx1"/>
                              </a:solidFill>
                              <a:effectLst/>
                              <a:latin typeface="Times New Roman" pitchFamily="18" charset="0"/>
                              <a:cs typeface="Times New Roman" pitchFamily="18" charset="0"/>
                            </a:rPr>
                            <a:t> показателей </a:t>
                          </a:r>
                          <a:endParaRPr lang="ru-RU" sz="1100" b="0" dirty="0">
                            <a:solidFill>
                              <a:schemeClr val="tx1"/>
                            </a:solidFill>
                            <a:effectLst/>
                            <a:latin typeface="Times New Roman" pitchFamily="18" charset="0"/>
                            <a:ea typeface="Calibri"/>
                            <a:cs typeface="Times New Roman" pitchFamily="18" charset="0"/>
                          </a:endParaRPr>
                        </a:p>
                      </a:txBody>
                      <a:tcPr marL="46003" marR="46003" marT="0" marB="0" anchor="ctr">
                        <a:lnL w="12700" cap="flat" cmpd="sng" algn="ctr">
                          <a:solidFill>
                            <a:schemeClr val="tx1">
                              <a:lumMod val="85000"/>
                              <a:lumOff val="15000"/>
                            </a:schemeClr>
                          </a:solidFill>
                          <a:prstDash val="solid"/>
                          <a:round/>
                          <a:headEnd type="none" w="med" len="med"/>
                          <a:tailEnd type="none" w="med" len="med"/>
                        </a:lnL>
                        <a:lnR w="12700" cap="flat" cmpd="sng" algn="ctr">
                          <a:solidFill>
                            <a:schemeClr val="tx1">
                              <a:lumMod val="85000"/>
                              <a:lumOff val="15000"/>
                            </a:schemeClr>
                          </a:solidFill>
                          <a:prstDash val="solid"/>
                          <a:round/>
                          <a:headEnd type="none" w="med" len="med"/>
                          <a:tailEnd type="none" w="med" len="med"/>
                        </a:lnR>
                        <a:lnT w="12700" cap="flat" cmpd="sng" algn="ctr">
                          <a:solidFill>
                            <a:schemeClr val="tx1">
                              <a:lumMod val="85000"/>
                              <a:lumOff val="15000"/>
                            </a:schemeClr>
                          </a:solidFill>
                          <a:prstDash val="solid"/>
                          <a:round/>
                          <a:headEnd type="none" w="med" len="med"/>
                          <a:tailEnd type="none" w="med" len="med"/>
                        </a:lnT>
                        <a:lnB w="12700" cap="flat" cmpd="sng" algn="ctr">
                          <a:solidFill>
                            <a:schemeClr val="tx1">
                              <a:lumMod val="85000"/>
                              <a:lumOff val="15000"/>
                            </a:schemeClr>
                          </a:solidFill>
                          <a:prstDash val="solid"/>
                          <a:round/>
                          <a:headEnd type="none" w="med" len="med"/>
                          <a:tailEnd type="none" w="med" len="med"/>
                        </a:lnB>
                        <a:solidFill>
                          <a:srgbClr val="BDD7EE"/>
                        </a:solidFill>
                      </a:tcPr>
                    </a:tc>
                    <a:tc>
                      <a:txBody>
                        <a:bodyPr/>
                        <a:lstStyle/>
                        <a:p>
                          <a:pPr algn="ctr">
                            <a:lnSpc>
                              <a:spcPct val="100000"/>
                            </a:lnSpc>
                            <a:spcAft>
                              <a:spcPts val="0"/>
                            </a:spcAft>
                          </a:pPr>
                          <a:r>
                            <a:rPr lang="ru-RU" sz="1100" b="0" dirty="0">
                              <a:solidFill>
                                <a:schemeClr val="tx1"/>
                              </a:solidFill>
                              <a:effectLst/>
                              <a:latin typeface="Times New Roman" pitchFamily="18" charset="0"/>
                              <a:cs typeface="Times New Roman" pitchFamily="18" charset="0"/>
                            </a:rPr>
                            <a:t>Количество</a:t>
                          </a:r>
                        </a:p>
                        <a:p>
                          <a:pPr algn="ctr">
                            <a:lnSpc>
                              <a:spcPct val="100000"/>
                            </a:lnSpc>
                            <a:spcAft>
                              <a:spcPts val="0"/>
                            </a:spcAft>
                          </a:pPr>
                          <a:r>
                            <a:rPr lang="ru-RU" sz="1100" b="0" dirty="0">
                              <a:solidFill>
                                <a:schemeClr val="tx1"/>
                              </a:solidFill>
                              <a:effectLst/>
                              <a:latin typeface="Times New Roman" pitchFamily="18" charset="0"/>
                              <a:cs typeface="Times New Roman" pitchFamily="18" charset="0"/>
                            </a:rPr>
                            <a:t> </a:t>
                          </a:r>
                          <a:r>
                            <a:rPr lang="ru-RU" sz="1100" b="0" dirty="0" smtClean="0">
                              <a:solidFill>
                                <a:schemeClr val="tx1"/>
                              </a:solidFill>
                              <a:effectLst/>
                              <a:latin typeface="Times New Roman" pitchFamily="18" charset="0"/>
                              <a:cs typeface="Times New Roman" pitchFamily="18" charset="0"/>
                            </a:rPr>
                            <a:t>баллов</a:t>
                          </a:r>
                          <a:r>
                            <a:rPr lang="ru-RU" sz="1100" b="0" dirty="0">
                              <a:solidFill>
                                <a:schemeClr val="tx1"/>
                              </a:solidFill>
                              <a:effectLst/>
                              <a:latin typeface="Times New Roman" pitchFamily="18" charset="0"/>
                              <a:cs typeface="Times New Roman" pitchFamily="18" charset="0"/>
                            </a:rPr>
                            <a:t> </a:t>
                          </a:r>
                          <a:endParaRPr lang="ru-RU" sz="1100" b="0" dirty="0">
                            <a:solidFill>
                              <a:schemeClr val="tx1"/>
                            </a:solidFill>
                            <a:effectLst/>
                            <a:latin typeface="Times New Roman" pitchFamily="18" charset="0"/>
                            <a:ea typeface="Calibri"/>
                            <a:cs typeface="Times New Roman" pitchFamily="18" charset="0"/>
                          </a:endParaRPr>
                        </a:p>
                      </a:txBody>
                      <a:tcPr marL="46003" marR="46003" marT="0" marB="0" anchor="ctr">
                        <a:lnL w="12700" cap="flat" cmpd="sng" algn="ctr">
                          <a:solidFill>
                            <a:schemeClr val="tx1">
                              <a:lumMod val="85000"/>
                              <a:lumOff val="15000"/>
                            </a:schemeClr>
                          </a:solidFill>
                          <a:prstDash val="solid"/>
                          <a:round/>
                          <a:headEnd type="none" w="med" len="med"/>
                          <a:tailEnd type="none" w="med" len="med"/>
                        </a:lnL>
                        <a:lnR w="12700" cap="flat" cmpd="sng" algn="ctr">
                          <a:solidFill>
                            <a:schemeClr val="tx1">
                              <a:lumMod val="85000"/>
                              <a:lumOff val="15000"/>
                            </a:schemeClr>
                          </a:solidFill>
                          <a:prstDash val="solid"/>
                          <a:round/>
                          <a:headEnd type="none" w="med" len="med"/>
                          <a:tailEnd type="none" w="med" len="med"/>
                        </a:lnR>
                        <a:lnT w="12700" cap="flat" cmpd="sng" algn="ctr">
                          <a:solidFill>
                            <a:schemeClr val="tx1">
                              <a:lumMod val="85000"/>
                              <a:lumOff val="15000"/>
                            </a:schemeClr>
                          </a:solidFill>
                          <a:prstDash val="solid"/>
                          <a:round/>
                          <a:headEnd type="none" w="med" len="med"/>
                          <a:tailEnd type="none" w="med" len="med"/>
                        </a:lnT>
                        <a:lnB w="12700" cap="flat" cmpd="sng" algn="ctr">
                          <a:solidFill>
                            <a:schemeClr val="tx1">
                              <a:lumMod val="85000"/>
                              <a:lumOff val="15000"/>
                            </a:schemeClr>
                          </a:solidFill>
                          <a:prstDash val="solid"/>
                          <a:round/>
                          <a:headEnd type="none" w="med" len="med"/>
                          <a:tailEnd type="none" w="med" len="med"/>
                        </a:lnB>
                        <a:solidFill>
                          <a:srgbClr val="BDD7EE"/>
                        </a:solidFill>
                      </a:tcPr>
                    </a:tc>
                    <a:tc>
                      <a:txBody>
                        <a:bodyPr/>
                        <a:lstStyle/>
                        <a:p>
                          <a:pPr algn="ctr">
                            <a:lnSpc>
                              <a:spcPct val="100000"/>
                            </a:lnSpc>
                            <a:spcAft>
                              <a:spcPts val="0"/>
                            </a:spcAft>
                          </a:pPr>
                          <a:r>
                            <a:rPr lang="ru-RU" sz="1100" b="0" dirty="0">
                              <a:solidFill>
                                <a:schemeClr val="tx1"/>
                              </a:solidFill>
                              <a:effectLst/>
                              <a:latin typeface="Times New Roman" pitchFamily="18" charset="0"/>
                              <a:cs typeface="Times New Roman" pitchFamily="18" charset="0"/>
                            </a:rPr>
                            <a:t>Методика расчета </a:t>
                          </a:r>
                          <a:endParaRPr lang="ru-RU" sz="1100" b="0" dirty="0" smtClean="0">
                            <a:solidFill>
                              <a:schemeClr val="tx1"/>
                            </a:solidFill>
                            <a:effectLst/>
                            <a:latin typeface="Times New Roman" pitchFamily="18" charset="0"/>
                            <a:cs typeface="Times New Roman" pitchFamily="18" charset="0"/>
                          </a:endParaRPr>
                        </a:p>
                        <a:p>
                          <a:pPr algn="ctr">
                            <a:lnSpc>
                              <a:spcPct val="100000"/>
                            </a:lnSpc>
                            <a:spcAft>
                              <a:spcPts val="0"/>
                            </a:spcAft>
                          </a:pPr>
                          <a:r>
                            <a:rPr lang="ru-RU" sz="1100" b="0" dirty="0" err="1" smtClean="0">
                              <a:solidFill>
                                <a:schemeClr val="tx1"/>
                              </a:solidFill>
                              <a:effectLst/>
                              <a:latin typeface="Times New Roman" pitchFamily="18" charset="0"/>
                              <a:cs typeface="Times New Roman" pitchFamily="18" charset="0"/>
                            </a:rPr>
                            <a:t>аккредитационных</a:t>
                          </a:r>
                          <a:r>
                            <a:rPr lang="ru-RU" sz="1100" b="0" dirty="0" smtClean="0">
                              <a:solidFill>
                                <a:schemeClr val="tx1"/>
                              </a:solidFill>
                              <a:effectLst/>
                              <a:latin typeface="Times New Roman" pitchFamily="18" charset="0"/>
                              <a:cs typeface="Times New Roman" pitchFamily="18" charset="0"/>
                            </a:rPr>
                            <a:t> показателей</a:t>
                          </a:r>
                          <a:r>
                            <a:rPr lang="ru-RU" sz="1100" b="0" dirty="0">
                              <a:solidFill>
                                <a:schemeClr val="tx1"/>
                              </a:solidFill>
                              <a:effectLst/>
                              <a:latin typeface="Times New Roman" pitchFamily="18" charset="0"/>
                              <a:cs typeface="Times New Roman" pitchFamily="18" charset="0"/>
                            </a:rPr>
                            <a:t> </a:t>
                          </a:r>
                          <a:endParaRPr lang="ru-RU" sz="1100" b="0" dirty="0">
                            <a:solidFill>
                              <a:schemeClr val="tx1"/>
                            </a:solidFill>
                            <a:effectLst/>
                            <a:latin typeface="Times New Roman" pitchFamily="18" charset="0"/>
                            <a:ea typeface="Calibri"/>
                            <a:cs typeface="Times New Roman" pitchFamily="18" charset="0"/>
                          </a:endParaRPr>
                        </a:p>
                      </a:txBody>
                      <a:tcPr marL="46003" marR="46003" marT="0" marB="0" anchor="ctr">
                        <a:lnL w="12700" cap="flat" cmpd="sng" algn="ctr">
                          <a:solidFill>
                            <a:schemeClr val="tx1">
                              <a:lumMod val="85000"/>
                              <a:lumOff val="15000"/>
                            </a:schemeClr>
                          </a:solidFill>
                          <a:prstDash val="solid"/>
                          <a:round/>
                          <a:headEnd type="none" w="med" len="med"/>
                          <a:tailEnd type="none" w="med" len="med"/>
                        </a:lnL>
                        <a:lnR w="12700" cap="flat" cmpd="sng" algn="ctr">
                          <a:solidFill>
                            <a:schemeClr val="tx1">
                              <a:lumMod val="85000"/>
                              <a:lumOff val="15000"/>
                            </a:schemeClr>
                          </a:solidFill>
                          <a:prstDash val="solid"/>
                          <a:round/>
                          <a:headEnd type="none" w="med" len="med"/>
                          <a:tailEnd type="none" w="med" len="med"/>
                        </a:lnR>
                        <a:lnT w="12700" cap="flat" cmpd="sng" algn="ctr">
                          <a:solidFill>
                            <a:schemeClr val="tx1">
                              <a:lumMod val="85000"/>
                              <a:lumOff val="15000"/>
                            </a:schemeClr>
                          </a:solidFill>
                          <a:prstDash val="solid"/>
                          <a:round/>
                          <a:headEnd type="none" w="med" len="med"/>
                          <a:tailEnd type="none" w="med" len="med"/>
                        </a:lnT>
                        <a:lnB w="12700" cap="flat" cmpd="sng" algn="ctr">
                          <a:solidFill>
                            <a:schemeClr val="tx1">
                              <a:lumMod val="85000"/>
                              <a:lumOff val="15000"/>
                            </a:schemeClr>
                          </a:solidFill>
                          <a:prstDash val="solid"/>
                          <a:round/>
                          <a:headEnd type="none" w="med" len="med"/>
                          <a:tailEnd type="none" w="med" len="med"/>
                        </a:lnB>
                        <a:solidFill>
                          <a:srgbClr val="BDD7EE"/>
                        </a:solidFill>
                      </a:tcPr>
                    </a:tc>
                    <a:tc>
                      <a:txBody>
                        <a:bodyPr/>
                        <a:lstStyle/>
                        <a:p>
                          <a:pPr algn="ctr">
                            <a:lnSpc>
                              <a:spcPct val="100000"/>
                            </a:lnSpc>
                            <a:spcAft>
                              <a:spcPts val="0"/>
                            </a:spcAft>
                          </a:pPr>
                          <a:r>
                            <a:rPr lang="ru-RU" sz="1100" b="0" dirty="0">
                              <a:solidFill>
                                <a:schemeClr val="tx1"/>
                              </a:solidFill>
                              <a:effectLst/>
                              <a:latin typeface="Times New Roman" pitchFamily="18" charset="0"/>
                              <a:cs typeface="Times New Roman" pitchFamily="18" charset="0"/>
                            </a:rPr>
                            <a:t>Источники данных </a:t>
                          </a:r>
                          <a:endParaRPr lang="ru-RU" sz="1100" b="0" dirty="0" smtClean="0">
                            <a:solidFill>
                              <a:schemeClr val="tx1"/>
                            </a:solidFill>
                            <a:effectLst/>
                            <a:latin typeface="Times New Roman" pitchFamily="18" charset="0"/>
                            <a:cs typeface="Times New Roman" pitchFamily="18" charset="0"/>
                          </a:endParaRPr>
                        </a:p>
                        <a:p>
                          <a:pPr algn="ctr">
                            <a:lnSpc>
                              <a:spcPct val="100000"/>
                            </a:lnSpc>
                            <a:spcAft>
                              <a:spcPts val="0"/>
                            </a:spcAft>
                          </a:pPr>
                          <a:r>
                            <a:rPr lang="ru-RU" sz="1100" b="0" dirty="0" smtClean="0">
                              <a:solidFill>
                                <a:schemeClr val="tx1"/>
                              </a:solidFill>
                              <a:effectLst/>
                              <a:latin typeface="Times New Roman" pitchFamily="18" charset="0"/>
                              <a:cs typeface="Times New Roman" pitchFamily="18" charset="0"/>
                            </a:rPr>
                            <a:t>для </a:t>
                          </a:r>
                          <a:r>
                            <a:rPr lang="ru-RU" sz="1100" b="0" dirty="0">
                              <a:solidFill>
                                <a:schemeClr val="tx1"/>
                              </a:solidFill>
                              <a:effectLst/>
                              <a:latin typeface="Times New Roman" pitchFamily="18" charset="0"/>
                              <a:cs typeface="Times New Roman" pitchFamily="18" charset="0"/>
                            </a:rPr>
                            <a:t>расчета </a:t>
                          </a:r>
                          <a:r>
                            <a:rPr lang="ru-RU" sz="1100" b="0" dirty="0" smtClean="0">
                              <a:solidFill>
                                <a:schemeClr val="tx1"/>
                              </a:solidFill>
                              <a:effectLst/>
                              <a:latin typeface="Times New Roman" pitchFamily="18" charset="0"/>
                              <a:cs typeface="Times New Roman" pitchFamily="18" charset="0"/>
                            </a:rPr>
                            <a:t>показателя </a:t>
                          </a:r>
                          <a:endParaRPr lang="ru-RU" sz="1100" b="0" dirty="0">
                            <a:solidFill>
                              <a:schemeClr val="tx1"/>
                            </a:solidFill>
                            <a:effectLst/>
                            <a:latin typeface="Times New Roman" pitchFamily="18" charset="0"/>
                            <a:ea typeface="Calibri"/>
                            <a:cs typeface="Times New Roman" pitchFamily="18" charset="0"/>
                          </a:endParaRPr>
                        </a:p>
                      </a:txBody>
                      <a:tcPr marL="46003" marR="46003" marT="0" marB="0" anchor="ctr">
                        <a:lnL w="12700" cap="flat" cmpd="sng" algn="ctr">
                          <a:solidFill>
                            <a:schemeClr val="tx1">
                              <a:lumMod val="85000"/>
                              <a:lumOff val="15000"/>
                            </a:schemeClr>
                          </a:solidFill>
                          <a:prstDash val="solid"/>
                          <a:round/>
                          <a:headEnd type="none" w="med" len="med"/>
                          <a:tailEnd type="none" w="med" len="med"/>
                        </a:lnL>
                        <a:lnR w="12700" cap="flat" cmpd="sng" algn="ctr">
                          <a:solidFill>
                            <a:schemeClr val="tx1">
                              <a:lumMod val="85000"/>
                              <a:lumOff val="15000"/>
                            </a:schemeClr>
                          </a:solidFill>
                          <a:prstDash val="solid"/>
                          <a:round/>
                          <a:headEnd type="none" w="med" len="med"/>
                          <a:tailEnd type="none" w="med" len="med"/>
                        </a:lnR>
                        <a:lnT w="12700" cap="flat" cmpd="sng" algn="ctr">
                          <a:solidFill>
                            <a:schemeClr val="tx1">
                              <a:lumMod val="85000"/>
                              <a:lumOff val="15000"/>
                            </a:schemeClr>
                          </a:solidFill>
                          <a:prstDash val="solid"/>
                          <a:round/>
                          <a:headEnd type="none" w="med" len="med"/>
                          <a:tailEnd type="none" w="med" len="med"/>
                        </a:lnT>
                        <a:lnB w="12700" cap="flat" cmpd="sng" algn="ctr">
                          <a:solidFill>
                            <a:schemeClr val="tx1">
                              <a:lumMod val="85000"/>
                              <a:lumOff val="15000"/>
                            </a:schemeClr>
                          </a:solidFill>
                          <a:prstDash val="solid"/>
                          <a:round/>
                          <a:headEnd type="none" w="med" len="med"/>
                          <a:tailEnd type="none" w="med" len="med"/>
                        </a:lnB>
                        <a:solidFill>
                          <a:srgbClr val="BDD7EE"/>
                        </a:solidFill>
                      </a:tcPr>
                    </a:tc>
                    <a:tc>
                      <a:txBody>
                        <a:bodyPr/>
                        <a:lstStyle/>
                        <a:p>
                          <a:pPr algn="ctr">
                            <a:lnSpc>
                              <a:spcPct val="100000"/>
                            </a:lnSpc>
                            <a:spcAft>
                              <a:spcPts val="0"/>
                            </a:spcAft>
                          </a:pPr>
                          <a:r>
                            <a:rPr lang="ru-RU" sz="1100" b="0" dirty="0" smtClean="0">
                              <a:solidFill>
                                <a:schemeClr val="tx1"/>
                              </a:solidFill>
                              <a:effectLst/>
                              <a:latin typeface="Times New Roman" pitchFamily="18" charset="0"/>
                              <a:ea typeface="Calibri"/>
                              <a:cs typeface="Times New Roman" pitchFamily="18" charset="0"/>
                            </a:rPr>
                            <a:t>Справочная </a:t>
                          </a:r>
                        </a:p>
                        <a:p>
                          <a:pPr algn="ctr">
                            <a:lnSpc>
                              <a:spcPct val="100000"/>
                            </a:lnSpc>
                            <a:spcAft>
                              <a:spcPts val="0"/>
                            </a:spcAft>
                          </a:pPr>
                          <a:r>
                            <a:rPr lang="ru-RU" sz="1100" b="0" dirty="0" smtClean="0">
                              <a:solidFill>
                                <a:schemeClr val="tx1"/>
                              </a:solidFill>
                              <a:effectLst/>
                              <a:latin typeface="Times New Roman" pitchFamily="18" charset="0"/>
                              <a:ea typeface="Calibri"/>
                              <a:cs typeface="Times New Roman" pitchFamily="18" charset="0"/>
                            </a:rPr>
                            <a:t>информация</a:t>
                          </a:r>
                          <a:endParaRPr lang="ru-RU" sz="1100" b="0" dirty="0">
                            <a:solidFill>
                              <a:schemeClr val="tx1"/>
                            </a:solidFill>
                            <a:effectLst/>
                            <a:latin typeface="Times New Roman" pitchFamily="18" charset="0"/>
                            <a:ea typeface="Calibri"/>
                            <a:cs typeface="Times New Roman" pitchFamily="18" charset="0"/>
                          </a:endParaRPr>
                        </a:p>
                      </a:txBody>
                      <a:tcPr marL="46003" marR="46003" marT="0" marB="0" anchor="ctr">
                        <a:lnL w="12700" cap="flat" cmpd="sng" algn="ctr">
                          <a:solidFill>
                            <a:schemeClr val="tx1">
                              <a:lumMod val="85000"/>
                              <a:lumOff val="15000"/>
                            </a:schemeClr>
                          </a:solidFill>
                          <a:prstDash val="solid"/>
                          <a:round/>
                          <a:headEnd type="none" w="med" len="med"/>
                          <a:tailEnd type="none" w="med" len="med"/>
                        </a:lnL>
                        <a:lnR w="12700" cap="flat" cmpd="sng" algn="ctr">
                          <a:solidFill>
                            <a:schemeClr val="tx1">
                              <a:lumMod val="85000"/>
                              <a:lumOff val="15000"/>
                            </a:schemeClr>
                          </a:solidFill>
                          <a:prstDash val="solid"/>
                          <a:round/>
                          <a:headEnd type="none" w="med" len="med"/>
                          <a:tailEnd type="none" w="med" len="med"/>
                        </a:lnR>
                        <a:lnT w="12700" cap="flat" cmpd="sng" algn="ctr">
                          <a:solidFill>
                            <a:schemeClr val="tx1">
                              <a:lumMod val="85000"/>
                              <a:lumOff val="15000"/>
                            </a:schemeClr>
                          </a:solidFill>
                          <a:prstDash val="solid"/>
                          <a:round/>
                          <a:headEnd type="none" w="med" len="med"/>
                          <a:tailEnd type="none" w="med" len="med"/>
                        </a:lnT>
                        <a:lnB w="12700" cap="flat" cmpd="sng" algn="ctr">
                          <a:solidFill>
                            <a:schemeClr val="tx1">
                              <a:lumMod val="85000"/>
                              <a:lumOff val="15000"/>
                            </a:schemeClr>
                          </a:solidFill>
                          <a:prstDash val="solid"/>
                          <a:round/>
                          <a:headEnd type="none" w="med" len="med"/>
                          <a:tailEnd type="none" w="med" len="med"/>
                        </a:lnB>
                        <a:solidFill>
                          <a:srgbClr val="BDD7EE"/>
                        </a:solidFill>
                      </a:tcPr>
                    </a:tc>
                    <a:extLst>
                      <a:ext uri="{0D108BD9-81ED-4DB2-BD59-A6C34878D82A}">
                        <a16:rowId xmlns:a16="http://schemas.microsoft.com/office/drawing/2014/main" xmlns="" val="321709478"/>
                      </a:ext>
                    </a:extLst>
                  </a:tr>
                  <a:tr h="553445">
                    <a:tc rowSpan="4">
                      <a:txBody>
                        <a:bodyPr/>
                        <a:lstStyle/>
                        <a:p>
                          <a:pPr algn="ctr">
                            <a:lnSpc>
                              <a:spcPct val="100000"/>
                            </a:lnSpc>
                            <a:spcAft>
                              <a:spcPts val="0"/>
                            </a:spcAft>
                          </a:pPr>
                          <a:r>
                            <a:rPr lang="ru-RU" sz="1100" b="0" kern="1200" dirty="0" smtClean="0">
                              <a:solidFill>
                                <a:schemeClr val="dk1"/>
                              </a:solidFill>
                              <a:effectLst/>
                              <a:latin typeface="Times New Roman" pitchFamily="18" charset="0"/>
                              <a:ea typeface="+mn-ea"/>
                              <a:cs typeface="Times New Roman" pitchFamily="18" charset="0"/>
                            </a:rPr>
                            <a:t>Доля обучающихся, обеспеченных учебниками и разработанными в комплекте с ними учебными пособиями из числа входящих в федеральный перечень учебников, по каждому учебному предмету, в общем количестве обучающихся по ОП - </a:t>
                          </a:r>
                          <a:r>
                            <a:rPr lang="ru-RU" sz="1100" b="1" kern="1200" dirty="0" smtClean="0">
                              <a:solidFill>
                                <a:schemeClr val="dk1"/>
                              </a:solidFill>
                              <a:effectLst/>
                              <a:latin typeface="Times New Roman" pitchFamily="18" charset="0"/>
                              <a:ea typeface="+mn-ea"/>
                              <a:cs typeface="Times New Roman" pitchFamily="18" charset="0"/>
                            </a:rPr>
                            <a:t>АП</a:t>
                          </a:r>
                          <a:r>
                            <a:rPr lang="ru-RU" sz="1100" b="1" kern="1200" baseline="-25000" dirty="0" smtClean="0">
                              <a:solidFill>
                                <a:schemeClr val="dk1"/>
                              </a:solidFill>
                              <a:effectLst/>
                              <a:latin typeface="Times New Roman" pitchFamily="18" charset="0"/>
                              <a:ea typeface="+mn-ea"/>
                              <a:cs typeface="Times New Roman" pitchFamily="18" charset="0"/>
                            </a:rPr>
                            <a:t>5</a:t>
                          </a:r>
                        </a:p>
                        <a:p>
                          <a:pPr algn="ctr">
                            <a:lnSpc>
                              <a:spcPct val="100000"/>
                            </a:lnSpc>
                            <a:spcAft>
                              <a:spcPts val="0"/>
                            </a:spcAft>
                          </a:pPr>
                          <a:endParaRPr lang="ru-RU" sz="1100" b="1" kern="1200" baseline="-25000" dirty="0" smtClean="0">
                            <a:solidFill>
                              <a:schemeClr val="dk1"/>
                            </a:solidFill>
                            <a:effectLst/>
                            <a:latin typeface="Times New Roman" pitchFamily="18" charset="0"/>
                            <a:ea typeface="+mn-ea"/>
                            <a:cs typeface="Times New Roman" pitchFamily="18" charset="0"/>
                          </a:endParaRPr>
                        </a:p>
                      </a:txBody>
                      <a:tcPr marL="62972" marR="62972" marT="0" marB="0" anchor="ctr">
                        <a:lnL w="12700" cap="flat" cmpd="sng" algn="ctr">
                          <a:solidFill>
                            <a:schemeClr val="tx1">
                              <a:lumMod val="85000"/>
                              <a:lumOff val="15000"/>
                            </a:schemeClr>
                          </a:solidFill>
                          <a:prstDash val="solid"/>
                          <a:round/>
                          <a:headEnd type="none" w="med" len="med"/>
                          <a:tailEnd type="none" w="med" len="med"/>
                        </a:lnL>
                        <a:lnR w="12700" cap="flat" cmpd="sng" algn="ctr">
                          <a:solidFill>
                            <a:schemeClr val="tx1">
                              <a:lumMod val="85000"/>
                              <a:lumOff val="15000"/>
                            </a:schemeClr>
                          </a:solidFill>
                          <a:prstDash val="solid"/>
                          <a:round/>
                          <a:headEnd type="none" w="med" len="med"/>
                          <a:tailEnd type="none" w="med" len="med"/>
                        </a:lnR>
                        <a:lnT w="12700" cap="flat" cmpd="sng" algn="ctr">
                          <a:solidFill>
                            <a:schemeClr val="tx1">
                              <a:lumMod val="85000"/>
                              <a:lumOff val="15000"/>
                            </a:schemeClr>
                          </a:solidFill>
                          <a:prstDash val="solid"/>
                          <a:round/>
                          <a:headEnd type="none" w="med" len="med"/>
                          <a:tailEnd type="none" w="med" len="med"/>
                        </a:lnT>
                        <a:lnB w="12700" cap="flat" cmpd="sng" algn="ctr">
                          <a:solidFill>
                            <a:schemeClr val="tx1">
                              <a:lumMod val="85000"/>
                              <a:lumOff val="15000"/>
                            </a:schemeClr>
                          </a:solidFill>
                          <a:prstDash val="solid"/>
                          <a:round/>
                          <a:headEnd type="none" w="med" len="med"/>
                          <a:tailEnd type="none" w="med" len="med"/>
                        </a:lnB>
                        <a:solidFill>
                          <a:srgbClr val="DEEBF7"/>
                        </a:solidFill>
                      </a:tcPr>
                    </a:tc>
                    <a:tc>
                      <a:txBody>
                        <a:bodyPr/>
                        <a:lstStyle/>
                        <a:p>
                          <a:pPr marL="0" algn="ctr" defTabSz="914400" rtl="0" eaLnBrk="1" latinLnBrk="0" hangingPunct="1">
                            <a:lnSpc>
                              <a:spcPct val="100000"/>
                            </a:lnSpc>
                            <a:spcAft>
                              <a:spcPts val="0"/>
                            </a:spcAft>
                          </a:pPr>
                          <a:r>
                            <a:rPr lang="ru-RU" sz="1100" b="1" kern="1200" dirty="0">
                              <a:solidFill>
                                <a:schemeClr val="dk1"/>
                              </a:solidFill>
                              <a:effectLst/>
                              <a:latin typeface="Times New Roman" pitchFamily="18" charset="0"/>
                              <a:ea typeface="+mn-ea"/>
                              <a:cs typeface="Times New Roman" pitchFamily="18" charset="0"/>
                            </a:rPr>
                            <a:t>С контингентом - 100%</a:t>
                          </a:r>
                        </a:p>
                      </a:txBody>
                      <a:tcPr marL="0" marR="0" marT="0" marB="0" anchor="ctr">
                        <a:lnL w="12700" cap="flat" cmpd="sng" algn="ctr">
                          <a:solidFill>
                            <a:schemeClr val="tx1">
                              <a:lumMod val="85000"/>
                              <a:lumOff val="15000"/>
                            </a:schemeClr>
                          </a:solidFill>
                          <a:prstDash val="solid"/>
                          <a:round/>
                          <a:headEnd type="none" w="med" len="med"/>
                          <a:tailEnd type="none" w="med" len="med"/>
                        </a:lnL>
                        <a:lnR w="12700" cap="flat" cmpd="sng" algn="ctr">
                          <a:solidFill>
                            <a:schemeClr val="tx1">
                              <a:lumMod val="85000"/>
                              <a:lumOff val="15000"/>
                            </a:schemeClr>
                          </a:solidFill>
                          <a:prstDash val="solid"/>
                          <a:round/>
                          <a:headEnd type="none" w="med" len="med"/>
                          <a:tailEnd type="none" w="med" len="med"/>
                        </a:lnR>
                        <a:lnT w="12700" cap="flat" cmpd="sng" algn="ctr">
                          <a:solidFill>
                            <a:schemeClr val="tx1">
                              <a:lumMod val="85000"/>
                              <a:lumOff val="15000"/>
                            </a:schemeClr>
                          </a:solidFill>
                          <a:prstDash val="solid"/>
                          <a:round/>
                          <a:headEnd type="none" w="med" len="med"/>
                          <a:tailEnd type="none" w="med" len="med"/>
                        </a:lnT>
                        <a:lnB w="12700" cap="flat" cmpd="sng" algn="ctr">
                          <a:solidFill>
                            <a:schemeClr val="tx1">
                              <a:lumMod val="85000"/>
                              <a:lumOff val="15000"/>
                            </a:schemeClr>
                          </a:solidFill>
                          <a:prstDash val="solid"/>
                          <a:round/>
                          <a:headEnd type="none" w="med" len="med"/>
                          <a:tailEnd type="none" w="med" len="med"/>
                        </a:lnB>
                        <a:solidFill>
                          <a:srgbClr val="DEEBF7"/>
                        </a:solidFill>
                      </a:tcPr>
                    </a:tc>
                    <a:tc>
                      <a:txBody>
                        <a:bodyPr/>
                        <a:lstStyle/>
                        <a:p>
                          <a:pPr marL="0" algn="ctr" defTabSz="914400" rtl="0" eaLnBrk="1" latinLnBrk="0" hangingPunct="1">
                            <a:lnSpc>
                              <a:spcPct val="100000"/>
                            </a:lnSpc>
                            <a:spcAft>
                              <a:spcPts val="0"/>
                            </a:spcAft>
                          </a:pPr>
                          <a:r>
                            <a:rPr lang="ru-RU" sz="1100" b="1" kern="1200" dirty="0">
                              <a:solidFill>
                                <a:schemeClr val="dk1"/>
                              </a:solidFill>
                              <a:effectLst/>
                              <a:latin typeface="Times New Roman" pitchFamily="18" charset="0"/>
                              <a:ea typeface="+mn-ea"/>
                              <a:cs typeface="Times New Roman" pitchFamily="18" charset="0"/>
                            </a:rPr>
                            <a:t>10</a:t>
                          </a:r>
                        </a:p>
                      </a:txBody>
                      <a:tcPr marL="0" marR="0" marT="0" marB="0" anchor="ctr">
                        <a:lnL w="12700" cap="flat" cmpd="sng" algn="ctr">
                          <a:solidFill>
                            <a:schemeClr val="tx1">
                              <a:lumMod val="85000"/>
                              <a:lumOff val="15000"/>
                            </a:schemeClr>
                          </a:solidFill>
                          <a:prstDash val="solid"/>
                          <a:round/>
                          <a:headEnd type="none" w="med" len="med"/>
                          <a:tailEnd type="none" w="med" len="med"/>
                        </a:lnL>
                        <a:lnR w="12700" cap="flat" cmpd="sng" algn="ctr">
                          <a:solidFill>
                            <a:schemeClr val="tx1">
                              <a:lumMod val="85000"/>
                              <a:lumOff val="15000"/>
                            </a:schemeClr>
                          </a:solidFill>
                          <a:prstDash val="solid"/>
                          <a:round/>
                          <a:headEnd type="none" w="med" len="med"/>
                          <a:tailEnd type="none" w="med" len="med"/>
                        </a:lnR>
                        <a:lnT w="12700" cap="flat" cmpd="sng" algn="ctr">
                          <a:solidFill>
                            <a:schemeClr val="tx1">
                              <a:lumMod val="85000"/>
                              <a:lumOff val="15000"/>
                            </a:schemeClr>
                          </a:solidFill>
                          <a:prstDash val="solid"/>
                          <a:round/>
                          <a:headEnd type="none" w="med" len="med"/>
                          <a:tailEnd type="none" w="med" len="med"/>
                        </a:lnT>
                        <a:lnB w="12700" cap="flat" cmpd="sng" algn="ctr">
                          <a:solidFill>
                            <a:schemeClr val="tx1">
                              <a:lumMod val="85000"/>
                              <a:lumOff val="15000"/>
                            </a:schemeClr>
                          </a:solidFill>
                          <a:prstDash val="solid"/>
                          <a:round/>
                          <a:headEnd type="none" w="med" len="med"/>
                          <a:tailEnd type="none" w="med" len="med"/>
                        </a:lnB>
                        <a:solidFill>
                          <a:srgbClr val="DEEBF7"/>
                        </a:solidFill>
                      </a:tcPr>
                    </a:tc>
                    <a:tc rowSpan="4">
                      <a:txBody>
                        <a:bodyPr/>
                        <a:lstStyle/>
                        <a:p>
                          <a:pPr marL="39688" indent="228600" algn="just">
                            <a:lnSpc>
                              <a:spcPct val="100000"/>
                            </a:lnSpc>
                            <a:spcAft>
                              <a:spcPts val="0"/>
                            </a:spcAft>
                          </a:pPr>
                          <a:r>
                            <a:rPr lang="ru-RU" sz="1100" kern="1200" dirty="0" smtClean="0">
                              <a:solidFill>
                                <a:schemeClr val="dk1"/>
                              </a:solidFill>
                              <a:effectLst/>
                              <a:latin typeface="Times New Roman" pitchFamily="18" charset="0"/>
                              <a:ea typeface="+mn-ea"/>
                              <a:cs typeface="Times New Roman" pitchFamily="18" charset="0"/>
                            </a:rPr>
                            <a:t>Значение показателя</a:t>
                          </a:r>
                          <a:r>
                            <a:rPr lang="ru-RU" sz="1100" kern="1200" baseline="0" dirty="0" smtClean="0">
                              <a:solidFill>
                                <a:schemeClr val="dk1"/>
                              </a:solidFill>
                              <a:effectLst/>
                              <a:latin typeface="Times New Roman" pitchFamily="18" charset="0"/>
                              <a:ea typeface="+mn-ea"/>
                              <a:cs typeface="Times New Roman" pitchFamily="18" charset="0"/>
                            </a:rPr>
                            <a:t> </a:t>
                          </a:r>
                          <a:r>
                            <a:rPr lang="ru-RU" sz="1100" kern="1200" dirty="0" smtClean="0">
                              <a:solidFill>
                                <a:schemeClr val="dk1"/>
                              </a:solidFill>
                              <a:effectLst/>
                              <a:latin typeface="Times New Roman" pitchFamily="18" charset="0"/>
                              <a:ea typeface="+mn-ea"/>
                              <a:cs typeface="Times New Roman" pitchFamily="18" charset="0"/>
                            </a:rPr>
                            <a:t>рассчитывается как отношение количества обучающихся, обеспеченных учебниками и разработанными в комплекте с ними учебными пособиями из числа входящих в федеральный перечень учебников по каждому учебному предмету, к общему количеству обучающихся по ОП, умноженное на 100%.</a:t>
                          </a:r>
                        </a:p>
                        <a:p>
                          <a:pPr indent="450215" algn="just">
                            <a:lnSpc>
                              <a:spcPct val="100000"/>
                            </a:lnSpc>
                            <a:spcAft>
                              <a:spcPts val="0"/>
                            </a:spcAft>
                          </a:pPr>
                          <a:r>
                            <a:rPr lang="ru-RU" sz="1100" dirty="0" smtClean="0">
                              <a:effectLst/>
                              <a:latin typeface="Times New Roman" pitchFamily="18" charset="0"/>
                              <a:cs typeface="Times New Roman" pitchFamily="18" charset="0"/>
                            </a:rPr>
                            <a:t>Показатель </a:t>
                          </a:r>
                          <a:r>
                            <a:rPr lang="ru-RU" sz="1100" dirty="0">
                              <a:effectLst/>
                              <a:latin typeface="Times New Roman" pitchFamily="18" charset="0"/>
                              <a:cs typeface="Times New Roman" pitchFamily="18" charset="0"/>
                            </a:rPr>
                            <a:t>рассчитывается по формуле: </a:t>
                          </a:r>
                          <a:endParaRPr lang="ru-RU" sz="1100" dirty="0" smtClean="0">
                            <a:effectLst/>
                            <a:latin typeface="Times New Roman" pitchFamily="18" charset="0"/>
                            <a:cs typeface="Times New Roman" pitchFamily="18" charset="0"/>
                          </a:endParaRPr>
                        </a:p>
                        <a:p>
                          <a:pPr indent="450215" algn="just">
                            <a:lnSpc>
                              <a:spcPct val="100000"/>
                            </a:lnSpc>
                            <a:spcAft>
                              <a:spcPts val="0"/>
                            </a:spcAft>
                          </a:pPr>
                          <a:endParaRPr lang="ru-RU" sz="1100" dirty="0">
                            <a:effectLst/>
                            <a:latin typeface="Times New Roman" pitchFamily="18" charset="0"/>
                            <a:cs typeface="Times New Roman" pitchFamily="18" charset="0"/>
                          </a:endParaRPr>
                        </a:p>
                        <a:p>
                          <a:pPr indent="450215" algn="ctr">
                            <a:lnSpc>
                              <a:spcPct val="100000"/>
                            </a:lnSpc>
                            <a:spcAft>
                              <a:spcPts val="0"/>
                            </a:spcAft>
                          </a:pPr>
                          <a:r>
                            <a:rPr lang="ru-RU" sz="1100" b="1" dirty="0">
                              <a:effectLst/>
                              <a:latin typeface="Times New Roman" pitchFamily="18" charset="0"/>
                              <a:cs typeface="Times New Roman" pitchFamily="18" charset="0"/>
                            </a:rPr>
                            <a:t> </a:t>
                          </a:r>
                          <a14:m>
                            <m:oMath xmlns:m="http://schemas.openxmlformats.org/officeDocument/2006/math">
                              <m:r>
                                <a:rPr lang="ru-RU" sz="1100" b="1" i="1">
                                  <a:effectLst/>
                                  <a:latin typeface="Cambria Math" panose="02040503050406030204" pitchFamily="18" charset="0"/>
                                </a:rPr>
                                <m:t>АП</m:t>
                              </m:r>
                              <m:r>
                                <a:rPr lang="ru-RU" sz="1100" b="1" i="1" baseline="-25000" smtClean="0">
                                  <a:effectLst/>
                                  <a:latin typeface="Cambria Math"/>
                                </a:rPr>
                                <m:t>𝟓</m:t>
                              </m:r>
                              <m:r>
                                <a:rPr lang="ru-RU" sz="1100" b="1">
                                  <a:effectLst/>
                                  <a:latin typeface="Cambria Math" panose="02040503050406030204" pitchFamily="18" charset="0"/>
                                </a:rPr>
                                <m:t>=</m:t>
                              </m:r>
                              <m:f>
                                <m:fPr>
                                  <m:ctrlPr>
                                    <a:rPr lang="ru-RU" sz="1100" b="1" i="1">
                                      <a:effectLst/>
                                      <a:latin typeface="Cambria Math"/>
                                    </a:rPr>
                                  </m:ctrlPr>
                                </m:fPr>
                                <m:num>
                                  <m:r>
                                    <a:rPr lang="en-US" sz="1100" b="1" i="1">
                                      <a:effectLst/>
                                      <a:latin typeface="Cambria Math" panose="02040503050406030204" pitchFamily="18" charset="0"/>
                                    </a:rPr>
                                    <m:t>𝐚</m:t>
                                  </m:r>
                                  <m:r>
                                    <a:rPr lang="ru-RU" sz="1100" b="1" i="0" baseline="-25000" smtClean="0">
                                      <a:effectLst/>
                                      <a:latin typeface="Cambria Math"/>
                                    </a:rPr>
                                    <m:t>𝟓</m:t>
                                  </m:r>
                                  <m:r>
                                    <a:rPr lang="en-US" sz="1100" b="1">
                                      <a:effectLst/>
                                      <a:latin typeface="Cambria Math" panose="02040503050406030204" pitchFamily="18" charset="0"/>
                                    </a:rPr>
                                    <m:t> </m:t>
                                  </m:r>
                                </m:num>
                                <m:den>
                                  <m:r>
                                    <a:rPr lang="en-US" sz="1100" b="1" i="1">
                                      <a:effectLst/>
                                      <a:latin typeface="Cambria Math" panose="02040503050406030204" pitchFamily="18" charset="0"/>
                                    </a:rPr>
                                    <m:t>𝐛</m:t>
                                  </m:r>
                                  <m:r>
                                    <a:rPr lang="ru-RU" sz="1100" b="1" i="0" baseline="-25000" smtClean="0">
                                      <a:effectLst/>
                                      <a:latin typeface="Cambria Math"/>
                                    </a:rPr>
                                    <m:t>𝟓</m:t>
                                  </m:r>
                                  <m:r>
                                    <a:rPr lang="en-US" sz="1100" b="1">
                                      <a:effectLst/>
                                      <a:latin typeface="Cambria Math" panose="02040503050406030204" pitchFamily="18" charset="0"/>
                                    </a:rPr>
                                    <m:t> </m:t>
                                  </m:r>
                                </m:den>
                              </m:f>
                              <m:r>
                                <a:rPr lang="en-US" sz="1100" b="1">
                                  <a:effectLst/>
                                  <a:latin typeface="Cambria Math" panose="02040503050406030204" pitchFamily="18" charset="0"/>
                                </a:rPr>
                                <m:t>∗</m:t>
                              </m:r>
                              <m:r>
                                <a:rPr lang="en-US" sz="1100" b="1" i="1">
                                  <a:effectLst/>
                                  <a:latin typeface="Cambria Math" panose="02040503050406030204" pitchFamily="18" charset="0"/>
                                </a:rPr>
                                <m:t>𝟏𝟎𝟎</m:t>
                              </m:r>
                              <m:r>
                                <a:rPr lang="en-US" sz="1100" b="1">
                                  <a:effectLst/>
                                  <a:latin typeface="Cambria Math" panose="02040503050406030204" pitchFamily="18" charset="0"/>
                                </a:rPr>
                                <m:t>,  где</m:t>
                              </m:r>
                            </m:oMath>
                          </a14:m>
                          <a:endParaRPr lang="ru-RU" sz="1100" b="1" dirty="0">
                            <a:effectLst/>
                            <a:latin typeface="Times New Roman" pitchFamily="18" charset="0"/>
                            <a:cs typeface="Times New Roman" pitchFamily="18" charset="0"/>
                          </a:endParaRPr>
                        </a:p>
                        <a:p>
                          <a:pPr marL="0" marR="28575" lvl="0" indent="180975" algn="just">
                            <a:lnSpc>
                              <a:spcPct val="100000"/>
                            </a:lnSpc>
                            <a:spcBef>
                              <a:spcPts val="865"/>
                            </a:spcBef>
                            <a:spcAft>
                              <a:spcPts val="0"/>
                            </a:spcAft>
                            <a:buSzPts val="1200"/>
                            <a:buFont typeface="Times New Roman"/>
                            <a:buNone/>
                            <a:tabLst>
                              <a:tab pos="527050" algn="l"/>
                            </a:tabLst>
                          </a:pPr>
                          <a:r>
                            <a:rPr lang="en-US" sz="1100" b="1" i="1" dirty="0" smtClean="0">
                              <a:effectLst/>
                              <a:latin typeface="Times New Roman" pitchFamily="18" charset="0"/>
                              <a:cs typeface="Times New Roman" pitchFamily="18" charset="0"/>
                            </a:rPr>
                            <a:t>a</a:t>
                          </a:r>
                          <a:r>
                            <a:rPr lang="ru-RU" sz="1100" b="1" i="1" baseline="-25000" dirty="0" smtClean="0">
                              <a:effectLst/>
                              <a:latin typeface="Times New Roman" pitchFamily="18" charset="0"/>
                              <a:cs typeface="Times New Roman" pitchFamily="18" charset="0"/>
                            </a:rPr>
                            <a:t>5</a:t>
                          </a:r>
                          <a:r>
                            <a:rPr lang="en-US" sz="1100" b="1" i="1" baseline="0" dirty="0" smtClean="0">
                              <a:effectLst/>
                              <a:latin typeface="Times New Roman" pitchFamily="18" charset="0"/>
                              <a:cs typeface="Times New Roman" pitchFamily="18" charset="0"/>
                            </a:rPr>
                            <a:t> </a:t>
                          </a:r>
                          <a:r>
                            <a:rPr lang="ru-RU" sz="1100" dirty="0" smtClean="0">
                              <a:effectLst/>
                              <a:latin typeface="Times New Roman" pitchFamily="18" charset="0"/>
                              <a:cs typeface="Times New Roman" pitchFamily="18" charset="0"/>
                            </a:rPr>
                            <a:t>- количество обучающихся, обеспеченных учебниками и разработанными в комплекте с ними учебными пособиями из числа входящих в федеральный перечень учебников по каждому учебному предмету (или, в случае отсутствия контингента, количество учебников и разработанных в комплекте с ними учебных пособий из числа входящих в федеральный перечень учебников по каждому учебному предмету);</a:t>
                          </a:r>
                        </a:p>
                        <a:p>
                          <a:pPr marL="0" marR="29845" lvl="0" indent="180975" algn="just">
                            <a:lnSpc>
                              <a:spcPct val="100000"/>
                            </a:lnSpc>
                            <a:spcBef>
                              <a:spcPts val="5"/>
                            </a:spcBef>
                            <a:spcAft>
                              <a:spcPts val="0"/>
                            </a:spcAft>
                            <a:buSzPts val="1200"/>
                            <a:buFont typeface="Times New Roman"/>
                            <a:buNone/>
                            <a:tabLst>
                              <a:tab pos="668655" algn="l"/>
                            </a:tabLst>
                          </a:pPr>
                          <a:r>
                            <a:rPr lang="en-US" sz="1100" b="1" i="1" dirty="0" smtClean="0">
                              <a:effectLst/>
                              <a:latin typeface="Times New Roman" pitchFamily="18" charset="0"/>
                              <a:cs typeface="Times New Roman" pitchFamily="18" charset="0"/>
                            </a:rPr>
                            <a:t>b</a:t>
                          </a:r>
                          <a:r>
                            <a:rPr lang="ru-RU" sz="1100" b="1" i="1" baseline="-25000" dirty="0" smtClean="0">
                              <a:effectLst/>
                              <a:latin typeface="Times New Roman" pitchFamily="18" charset="0"/>
                              <a:cs typeface="Times New Roman" pitchFamily="18" charset="0"/>
                            </a:rPr>
                            <a:t>5</a:t>
                          </a:r>
                          <a:r>
                            <a:rPr lang="en-US" sz="1100" b="1" i="1" dirty="0" smtClean="0">
                              <a:effectLst/>
                              <a:latin typeface="Times New Roman" pitchFamily="18" charset="0"/>
                              <a:cs typeface="Times New Roman" pitchFamily="18" charset="0"/>
                            </a:rPr>
                            <a:t> </a:t>
                          </a:r>
                          <a:r>
                            <a:rPr lang="ru-RU" sz="1100" dirty="0" smtClean="0">
                              <a:effectLst/>
                              <a:latin typeface="Times New Roman" pitchFamily="18" charset="0"/>
                              <a:cs typeface="Times New Roman" pitchFamily="18" charset="0"/>
                            </a:rPr>
                            <a:t>- общее количество обучающихся по образовательной программе начального общего образования (или, в случае отсутствия контингента, проектная мощность образовательной организации по численности обучающихся по ОП).</a:t>
                          </a:r>
                          <a:endParaRPr lang="ru-RU" sz="1100" kern="1200" dirty="0">
                            <a:solidFill>
                              <a:schemeClr val="dk1"/>
                            </a:solidFill>
                            <a:effectLst/>
                            <a:latin typeface="Times New Roman" pitchFamily="18" charset="0"/>
                            <a:ea typeface="+mn-ea"/>
                            <a:cs typeface="Times New Roman" pitchFamily="18" charset="0"/>
                          </a:endParaRPr>
                        </a:p>
                      </a:txBody>
                      <a:tcPr marL="62972" marR="62972" marT="0" marB="0" anchor="ctr">
                        <a:lnL w="12700" cap="flat" cmpd="sng" algn="ctr">
                          <a:solidFill>
                            <a:schemeClr val="tx1">
                              <a:lumMod val="85000"/>
                              <a:lumOff val="15000"/>
                            </a:schemeClr>
                          </a:solidFill>
                          <a:prstDash val="solid"/>
                          <a:round/>
                          <a:headEnd type="none" w="med" len="med"/>
                          <a:tailEnd type="none" w="med" len="med"/>
                        </a:lnL>
                        <a:lnR w="12700" cap="flat" cmpd="sng" algn="ctr">
                          <a:solidFill>
                            <a:schemeClr val="tx1">
                              <a:lumMod val="85000"/>
                              <a:lumOff val="15000"/>
                            </a:schemeClr>
                          </a:solidFill>
                          <a:prstDash val="solid"/>
                          <a:round/>
                          <a:headEnd type="none" w="med" len="med"/>
                          <a:tailEnd type="none" w="med" len="med"/>
                        </a:lnR>
                        <a:lnT w="12700" cap="flat" cmpd="sng" algn="ctr">
                          <a:solidFill>
                            <a:schemeClr val="tx1">
                              <a:lumMod val="85000"/>
                              <a:lumOff val="15000"/>
                            </a:schemeClr>
                          </a:solidFill>
                          <a:prstDash val="solid"/>
                          <a:round/>
                          <a:headEnd type="none" w="med" len="med"/>
                          <a:tailEnd type="none" w="med" len="med"/>
                        </a:lnT>
                        <a:lnB w="12700" cap="flat" cmpd="sng" algn="ctr">
                          <a:solidFill>
                            <a:schemeClr val="tx1">
                              <a:lumMod val="85000"/>
                              <a:lumOff val="15000"/>
                            </a:schemeClr>
                          </a:solidFill>
                          <a:prstDash val="solid"/>
                          <a:round/>
                          <a:headEnd type="none" w="med" len="med"/>
                          <a:tailEnd type="none" w="med" len="med"/>
                        </a:lnB>
                        <a:solidFill>
                          <a:srgbClr val="DEEBF7"/>
                        </a:solidFill>
                      </a:tcPr>
                    </a:tc>
                    <a:tc rowSpan="4">
                      <a:txBody>
                        <a:bodyPr/>
                        <a:lstStyle/>
                        <a:p>
                          <a:pPr algn="just">
                            <a:lnSpc>
                              <a:spcPct val="100000"/>
                            </a:lnSpc>
                            <a:spcAft>
                              <a:spcPts val="0"/>
                            </a:spcAft>
                          </a:pPr>
                          <a:r>
                            <a:rPr lang="ru-RU" sz="1100" kern="1200" dirty="0" smtClean="0">
                              <a:solidFill>
                                <a:schemeClr val="dk1"/>
                              </a:solidFill>
                              <a:effectLst/>
                              <a:latin typeface="Times New Roman" pitchFamily="18" charset="0"/>
                              <a:ea typeface="+mn-ea"/>
                              <a:cs typeface="Times New Roman" pitchFamily="18" charset="0"/>
                            </a:rPr>
                            <a:t>- документы и сведения, представленные организацией.</a:t>
                          </a:r>
                          <a:endParaRPr lang="ru-RU" sz="1100" kern="1200" dirty="0">
                            <a:solidFill>
                              <a:schemeClr val="dk1"/>
                            </a:solidFill>
                            <a:effectLst/>
                            <a:latin typeface="Times New Roman" pitchFamily="18" charset="0"/>
                            <a:ea typeface="+mn-ea"/>
                            <a:cs typeface="Times New Roman" pitchFamily="18" charset="0"/>
                          </a:endParaRPr>
                        </a:p>
                      </a:txBody>
                      <a:tcPr marL="62972" marR="62972" marT="0" marB="0" anchor="ctr">
                        <a:lnL w="12700" cap="flat" cmpd="sng" algn="ctr">
                          <a:solidFill>
                            <a:schemeClr val="tx1">
                              <a:lumMod val="85000"/>
                              <a:lumOff val="15000"/>
                            </a:schemeClr>
                          </a:solidFill>
                          <a:prstDash val="solid"/>
                          <a:round/>
                          <a:headEnd type="none" w="med" len="med"/>
                          <a:tailEnd type="none" w="med" len="med"/>
                        </a:lnL>
                        <a:lnR w="12700" cap="flat" cmpd="sng" algn="ctr">
                          <a:solidFill>
                            <a:schemeClr val="tx1">
                              <a:lumMod val="85000"/>
                              <a:lumOff val="15000"/>
                            </a:schemeClr>
                          </a:solidFill>
                          <a:prstDash val="solid"/>
                          <a:round/>
                          <a:headEnd type="none" w="med" len="med"/>
                          <a:tailEnd type="none" w="med" len="med"/>
                        </a:lnR>
                        <a:lnT w="12700" cap="flat" cmpd="sng" algn="ctr">
                          <a:solidFill>
                            <a:schemeClr val="tx1">
                              <a:lumMod val="85000"/>
                              <a:lumOff val="15000"/>
                            </a:schemeClr>
                          </a:solidFill>
                          <a:prstDash val="solid"/>
                          <a:round/>
                          <a:headEnd type="none" w="med" len="med"/>
                          <a:tailEnd type="none" w="med" len="med"/>
                        </a:lnT>
                        <a:lnB w="12700" cap="flat" cmpd="sng" algn="ctr">
                          <a:solidFill>
                            <a:schemeClr val="tx1">
                              <a:lumMod val="85000"/>
                              <a:lumOff val="15000"/>
                            </a:schemeClr>
                          </a:solidFill>
                          <a:prstDash val="solid"/>
                          <a:round/>
                          <a:headEnd type="none" w="med" len="med"/>
                          <a:tailEnd type="none" w="med" len="med"/>
                        </a:lnB>
                        <a:solidFill>
                          <a:srgbClr val="DEEBF7"/>
                        </a:solidFill>
                      </a:tcPr>
                    </a:tc>
                    <a:tc rowSpan="4">
                      <a:txBody>
                        <a:bodyPr/>
                        <a:lstStyle/>
                        <a:p>
                          <a:pPr marL="0" marR="0" indent="432000" algn="just" defTabSz="914400" rtl="0" eaLnBrk="1" fontAlgn="auto" latinLnBrk="0" hangingPunct="1">
                            <a:lnSpc>
                              <a:spcPct val="100000"/>
                            </a:lnSpc>
                            <a:spcBef>
                              <a:spcPts val="0"/>
                            </a:spcBef>
                            <a:spcAft>
                              <a:spcPts val="0"/>
                            </a:spcAft>
                            <a:buClrTx/>
                            <a:buSzTx/>
                            <a:buFontTx/>
                            <a:buNone/>
                            <a:tabLst/>
                            <a:defRPr/>
                          </a:pPr>
                          <a:r>
                            <a:rPr lang="ru-RU" sz="1100" kern="1200" dirty="0" smtClean="0">
                              <a:solidFill>
                                <a:schemeClr val="dk1"/>
                              </a:solidFill>
                              <a:effectLst/>
                              <a:latin typeface="Times New Roman" pitchFamily="18" charset="0"/>
                              <a:ea typeface="+mn-ea"/>
                              <a:cs typeface="Times New Roman" pitchFamily="18" charset="0"/>
                            </a:rPr>
                            <a:t>Показатель    для категории «без контингента» рассчитывается, исходя из допустимой с учетом проектной мощности образовательной организации по численности обучающихся по ОП.</a:t>
                          </a:r>
                          <a:endParaRPr lang="ru-RU" sz="1100" kern="1200" dirty="0">
                            <a:solidFill>
                              <a:schemeClr val="dk1"/>
                            </a:solidFill>
                            <a:effectLst/>
                            <a:latin typeface="Times New Roman" pitchFamily="18" charset="0"/>
                            <a:ea typeface="+mn-ea"/>
                            <a:cs typeface="Times New Roman" pitchFamily="18" charset="0"/>
                          </a:endParaRPr>
                        </a:p>
                      </a:txBody>
                      <a:tcPr marL="62972" marR="62972" marT="0" marB="0" anchor="ctr">
                        <a:lnL w="12700" cap="flat" cmpd="sng" algn="ctr">
                          <a:solidFill>
                            <a:schemeClr val="tx1">
                              <a:lumMod val="85000"/>
                              <a:lumOff val="15000"/>
                            </a:schemeClr>
                          </a:solidFill>
                          <a:prstDash val="solid"/>
                          <a:round/>
                          <a:headEnd type="none" w="med" len="med"/>
                          <a:tailEnd type="none" w="med" len="med"/>
                        </a:lnL>
                        <a:lnR w="12700" cap="flat" cmpd="sng" algn="ctr">
                          <a:solidFill>
                            <a:schemeClr val="tx1">
                              <a:lumMod val="85000"/>
                              <a:lumOff val="15000"/>
                            </a:schemeClr>
                          </a:solidFill>
                          <a:prstDash val="solid"/>
                          <a:round/>
                          <a:headEnd type="none" w="med" len="med"/>
                          <a:tailEnd type="none" w="med" len="med"/>
                        </a:lnR>
                        <a:lnT w="12700" cap="flat" cmpd="sng" algn="ctr">
                          <a:solidFill>
                            <a:schemeClr val="tx1">
                              <a:lumMod val="85000"/>
                              <a:lumOff val="15000"/>
                            </a:schemeClr>
                          </a:solidFill>
                          <a:prstDash val="solid"/>
                          <a:round/>
                          <a:headEnd type="none" w="med" len="med"/>
                          <a:tailEnd type="none" w="med" len="med"/>
                        </a:lnT>
                        <a:lnB w="12700" cap="flat" cmpd="sng" algn="ctr">
                          <a:solidFill>
                            <a:schemeClr val="tx1">
                              <a:lumMod val="85000"/>
                              <a:lumOff val="15000"/>
                            </a:schemeClr>
                          </a:solidFill>
                          <a:prstDash val="solid"/>
                          <a:round/>
                          <a:headEnd type="none" w="med" len="med"/>
                          <a:tailEnd type="none" w="med" len="med"/>
                        </a:lnB>
                        <a:solidFill>
                          <a:srgbClr val="DEEBF7"/>
                        </a:solidFill>
                      </a:tcPr>
                    </a:tc>
                    <a:extLst>
                      <a:ext uri="{0D108BD9-81ED-4DB2-BD59-A6C34878D82A}">
                        <a16:rowId xmlns:a16="http://schemas.microsoft.com/office/drawing/2014/main" xmlns="" val="3403524466"/>
                      </a:ext>
                    </a:extLst>
                  </a:tr>
                  <a:tr h="792088">
                    <a:tc vMerge="1">
                      <a:txBody>
                        <a:bodyPr/>
                        <a:lstStyle/>
                        <a:p>
                          <a:endParaRPr lang="ru-RU"/>
                        </a:p>
                      </a:txBody>
                      <a:tcPr/>
                    </a:tc>
                    <a:tc>
                      <a:txBody>
                        <a:bodyPr/>
                        <a:lstStyle/>
                        <a:p>
                          <a:pPr marL="0" algn="ctr" defTabSz="914400" rtl="0" eaLnBrk="1" latinLnBrk="0" hangingPunct="1">
                            <a:lnSpc>
                              <a:spcPct val="100000"/>
                            </a:lnSpc>
                            <a:spcAft>
                              <a:spcPts val="0"/>
                            </a:spcAft>
                          </a:pPr>
                          <a:r>
                            <a:rPr lang="ru-RU" sz="1100" b="1" kern="1200" dirty="0">
                              <a:solidFill>
                                <a:schemeClr val="dk1"/>
                              </a:solidFill>
                              <a:effectLst/>
                              <a:latin typeface="Times New Roman" pitchFamily="18" charset="0"/>
                              <a:ea typeface="+mn-ea"/>
                              <a:cs typeface="Times New Roman" pitchFamily="18" charset="0"/>
                            </a:rPr>
                            <a:t>С контингентом - менее 100%</a:t>
                          </a:r>
                        </a:p>
                      </a:txBody>
                      <a:tcPr marL="0" marR="0" marT="0" marB="0" anchor="ctr">
                        <a:lnL w="12700" cap="flat" cmpd="sng" algn="ctr">
                          <a:solidFill>
                            <a:schemeClr val="tx1">
                              <a:lumMod val="85000"/>
                              <a:lumOff val="15000"/>
                            </a:schemeClr>
                          </a:solidFill>
                          <a:prstDash val="solid"/>
                          <a:round/>
                          <a:headEnd type="none" w="med" len="med"/>
                          <a:tailEnd type="none" w="med" len="med"/>
                        </a:lnL>
                        <a:lnR w="12700" cap="flat" cmpd="sng" algn="ctr">
                          <a:solidFill>
                            <a:schemeClr val="tx1">
                              <a:lumMod val="85000"/>
                              <a:lumOff val="15000"/>
                            </a:schemeClr>
                          </a:solidFill>
                          <a:prstDash val="solid"/>
                          <a:round/>
                          <a:headEnd type="none" w="med" len="med"/>
                          <a:tailEnd type="none" w="med" len="med"/>
                        </a:lnR>
                        <a:lnT w="12700" cap="flat" cmpd="sng" algn="ctr">
                          <a:solidFill>
                            <a:schemeClr val="tx1">
                              <a:lumMod val="85000"/>
                              <a:lumOff val="15000"/>
                            </a:schemeClr>
                          </a:solidFill>
                          <a:prstDash val="solid"/>
                          <a:round/>
                          <a:headEnd type="none" w="med" len="med"/>
                          <a:tailEnd type="none" w="med" len="med"/>
                        </a:lnT>
                        <a:lnB w="12700" cap="flat" cmpd="sng" algn="ctr">
                          <a:solidFill>
                            <a:schemeClr val="tx1">
                              <a:lumMod val="85000"/>
                              <a:lumOff val="15000"/>
                            </a:schemeClr>
                          </a:solidFill>
                          <a:prstDash val="solid"/>
                          <a:round/>
                          <a:headEnd type="none" w="med" len="med"/>
                          <a:tailEnd type="none" w="med" len="med"/>
                        </a:lnB>
                        <a:solidFill>
                          <a:srgbClr val="DEEBF7"/>
                        </a:solidFill>
                      </a:tcPr>
                    </a:tc>
                    <a:tc>
                      <a:txBody>
                        <a:bodyPr/>
                        <a:lstStyle/>
                        <a:p>
                          <a:pPr marL="0" algn="ctr" defTabSz="914400" rtl="0" eaLnBrk="1" latinLnBrk="0" hangingPunct="1">
                            <a:lnSpc>
                              <a:spcPct val="100000"/>
                            </a:lnSpc>
                            <a:spcAft>
                              <a:spcPts val="0"/>
                            </a:spcAft>
                          </a:pPr>
                          <a:r>
                            <a:rPr lang="ru-RU" sz="1100" b="1" kern="1200" dirty="0">
                              <a:solidFill>
                                <a:schemeClr val="dk1"/>
                              </a:solidFill>
                              <a:effectLst/>
                              <a:latin typeface="Times New Roman" pitchFamily="18" charset="0"/>
                              <a:ea typeface="+mn-ea"/>
                              <a:cs typeface="Times New Roman" pitchFamily="18" charset="0"/>
                            </a:rPr>
                            <a:t>0</a:t>
                          </a:r>
                        </a:p>
                      </a:txBody>
                      <a:tcPr marL="0" marR="0" marT="0" marB="0" anchor="ctr">
                        <a:lnL w="12700" cap="flat" cmpd="sng" algn="ctr">
                          <a:solidFill>
                            <a:schemeClr val="tx1">
                              <a:lumMod val="85000"/>
                              <a:lumOff val="15000"/>
                            </a:schemeClr>
                          </a:solidFill>
                          <a:prstDash val="solid"/>
                          <a:round/>
                          <a:headEnd type="none" w="med" len="med"/>
                          <a:tailEnd type="none" w="med" len="med"/>
                        </a:lnL>
                        <a:lnR w="12700" cap="flat" cmpd="sng" algn="ctr">
                          <a:solidFill>
                            <a:schemeClr val="tx1">
                              <a:lumMod val="85000"/>
                              <a:lumOff val="15000"/>
                            </a:schemeClr>
                          </a:solidFill>
                          <a:prstDash val="solid"/>
                          <a:round/>
                          <a:headEnd type="none" w="med" len="med"/>
                          <a:tailEnd type="none" w="med" len="med"/>
                        </a:lnR>
                        <a:lnT w="12700" cap="flat" cmpd="sng" algn="ctr">
                          <a:solidFill>
                            <a:schemeClr val="tx1">
                              <a:lumMod val="85000"/>
                              <a:lumOff val="15000"/>
                            </a:schemeClr>
                          </a:solidFill>
                          <a:prstDash val="solid"/>
                          <a:round/>
                          <a:headEnd type="none" w="med" len="med"/>
                          <a:tailEnd type="none" w="med" len="med"/>
                        </a:lnT>
                        <a:lnB w="12700" cap="flat" cmpd="sng" algn="ctr">
                          <a:solidFill>
                            <a:schemeClr val="tx1">
                              <a:lumMod val="85000"/>
                              <a:lumOff val="15000"/>
                            </a:schemeClr>
                          </a:solidFill>
                          <a:prstDash val="solid"/>
                          <a:round/>
                          <a:headEnd type="none" w="med" len="med"/>
                          <a:tailEnd type="none" w="med" len="med"/>
                        </a:lnB>
                        <a:solidFill>
                          <a:srgbClr val="DEEBF7"/>
                        </a:solidFill>
                      </a:tcPr>
                    </a:tc>
                    <a:tc vMerge="1">
                      <a:txBody>
                        <a:bodyPr/>
                        <a:lstStyle/>
                        <a:p>
                          <a:endParaRPr lang="ru-RU"/>
                        </a:p>
                      </a:txBody>
                      <a:tcPr/>
                    </a:tc>
                    <a:tc vMerge="1">
                      <a:txBody>
                        <a:bodyPr/>
                        <a:lstStyle/>
                        <a:p>
                          <a:endParaRPr lang="ru-RU"/>
                        </a:p>
                      </a:txBody>
                      <a:tcPr/>
                    </a:tc>
                    <a:tc vMerge="1">
                      <a:txBody>
                        <a:bodyPr/>
                        <a:lstStyle/>
                        <a:p>
                          <a:endParaRPr lang="ru-RU"/>
                        </a:p>
                      </a:txBody>
                      <a:tcPr/>
                    </a:tc>
                  </a:tr>
                  <a:tr h="877808">
                    <a:tc vMerge="1">
                      <a:txBody>
                        <a:bodyPr/>
                        <a:lstStyle/>
                        <a:p>
                          <a:endParaRPr lang="ru-RU"/>
                        </a:p>
                      </a:txBody>
                      <a:tcPr/>
                    </a:tc>
                    <a:tc>
                      <a:txBody>
                        <a:bodyPr/>
                        <a:lstStyle/>
                        <a:p>
                          <a:pPr marL="0" algn="ctr" defTabSz="914400" rtl="0" eaLnBrk="1" latinLnBrk="0" hangingPunct="1">
                            <a:lnSpc>
                              <a:spcPct val="100000"/>
                            </a:lnSpc>
                            <a:spcAft>
                              <a:spcPts val="0"/>
                            </a:spcAft>
                          </a:pPr>
                          <a:r>
                            <a:rPr lang="ru-RU" sz="1100" b="1" kern="1200">
                              <a:solidFill>
                                <a:schemeClr val="dk1"/>
                              </a:solidFill>
                              <a:effectLst/>
                              <a:latin typeface="Times New Roman" pitchFamily="18" charset="0"/>
                              <a:ea typeface="+mn-ea"/>
                              <a:cs typeface="Times New Roman" pitchFamily="18" charset="0"/>
                            </a:rPr>
                            <a:t>Без контингента - 100% от проектной мощности организации</a:t>
                          </a:r>
                        </a:p>
                      </a:txBody>
                      <a:tcPr marL="0" marR="0" marT="0" marB="0" anchor="ctr">
                        <a:lnL w="12700" cap="flat" cmpd="sng" algn="ctr">
                          <a:solidFill>
                            <a:schemeClr val="tx1">
                              <a:lumMod val="85000"/>
                              <a:lumOff val="15000"/>
                            </a:schemeClr>
                          </a:solidFill>
                          <a:prstDash val="solid"/>
                          <a:round/>
                          <a:headEnd type="none" w="med" len="med"/>
                          <a:tailEnd type="none" w="med" len="med"/>
                        </a:lnL>
                        <a:lnR w="12700" cap="flat" cmpd="sng" algn="ctr">
                          <a:solidFill>
                            <a:schemeClr val="tx1">
                              <a:lumMod val="85000"/>
                              <a:lumOff val="15000"/>
                            </a:schemeClr>
                          </a:solidFill>
                          <a:prstDash val="solid"/>
                          <a:round/>
                          <a:headEnd type="none" w="med" len="med"/>
                          <a:tailEnd type="none" w="med" len="med"/>
                        </a:lnR>
                        <a:lnT w="12700" cap="flat" cmpd="sng" algn="ctr">
                          <a:solidFill>
                            <a:schemeClr val="tx1">
                              <a:lumMod val="85000"/>
                              <a:lumOff val="15000"/>
                            </a:schemeClr>
                          </a:solidFill>
                          <a:prstDash val="solid"/>
                          <a:round/>
                          <a:headEnd type="none" w="med" len="med"/>
                          <a:tailEnd type="none" w="med" len="med"/>
                        </a:lnT>
                        <a:lnB w="12700" cap="flat" cmpd="sng" algn="ctr">
                          <a:solidFill>
                            <a:schemeClr val="tx1">
                              <a:lumMod val="85000"/>
                              <a:lumOff val="15000"/>
                            </a:schemeClr>
                          </a:solidFill>
                          <a:prstDash val="solid"/>
                          <a:round/>
                          <a:headEnd type="none" w="med" len="med"/>
                          <a:tailEnd type="none" w="med" len="med"/>
                        </a:lnB>
                        <a:solidFill>
                          <a:srgbClr val="DEEBF7"/>
                        </a:solidFill>
                      </a:tcPr>
                    </a:tc>
                    <a:tc>
                      <a:txBody>
                        <a:bodyPr/>
                        <a:lstStyle/>
                        <a:p>
                          <a:pPr marL="0" algn="ctr" defTabSz="914400" rtl="0" eaLnBrk="1" latinLnBrk="0" hangingPunct="1">
                            <a:lnSpc>
                              <a:spcPct val="100000"/>
                            </a:lnSpc>
                            <a:spcAft>
                              <a:spcPts val="0"/>
                            </a:spcAft>
                          </a:pPr>
                          <a:r>
                            <a:rPr lang="ru-RU" sz="1100" b="1" kern="1200" dirty="0">
                              <a:solidFill>
                                <a:schemeClr val="dk1"/>
                              </a:solidFill>
                              <a:effectLst/>
                              <a:latin typeface="Times New Roman" pitchFamily="18" charset="0"/>
                              <a:ea typeface="+mn-ea"/>
                              <a:cs typeface="Times New Roman" pitchFamily="18" charset="0"/>
                            </a:rPr>
                            <a:t>10</a:t>
                          </a:r>
                        </a:p>
                      </a:txBody>
                      <a:tcPr marL="0" marR="0" marT="0" marB="0" anchor="ctr">
                        <a:lnL w="12700" cap="flat" cmpd="sng" algn="ctr">
                          <a:solidFill>
                            <a:schemeClr val="tx1">
                              <a:lumMod val="85000"/>
                              <a:lumOff val="15000"/>
                            </a:schemeClr>
                          </a:solidFill>
                          <a:prstDash val="solid"/>
                          <a:round/>
                          <a:headEnd type="none" w="med" len="med"/>
                          <a:tailEnd type="none" w="med" len="med"/>
                        </a:lnL>
                        <a:lnR w="12700" cap="flat" cmpd="sng" algn="ctr">
                          <a:solidFill>
                            <a:schemeClr val="tx1">
                              <a:lumMod val="85000"/>
                              <a:lumOff val="15000"/>
                            </a:schemeClr>
                          </a:solidFill>
                          <a:prstDash val="solid"/>
                          <a:round/>
                          <a:headEnd type="none" w="med" len="med"/>
                          <a:tailEnd type="none" w="med" len="med"/>
                        </a:lnR>
                        <a:lnT w="12700" cap="flat" cmpd="sng" algn="ctr">
                          <a:solidFill>
                            <a:schemeClr val="tx1">
                              <a:lumMod val="85000"/>
                              <a:lumOff val="15000"/>
                            </a:schemeClr>
                          </a:solidFill>
                          <a:prstDash val="solid"/>
                          <a:round/>
                          <a:headEnd type="none" w="med" len="med"/>
                          <a:tailEnd type="none" w="med" len="med"/>
                        </a:lnT>
                        <a:lnB w="12700" cap="flat" cmpd="sng" algn="ctr">
                          <a:solidFill>
                            <a:schemeClr val="tx1">
                              <a:lumMod val="85000"/>
                              <a:lumOff val="15000"/>
                            </a:schemeClr>
                          </a:solidFill>
                          <a:prstDash val="solid"/>
                          <a:round/>
                          <a:headEnd type="none" w="med" len="med"/>
                          <a:tailEnd type="none" w="med" len="med"/>
                        </a:lnB>
                        <a:solidFill>
                          <a:srgbClr val="DEEBF7"/>
                        </a:solidFill>
                      </a:tcPr>
                    </a:tc>
                    <a:tc vMerge="1">
                      <a:txBody>
                        <a:bodyPr/>
                        <a:lstStyle/>
                        <a:p>
                          <a:endParaRPr lang="ru-RU"/>
                        </a:p>
                      </a:txBody>
                      <a:tcPr/>
                    </a:tc>
                    <a:tc vMerge="1">
                      <a:txBody>
                        <a:bodyPr/>
                        <a:lstStyle/>
                        <a:p>
                          <a:endParaRPr lang="ru-RU"/>
                        </a:p>
                      </a:txBody>
                      <a:tcPr/>
                    </a:tc>
                    <a:tc vMerge="1">
                      <a:txBody>
                        <a:bodyPr/>
                        <a:lstStyle/>
                        <a:p>
                          <a:endParaRPr lang="ru-RU"/>
                        </a:p>
                      </a:txBody>
                      <a:tcPr/>
                    </a:tc>
                    <a:extLst>
                      <a:ext uri="{0D108BD9-81ED-4DB2-BD59-A6C34878D82A}">
                        <a16:rowId xmlns:a16="http://schemas.microsoft.com/office/drawing/2014/main" xmlns="" val="2412358305"/>
                      </a:ext>
                    </a:extLst>
                  </a:tr>
                  <a:tr h="2042144">
                    <a:tc vMerge="1">
                      <a:txBody>
                        <a:bodyPr/>
                        <a:lstStyle/>
                        <a:p>
                          <a:pPr algn="ctr">
                            <a:lnSpc>
                              <a:spcPct val="115000"/>
                            </a:lnSpc>
                            <a:spcAft>
                              <a:spcPts val="0"/>
                            </a:spcAft>
                          </a:pPr>
                          <a:endParaRPr lang="ru-RU" sz="1100" b="1" kern="1200" baseline="-25000" dirty="0">
                            <a:solidFill>
                              <a:schemeClr val="dk1"/>
                            </a:solidFill>
                            <a:effectLst/>
                            <a:latin typeface="Times New Roman" pitchFamily="18" charset="0"/>
                            <a:ea typeface="+mn-ea"/>
                            <a:cs typeface="Times New Roman" pitchFamily="18" charset="0"/>
                          </a:endParaRPr>
                        </a:p>
                      </a:txBody>
                      <a:tcPr marL="62972" marR="62972" marT="0" marB="0" anchor="ctr">
                        <a:lnL w="12700" cap="flat" cmpd="sng" algn="ctr">
                          <a:solidFill>
                            <a:schemeClr val="tx1">
                              <a:lumMod val="85000"/>
                              <a:lumOff val="15000"/>
                            </a:schemeClr>
                          </a:solidFill>
                          <a:prstDash val="solid"/>
                          <a:round/>
                          <a:headEnd type="none" w="med" len="med"/>
                          <a:tailEnd type="none" w="med" len="med"/>
                        </a:lnL>
                        <a:lnR w="12700" cap="flat" cmpd="sng" algn="ctr">
                          <a:solidFill>
                            <a:schemeClr val="tx1">
                              <a:lumMod val="85000"/>
                              <a:lumOff val="15000"/>
                            </a:schemeClr>
                          </a:solidFill>
                          <a:prstDash val="solid"/>
                          <a:round/>
                          <a:headEnd type="none" w="med" len="med"/>
                          <a:tailEnd type="none" w="med" len="med"/>
                        </a:lnR>
                        <a:lnT w="12700" cap="flat" cmpd="sng" algn="ctr">
                          <a:solidFill>
                            <a:schemeClr val="tx1">
                              <a:lumMod val="85000"/>
                              <a:lumOff val="15000"/>
                            </a:schemeClr>
                          </a:solidFill>
                          <a:prstDash val="solid"/>
                          <a:round/>
                          <a:headEnd type="none" w="med" len="med"/>
                          <a:tailEnd type="none" w="med" len="med"/>
                        </a:lnT>
                        <a:lnB w="12700" cap="flat" cmpd="sng" algn="ctr">
                          <a:solidFill>
                            <a:schemeClr val="tx1">
                              <a:lumMod val="85000"/>
                              <a:lumOff val="15000"/>
                            </a:schemeClr>
                          </a:solidFill>
                          <a:prstDash val="solid"/>
                          <a:round/>
                          <a:headEnd type="none" w="med" len="med"/>
                          <a:tailEnd type="none" w="med" len="med"/>
                        </a:lnB>
                        <a:solidFill>
                          <a:srgbClr val="DEEBF7"/>
                        </a:solidFill>
                      </a:tcPr>
                    </a:tc>
                    <a:tc>
                      <a:txBody>
                        <a:bodyPr/>
                        <a:lstStyle/>
                        <a:p>
                          <a:pPr marL="0" algn="ctr" defTabSz="914400" rtl="0" eaLnBrk="1" latinLnBrk="0" hangingPunct="1">
                            <a:lnSpc>
                              <a:spcPct val="100000"/>
                            </a:lnSpc>
                            <a:spcAft>
                              <a:spcPts val="0"/>
                            </a:spcAft>
                          </a:pPr>
                          <a:r>
                            <a:rPr lang="ru-RU" sz="1100" b="1" kern="1200" dirty="0">
                              <a:solidFill>
                                <a:schemeClr val="dk1"/>
                              </a:solidFill>
                              <a:effectLst/>
                              <a:latin typeface="Times New Roman" pitchFamily="18" charset="0"/>
                              <a:ea typeface="+mn-ea"/>
                              <a:cs typeface="Times New Roman" pitchFamily="18" charset="0"/>
                            </a:rPr>
                            <a:t>Без контингента - менее 100% от проектной мощности организации</a:t>
                          </a:r>
                        </a:p>
                      </a:txBody>
                      <a:tcPr marL="0" marR="0" marT="0" marB="0" anchor="ctr">
                        <a:lnL w="12700" cap="flat" cmpd="sng" algn="ctr">
                          <a:solidFill>
                            <a:schemeClr val="tx1">
                              <a:lumMod val="85000"/>
                              <a:lumOff val="15000"/>
                            </a:schemeClr>
                          </a:solidFill>
                          <a:prstDash val="solid"/>
                          <a:round/>
                          <a:headEnd type="none" w="med" len="med"/>
                          <a:tailEnd type="none" w="med" len="med"/>
                        </a:lnL>
                        <a:lnR w="12700" cap="flat" cmpd="sng" algn="ctr">
                          <a:solidFill>
                            <a:schemeClr val="tx1">
                              <a:lumMod val="85000"/>
                              <a:lumOff val="15000"/>
                            </a:schemeClr>
                          </a:solidFill>
                          <a:prstDash val="solid"/>
                          <a:round/>
                          <a:headEnd type="none" w="med" len="med"/>
                          <a:tailEnd type="none" w="med" len="med"/>
                        </a:lnR>
                        <a:lnT w="12700" cap="flat" cmpd="sng" algn="ctr">
                          <a:solidFill>
                            <a:schemeClr val="tx1">
                              <a:lumMod val="85000"/>
                              <a:lumOff val="15000"/>
                            </a:schemeClr>
                          </a:solidFill>
                          <a:prstDash val="solid"/>
                          <a:round/>
                          <a:headEnd type="none" w="med" len="med"/>
                          <a:tailEnd type="none" w="med" len="med"/>
                        </a:lnT>
                        <a:lnB w="12700" cap="flat" cmpd="sng" algn="ctr">
                          <a:solidFill>
                            <a:schemeClr val="tx1">
                              <a:lumMod val="85000"/>
                              <a:lumOff val="15000"/>
                            </a:schemeClr>
                          </a:solidFill>
                          <a:prstDash val="solid"/>
                          <a:round/>
                          <a:headEnd type="none" w="med" len="med"/>
                          <a:tailEnd type="none" w="med" len="med"/>
                        </a:lnB>
                        <a:solidFill>
                          <a:srgbClr val="DEEBF7"/>
                        </a:solidFill>
                      </a:tcPr>
                    </a:tc>
                    <a:tc>
                      <a:txBody>
                        <a:bodyPr/>
                        <a:lstStyle/>
                        <a:p>
                          <a:pPr marL="0" algn="ctr" defTabSz="914400" rtl="0" eaLnBrk="1" latinLnBrk="0" hangingPunct="1">
                            <a:lnSpc>
                              <a:spcPct val="100000"/>
                            </a:lnSpc>
                            <a:spcAft>
                              <a:spcPts val="0"/>
                            </a:spcAft>
                          </a:pPr>
                          <a:r>
                            <a:rPr lang="ru-RU" sz="1100" b="1" kern="1200" dirty="0">
                              <a:solidFill>
                                <a:schemeClr val="dk1"/>
                              </a:solidFill>
                              <a:effectLst/>
                              <a:latin typeface="Times New Roman" pitchFamily="18" charset="0"/>
                              <a:ea typeface="+mn-ea"/>
                              <a:cs typeface="Times New Roman" pitchFamily="18" charset="0"/>
                            </a:rPr>
                            <a:t>0</a:t>
                          </a:r>
                        </a:p>
                      </a:txBody>
                      <a:tcPr marL="0" marR="0" marT="0" marB="0" anchor="ctr">
                        <a:lnL w="12700" cap="flat" cmpd="sng" algn="ctr">
                          <a:solidFill>
                            <a:schemeClr val="tx1">
                              <a:lumMod val="85000"/>
                              <a:lumOff val="15000"/>
                            </a:schemeClr>
                          </a:solidFill>
                          <a:prstDash val="solid"/>
                          <a:round/>
                          <a:headEnd type="none" w="med" len="med"/>
                          <a:tailEnd type="none" w="med" len="med"/>
                        </a:lnL>
                        <a:lnR w="12700" cap="flat" cmpd="sng" algn="ctr">
                          <a:solidFill>
                            <a:schemeClr val="tx1">
                              <a:lumMod val="85000"/>
                              <a:lumOff val="15000"/>
                            </a:schemeClr>
                          </a:solidFill>
                          <a:prstDash val="solid"/>
                          <a:round/>
                          <a:headEnd type="none" w="med" len="med"/>
                          <a:tailEnd type="none" w="med" len="med"/>
                        </a:lnR>
                        <a:lnT w="12700" cap="flat" cmpd="sng" algn="ctr">
                          <a:solidFill>
                            <a:schemeClr val="tx1">
                              <a:lumMod val="85000"/>
                              <a:lumOff val="15000"/>
                            </a:schemeClr>
                          </a:solidFill>
                          <a:prstDash val="solid"/>
                          <a:round/>
                          <a:headEnd type="none" w="med" len="med"/>
                          <a:tailEnd type="none" w="med" len="med"/>
                        </a:lnT>
                        <a:lnB w="12700" cap="flat" cmpd="sng" algn="ctr">
                          <a:solidFill>
                            <a:schemeClr val="tx1">
                              <a:lumMod val="85000"/>
                              <a:lumOff val="15000"/>
                            </a:schemeClr>
                          </a:solidFill>
                          <a:prstDash val="solid"/>
                          <a:round/>
                          <a:headEnd type="none" w="med" len="med"/>
                          <a:tailEnd type="none" w="med" len="med"/>
                        </a:lnB>
                        <a:solidFill>
                          <a:srgbClr val="DEEBF7"/>
                        </a:solidFill>
                      </a:tcPr>
                    </a:tc>
                    <a:tc vMerge="1">
                      <a:txBody>
                        <a:bodyPr/>
                        <a:lstStyle/>
                        <a:p>
                          <a:pPr marL="39688" indent="228600" algn="just">
                            <a:spcAft>
                              <a:spcPts val="0"/>
                            </a:spcAft>
                          </a:pPr>
                          <a:endParaRPr lang="ru-RU" sz="1200" kern="1200" dirty="0">
                            <a:solidFill>
                              <a:schemeClr val="dk1"/>
                            </a:solidFill>
                            <a:effectLst/>
                            <a:latin typeface="Times New Roman" pitchFamily="18" charset="0"/>
                            <a:ea typeface="+mn-ea"/>
                            <a:cs typeface="Times New Roman" pitchFamily="18" charset="0"/>
                          </a:endParaRPr>
                        </a:p>
                      </a:txBody>
                      <a:tcPr marL="62972" marR="62972" marT="0" marB="0" anchor="ctr">
                        <a:lnL w="12700" cap="flat" cmpd="sng" algn="ctr">
                          <a:solidFill>
                            <a:schemeClr val="tx1">
                              <a:lumMod val="85000"/>
                              <a:lumOff val="15000"/>
                            </a:schemeClr>
                          </a:solidFill>
                          <a:prstDash val="solid"/>
                          <a:round/>
                          <a:headEnd type="none" w="med" len="med"/>
                          <a:tailEnd type="none" w="med" len="med"/>
                        </a:lnL>
                        <a:lnR w="12700" cap="flat" cmpd="sng" algn="ctr">
                          <a:solidFill>
                            <a:schemeClr val="tx1">
                              <a:lumMod val="85000"/>
                              <a:lumOff val="15000"/>
                            </a:schemeClr>
                          </a:solidFill>
                          <a:prstDash val="solid"/>
                          <a:round/>
                          <a:headEnd type="none" w="med" len="med"/>
                          <a:tailEnd type="none" w="med" len="med"/>
                        </a:lnR>
                        <a:lnT w="12700" cap="flat" cmpd="sng" algn="ctr">
                          <a:solidFill>
                            <a:schemeClr val="tx1">
                              <a:lumMod val="85000"/>
                              <a:lumOff val="15000"/>
                            </a:schemeClr>
                          </a:solidFill>
                          <a:prstDash val="solid"/>
                          <a:round/>
                          <a:headEnd type="none" w="med" len="med"/>
                          <a:tailEnd type="none" w="med" len="med"/>
                        </a:lnT>
                        <a:lnB w="12700" cap="flat" cmpd="sng" algn="ctr">
                          <a:solidFill>
                            <a:schemeClr val="tx1">
                              <a:lumMod val="85000"/>
                              <a:lumOff val="15000"/>
                            </a:schemeClr>
                          </a:solidFill>
                          <a:prstDash val="solid"/>
                          <a:round/>
                          <a:headEnd type="none" w="med" len="med"/>
                          <a:tailEnd type="none" w="med" len="med"/>
                        </a:lnB>
                        <a:solidFill>
                          <a:srgbClr val="DEEBF7"/>
                        </a:solidFill>
                      </a:tcPr>
                    </a:tc>
                    <a:tc vMerge="1">
                      <a:txBody>
                        <a:bodyPr/>
                        <a:lstStyle/>
                        <a:p>
                          <a:pPr algn="ctr">
                            <a:lnSpc>
                              <a:spcPct val="115000"/>
                            </a:lnSpc>
                            <a:spcAft>
                              <a:spcPts val="0"/>
                            </a:spcAft>
                          </a:pPr>
                          <a:endParaRPr lang="ru-RU" sz="1200" kern="1200" dirty="0">
                            <a:solidFill>
                              <a:schemeClr val="dk1"/>
                            </a:solidFill>
                            <a:effectLst/>
                            <a:latin typeface="Times New Roman" pitchFamily="18" charset="0"/>
                            <a:ea typeface="+mn-ea"/>
                            <a:cs typeface="Times New Roman" pitchFamily="18" charset="0"/>
                          </a:endParaRPr>
                        </a:p>
                      </a:txBody>
                      <a:tcPr marL="62972" marR="62972" marT="0" marB="0" anchor="ctr">
                        <a:lnL w="12700" cap="flat" cmpd="sng" algn="ctr">
                          <a:solidFill>
                            <a:schemeClr val="tx1">
                              <a:lumMod val="85000"/>
                              <a:lumOff val="15000"/>
                            </a:schemeClr>
                          </a:solidFill>
                          <a:prstDash val="solid"/>
                          <a:round/>
                          <a:headEnd type="none" w="med" len="med"/>
                          <a:tailEnd type="none" w="med" len="med"/>
                        </a:lnL>
                        <a:lnR w="12700" cap="flat" cmpd="sng" algn="ctr">
                          <a:solidFill>
                            <a:schemeClr val="tx1">
                              <a:lumMod val="85000"/>
                              <a:lumOff val="15000"/>
                            </a:schemeClr>
                          </a:solidFill>
                          <a:prstDash val="solid"/>
                          <a:round/>
                          <a:headEnd type="none" w="med" len="med"/>
                          <a:tailEnd type="none" w="med" len="med"/>
                        </a:lnR>
                        <a:lnT w="12700" cap="flat" cmpd="sng" algn="ctr">
                          <a:solidFill>
                            <a:schemeClr val="tx1">
                              <a:lumMod val="85000"/>
                              <a:lumOff val="15000"/>
                            </a:schemeClr>
                          </a:solidFill>
                          <a:prstDash val="solid"/>
                          <a:round/>
                          <a:headEnd type="none" w="med" len="med"/>
                          <a:tailEnd type="none" w="med" len="med"/>
                        </a:lnT>
                        <a:lnB w="12700" cap="flat" cmpd="sng" algn="ctr">
                          <a:solidFill>
                            <a:schemeClr val="tx1">
                              <a:lumMod val="85000"/>
                              <a:lumOff val="15000"/>
                            </a:schemeClr>
                          </a:solidFill>
                          <a:prstDash val="solid"/>
                          <a:round/>
                          <a:headEnd type="none" w="med" len="med"/>
                          <a:tailEnd type="none" w="med" len="med"/>
                        </a:lnB>
                        <a:solidFill>
                          <a:srgbClr val="DEEBF7"/>
                        </a:solidFill>
                      </a:tcPr>
                    </a:tc>
                    <a:tc vMerge="1">
                      <a:txBody>
                        <a:bodyPr/>
                        <a:lstStyle/>
                        <a:p>
                          <a:pPr algn="ctr">
                            <a:lnSpc>
                              <a:spcPct val="115000"/>
                            </a:lnSpc>
                            <a:spcAft>
                              <a:spcPts val="0"/>
                            </a:spcAft>
                          </a:pPr>
                          <a:endParaRPr lang="ru-RU" sz="1200" kern="1200" dirty="0">
                            <a:solidFill>
                              <a:schemeClr val="dk1"/>
                            </a:solidFill>
                            <a:effectLst/>
                            <a:latin typeface="Times New Roman" pitchFamily="18" charset="0"/>
                            <a:ea typeface="+mn-ea"/>
                            <a:cs typeface="Times New Roman" pitchFamily="18" charset="0"/>
                          </a:endParaRPr>
                        </a:p>
                      </a:txBody>
                      <a:tcPr marL="62972" marR="62972" marT="0" marB="0" anchor="ctr">
                        <a:lnL w="12700" cap="flat" cmpd="sng" algn="ctr">
                          <a:solidFill>
                            <a:schemeClr val="tx1">
                              <a:lumMod val="85000"/>
                              <a:lumOff val="15000"/>
                            </a:schemeClr>
                          </a:solidFill>
                          <a:prstDash val="solid"/>
                          <a:round/>
                          <a:headEnd type="none" w="med" len="med"/>
                          <a:tailEnd type="none" w="med" len="med"/>
                        </a:lnL>
                        <a:lnR w="12700" cap="flat" cmpd="sng" algn="ctr">
                          <a:solidFill>
                            <a:schemeClr val="tx1">
                              <a:lumMod val="85000"/>
                              <a:lumOff val="15000"/>
                            </a:schemeClr>
                          </a:solidFill>
                          <a:prstDash val="solid"/>
                          <a:round/>
                          <a:headEnd type="none" w="med" len="med"/>
                          <a:tailEnd type="none" w="med" len="med"/>
                        </a:lnR>
                        <a:lnT w="12700" cap="flat" cmpd="sng" algn="ctr">
                          <a:solidFill>
                            <a:schemeClr val="tx1">
                              <a:lumMod val="85000"/>
                              <a:lumOff val="15000"/>
                            </a:schemeClr>
                          </a:solidFill>
                          <a:prstDash val="solid"/>
                          <a:round/>
                          <a:headEnd type="none" w="med" len="med"/>
                          <a:tailEnd type="none" w="med" len="med"/>
                        </a:lnT>
                        <a:lnB w="12700" cap="flat" cmpd="sng" algn="ctr">
                          <a:solidFill>
                            <a:schemeClr val="tx1">
                              <a:lumMod val="85000"/>
                              <a:lumOff val="15000"/>
                            </a:schemeClr>
                          </a:solidFill>
                          <a:prstDash val="solid"/>
                          <a:round/>
                          <a:headEnd type="none" w="med" len="med"/>
                          <a:tailEnd type="none" w="med" len="med"/>
                        </a:lnB>
                        <a:solidFill>
                          <a:srgbClr val="DEEBF7"/>
                        </a:solidFill>
                      </a:tcPr>
                    </a:tc>
                  </a:tr>
                </a:tbl>
              </a:graphicData>
            </a:graphic>
          </p:graphicFrame>
        </mc:Choice>
        <mc:Fallback xmlns="">
          <p:graphicFrame>
            <p:nvGraphicFramePr>
              <p:cNvPr id="2" name="Таблица 1"/>
              <p:cNvGraphicFramePr>
                <a:graphicFrameLocks noGrp="1"/>
              </p:cNvGraphicFramePr>
              <p:nvPr>
                <p:extLst>
                  <p:ext uri="{D42A27DB-BD31-4B8C-83A1-F6EECF244321}">
                    <p14:modId xmlns:p14="http://schemas.microsoft.com/office/powerpoint/2010/main" val="2504856012"/>
                  </p:ext>
                </p:extLst>
              </p:nvPr>
            </p:nvGraphicFramePr>
            <p:xfrm>
              <a:off x="407368" y="1196752"/>
              <a:ext cx="11641293" cy="5200205"/>
            </p:xfrm>
            <a:graphic>
              <a:graphicData uri="http://schemas.openxmlformats.org/drawingml/2006/table">
                <a:tbl>
                  <a:tblPr firstRow="1" firstCol="1" bandRow="1">
                    <a:tableStyleId>{5C22544A-7EE6-4342-B048-85BDC9FD1C3A}</a:tableStyleId>
                  </a:tblPr>
                  <a:tblGrid>
                    <a:gridCol w="1515495">
                      <a:extLst>
                        <a:ext uri="{9D8B030D-6E8A-4147-A177-3AD203B41FA5}">
                          <a16:colId xmlns="" xmlns:a16="http://schemas.microsoft.com/office/drawing/2014/main" xmlns:a14="http://schemas.microsoft.com/office/drawing/2010/main" val="2678026584"/>
                        </a:ext>
                      </a:extLst>
                    </a:gridCol>
                    <a:gridCol w="1484838">
                      <a:extLst>
                        <a:ext uri="{9D8B030D-6E8A-4147-A177-3AD203B41FA5}">
                          <a16:colId xmlns="" xmlns:a16="http://schemas.microsoft.com/office/drawing/2014/main" xmlns:a14="http://schemas.microsoft.com/office/drawing/2010/main" val="813980384"/>
                        </a:ext>
                      </a:extLst>
                    </a:gridCol>
                    <a:gridCol w="1368152">
                      <a:extLst>
                        <a:ext uri="{9D8B030D-6E8A-4147-A177-3AD203B41FA5}">
                          <a16:colId xmlns="" xmlns:a16="http://schemas.microsoft.com/office/drawing/2014/main" xmlns:a14="http://schemas.microsoft.com/office/drawing/2010/main" val="3341444809"/>
                        </a:ext>
                      </a:extLst>
                    </a:gridCol>
                    <a:gridCol w="3384376">
                      <a:extLst>
                        <a:ext uri="{9D8B030D-6E8A-4147-A177-3AD203B41FA5}">
                          <a16:colId xmlns="" xmlns:a16="http://schemas.microsoft.com/office/drawing/2014/main" xmlns:a14="http://schemas.microsoft.com/office/drawing/2010/main" val="3747945003"/>
                        </a:ext>
                      </a:extLst>
                    </a:gridCol>
                    <a:gridCol w="1800200">
                      <a:extLst>
                        <a:ext uri="{9D8B030D-6E8A-4147-A177-3AD203B41FA5}">
                          <a16:colId xmlns="" xmlns:a16="http://schemas.microsoft.com/office/drawing/2014/main" xmlns:a14="http://schemas.microsoft.com/office/drawing/2010/main" val="3968084723"/>
                        </a:ext>
                      </a:extLst>
                    </a:gridCol>
                    <a:gridCol w="2088232"/>
                  </a:tblGrid>
                  <a:tr h="934720">
                    <a:tc>
                      <a:txBody>
                        <a:bodyPr/>
                        <a:lstStyle/>
                        <a:p>
                          <a:pPr algn="ctr">
                            <a:lnSpc>
                              <a:spcPct val="100000"/>
                            </a:lnSpc>
                            <a:spcAft>
                              <a:spcPts val="0"/>
                            </a:spcAft>
                          </a:pPr>
                          <a:r>
                            <a:rPr lang="ru-RU" sz="1100" b="0" dirty="0">
                              <a:solidFill>
                                <a:schemeClr val="tx1"/>
                              </a:solidFill>
                              <a:effectLst/>
                              <a:latin typeface="Times New Roman" pitchFamily="18" charset="0"/>
                              <a:cs typeface="Times New Roman" pitchFamily="18" charset="0"/>
                            </a:rPr>
                            <a:t>Предлагаемое </a:t>
                          </a:r>
                        </a:p>
                        <a:p>
                          <a:pPr algn="ctr">
                            <a:lnSpc>
                              <a:spcPct val="100000"/>
                            </a:lnSpc>
                            <a:spcAft>
                              <a:spcPts val="0"/>
                            </a:spcAft>
                          </a:pPr>
                          <a:r>
                            <a:rPr lang="ru-RU" sz="1100" b="0" dirty="0">
                              <a:solidFill>
                                <a:schemeClr val="tx1"/>
                              </a:solidFill>
                              <a:effectLst/>
                              <a:latin typeface="Times New Roman" pitchFamily="18" charset="0"/>
                              <a:cs typeface="Times New Roman" pitchFamily="18" charset="0"/>
                            </a:rPr>
                            <a:t>наименование показателя</a:t>
                          </a:r>
                          <a:endParaRPr lang="ru-RU" sz="1100" b="0" dirty="0">
                            <a:solidFill>
                              <a:schemeClr val="tx1"/>
                            </a:solidFill>
                            <a:effectLst/>
                            <a:latin typeface="Times New Roman" pitchFamily="18" charset="0"/>
                            <a:ea typeface="Calibri"/>
                            <a:cs typeface="Times New Roman" pitchFamily="18" charset="0"/>
                          </a:endParaRPr>
                        </a:p>
                      </a:txBody>
                      <a:tcPr marL="46003" marR="46003" marT="0" marB="0" anchor="ctr">
                        <a:lnL w="12700" cap="flat" cmpd="sng" algn="ctr">
                          <a:solidFill>
                            <a:schemeClr val="tx1">
                              <a:lumMod val="85000"/>
                              <a:lumOff val="15000"/>
                            </a:schemeClr>
                          </a:solidFill>
                          <a:prstDash val="solid"/>
                          <a:round/>
                          <a:headEnd type="none" w="med" len="med"/>
                          <a:tailEnd type="none" w="med" len="med"/>
                        </a:lnL>
                        <a:lnR w="12700" cap="flat" cmpd="sng" algn="ctr">
                          <a:solidFill>
                            <a:schemeClr val="tx1">
                              <a:lumMod val="85000"/>
                              <a:lumOff val="15000"/>
                            </a:schemeClr>
                          </a:solidFill>
                          <a:prstDash val="solid"/>
                          <a:round/>
                          <a:headEnd type="none" w="med" len="med"/>
                          <a:tailEnd type="none" w="med" len="med"/>
                        </a:lnR>
                        <a:lnT w="12700" cap="flat" cmpd="sng" algn="ctr">
                          <a:solidFill>
                            <a:schemeClr val="tx1">
                              <a:lumMod val="85000"/>
                              <a:lumOff val="15000"/>
                            </a:schemeClr>
                          </a:solidFill>
                          <a:prstDash val="solid"/>
                          <a:round/>
                          <a:headEnd type="none" w="med" len="med"/>
                          <a:tailEnd type="none" w="med" len="med"/>
                        </a:lnT>
                        <a:lnB w="12700" cap="flat" cmpd="sng" algn="ctr">
                          <a:solidFill>
                            <a:schemeClr val="tx1">
                              <a:lumMod val="85000"/>
                              <a:lumOff val="15000"/>
                            </a:schemeClr>
                          </a:solidFill>
                          <a:prstDash val="solid"/>
                          <a:round/>
                          <a:headEnd type="none" w="med" len="med"/>
                          <a:tailEnd type="none" w="med" len="med"/>
                        </a:lnB>
                        <a:solidFill>
                          <a:srgbClr val="BDD7EE"/>
                        </a:solidFill>
                      </a:tcPr>
                    </a:tc>
                    <a:tc>
                      <a:txBody>
                        <a:bodyPr/>
                        <a:lstStyle/>
                        <a:p>
                          <a:pPr algn="ctr">
                            <a:lnSpc>
                              <a:spcPct val="100000"/>
                            </a:lnSpc>
                            <a:spcAft>
                              <a:spcPts val="0"/>
                            </a:spcAft>
                          </a:pPr>
                          <a:r>
                            <a:rPr lang="ru-RU" sz="1100" b="0" dirty="0">
                              <a:solidFill>
                                <a:schemeClr val="tx1"/>
                              </a:solidFill>
                              <a:effectLst/>
                              <a:latin typeface="Times New Roman" pitchFamily="18" charset="0"/>
                              <a:cs typeface="Times New Roman" pitchFamily="18" charset="0"/>
                            </a:rPr>
                            <a:t>Значение </a:t>
                          </a:r>
                        </a:p>
                        <a:p>
                          <a:pPr algn="ctr">
                            <a:lnSpc>
                              <a:spcPct val="100000"/>
                            </a:lnSpc>
                            <a:spcAft>
                              <a:spcPts val="0"/>
                            </a:spcAft>
                          </a:pPr>
                          <a:r>
                            <a:rPr lang="ru-RU" sz="1100" b="0" dirty="0" err="1">
                              <a:solidFill>
                                <a:schemeClr val="tx1"/>
                              </a:solidFill>
                              <a:effectLst/>
                              <a:latin typeface="Times New Roman" pitchFamily="18" charset="0"/>
                              <a:cs typeface="Times New Roman" pitchFamily="18" charset="0"/>
                            </a:rPr>
                            <a:t>аккредитационных</a:t>
                          </a:r>
                          <a:r>
                            <a:rPr lang="ru-RU" sz="1100" b="0" dirty="0">
                              <a:solidFill>
                                <a:schemeClr val="tx1"/>
                              </a:solidFill>
                              <a:effectLst/>
                              <a:latin typeface="Times New Roman" pitchFamily="18" charset="0"/>
                              <a:cs typeface="Times New Roman" pitchFamily="18" charset="0"/>
                            </a:rPr>
                            <a:t> показателей </a:t>
                          </a:r>
                          <a:endParaRPr lang="ru-RU" sz="1100" b="0" dirty="0">
                            <a:solidFill>
                              <a:schemeClr val="tx1"/>
                            </a:solidFill>
                            <a:effectLst/>
                            <a:latin typeface="Times New Roman" pitchFamily="18" charset="0"/>
                            <a:ea typeface="Calibri"/>
                            <a:cs typeface="Times New Roman" pitchFamily="18" charset="0"/>
                          </a:endParaRPr>
                        </a:p>
                      </a:txBody>
                      <a:tcPr marL="46003" marR="46003" marT="0" marB="0" anchor="ctr">
                        <a:lnL w="12700" cap="flat" cmpd="sng" algn="ctr">
                          <a:solidFill>
                            <a:schemeClr val="tx1">
                              <a:lumMod val="85000"/>
                              <a:lumOff val="15000"/>
                            </a:schemeClr>
                          </a:solidFill>
                          <a:prstDash val="solid"/>
                          <a:round/>
                          <a:headEnd type="none" w="med" len="med"/>
                          <a:tailEnd type="none" w="med" len="med"/>
                        </a:lnL>
                        <a:lnR w="12700" cap="flat" cmpd="sng" algn="ctr">
                          <a:solidFill>
                            <a:schemeClr val="tx1">
                              <a:lumMod val="85000"/>
                              <a:lumOff val="15000"/>
                            </a:schemeClr>
                          </a:solidFill>
                          <a:prstDash val="solid"/>
                          <a:round/>
                          <a:headEnd type="none" w="med" len="med"/>
                          <a:tailEnd type="none" w="med" len="med"/>
                        </a:lnR>
                        <a:lnT w="12700" cap="flat" cmpd="sng" algn="ctr">
                          <a:solidFill>
                            <a:schemeClr val="tx1">
                              <a:lumMod val="85000"/>
                              <a:lumOff val="15000"/>
                            </a:schemeClr>
                          </a:solidFill>
                          <a:prstDash val="solid"/>
                          <a:round/>
                          <a:headEnd type="none" w="med" len="med"/>
                          <a:tailEnd type="none" w="med" len="med"/>
                        </a:lnT>
                        <a:lnB w="12700" cap="flat" cmpd="sng" algn="ctr">
                          <a:solidFill>
                            <a:schemeClr val="tx1">
                              <a:lumMod val="85000"/>
                              <a:lumOff val="15000"/>
                            </a:schemeClr>
                          </a:solidFill>
                          <a:prstDash val="solid"/>
                          <a:round/>
                          <a:headEnd type="none" w="med" len="med"/>
                          <a:tailEnd type="none" w="med" len="med"/>
                        </a:lnB>
                        <a:solidFill>
                          <a:srgbClr val="BDD7EE"/>
                        </a:solidFill>
                      </a:tcPr>
                    </a:tc>
                    <a:tc>
                      <a:txBody>
                        <a:bodyPr/>
                        <a:lstStyle/>
                        <a:p>
                          <a:pPr algn="ctr">
                            <a:lnSpc>
                              <a:spcPct val="100000"/>
                            </a:lnSpc>
                            <a:spcAft>
                              <a:spcPts val="0"/>
                            </a:spcAft>
                          </a:pPr>
                          <a:r>
                            <a:rPr lang="ru-RU" sz="1100" b="0" dirty="0">
                              <a:solidFill>
                                <a:schemeClr val="tx1"/>
                              </a:solidFill>
                              <a:effectLst/>
                              <a:latin typeface="Times New Roman" pitchFamily="18" charset="0"/>
                              <a:cs typeface="Times New Roman" pitchFamily="18" charset="0"/>
                            </a:rPr>
                            <a:t>Количество</a:t>
                          </a:r>
                        </a:p>
                        <a:p>
                          <a:pPr algn="ctr">
                            <a:lnSpc>
                              <a:spcPct val="100000"/>
                            </a:lnSpc>
                            <a:spcAft>
                              <a:spcPts val="0"/>
                            </a:spcAft>
                          </a:pPr>
                          <a:r>
                            <a:rPr lang="ru-RU" sz="1100" b="0" dirty="0">
                              <a:solidFill>
                                <a:schemeClr val="tx1"/>
                              </a:solidFill>
                              <a:effectLst/>
                              <a:latin typeface="Times New Roman" pitchFamily="18" charset="0"/>
                              <a:cs typeface="Times New Roman" pitchFamily="18" charset="0"/>
                            </a:rPr>
                            <a:t> </a:t>
                          </a:r>
                          <a:r>
                            <a:rPr lang="ru-RU" sz="1100" b="0" dirty="0" smtClean="0">
                              <a:solidFill>
                                <a:schemeClr val="tx1"/>
                              </a:solidFill>
                              <a:effectLst/>
                              <a:latin typeface="Times New Roman" pitchFamily="18" charset="0"/>
                              <a:cs typeface="Times New Roman" pitchFamily="18" charset="0"/>
                            </a:rPr>
                            <a:t>баллов</a:t>
                          </a:r>
                          <a:r>
                            <a:rPr lang="ru-RU" sz="1100" b="0" dirty="0">
                              <a:solidFill>
                                <a:schemeClr val="tx1"/>
                              </a:solidFill>
                              <a:effectLst/>
                              <a:latin typeface="Times New Roman" pitchFamily="18" charset="0"/>
                              <a:cs typeface="Times New Roman" pitchFamily="18" charset="0"/>
                            </a:rPr>
                            <a:t> </a:t>
                          </a:r>
                          <a:endParaRPr lang="ru-RU" sz="1100" b="0" dirty="0">
                            <a:solidFill>
                              <a:schemeClr val="tx1"/>
                            </a:solidFill>
                            <a:effectLst/>
                            <a:latin typeface="Times New Roman" pitchFamily="18" charset="0"/>
                            <a:ea typeface="Calibri"/>
                            <a:cs typeface="Times New Roman" pitchFamily="18" charset="0"/>
                          </a:endParaRPr>
                        </a:p>
                      </a:txBody>
                      <a:tcPr marL="46003" marR="46003" marT="0" marB="0" anchor="ctr">
                        <a:lnL w="12700" cap="flat" cmpd="sng" algn="ctr">
                          <a:solidFill>
                            <a:schemeClr val="tx1">
                              <a:lumMod val="85000"/>
                              <a:lumOff val="15000"/>
                            </a:schemeClr>
                          </a:solidFill>
                          <a:prstDash val="solid"/>
                          <a:round/>
                          <a:headEnd type="none" w="med" len="med"/>
                          <a:tailEnd type="none" w="med" len="med"/>
                        </a:lnL>
                        <a:lnR w="12700" cap="flat" cmpd="sng" algn="ctr">
                          <a:solidFill>
                            <a:schemeClr val="tx1">
                              <a:lumMod val="85000"/>
                              <a:lumOff val="15000"/>
                            </a:schemeClr>
                          </a:solidFill>
                          <a:prstDash val="solid"/>
                          <a:round/>
                          <a:headEnd type="none" w="med" len="med"/>
                          <a:tailEnd type="none" w="med" len="med"/>
                        </a:lnR>
                        <a:lnT w="12700" cap="flat" cmpd="sng" algn="ctr">
                          <a:solidFill>
                            <a:schemeClr val="tx1">
                              <a:lumMod val="85000"/>
                              <a:lumOff val="15000"/>
                            </a:schemeClr>
                          </a:solidFill>
                          <a:prstDash val="solid"/>
                          <a:round/>
                          <a:headEnd type="none" w="med" len="med"/>
                          <a:tailEnd type="none" w="med" len="med"/>
                        </a:lnT>
                        <a:lnB w="12700" cap="flat" cmpd="sng" algn="ctr">
                          <a:solidFill>
                            <a:schemeClr val="tx1">
                              <a:lumMod val="85000"/>
                              <a:lumOff val="15000"/>
                            </a:schemeClr>
                          </a:solidFill>
                          <a:prstDash val="solid"/>
                          <a:round/>
                          <a:headEnd type="none" w="med" len="med"/>
                          <a:tailEnd type="none" w="med" len="med"/>
                        </a:lnB>
                        <a:solidFill>
                          <a:srgbClr val="BDD7EE"/>
                        </a:solidFill>
                      </a:tcPr>
                    </a:tc>
                    <a:tc>
                      <a:txBody>
                        <a:bodyPr/>
                        <a:lstStyle/>
                        <a:p>
                          <a:pPr algn="ctr">
                            <a:lnSpc>
                              <a:spcPct val="100000"/>
                            </a:lnSpc>
                            <a:spcAft>
                              <a:spcPts val="0"/>
                            </a:spcAft>
                          </a:pPr>
                          <a:r>
                            <a:rPr lang="ru-RU" sz="1100" b="0" dirty="0">
                              <a:solidFill>
                                <a:schemeClr val="tx1"/>
                              </a:solidFill>
                              <a:effectLst/>
                              <a:latin typeface="Times New Roman" pitchFamily="18" charset="0"/>
                              <a:cs typeface="Times New Roman" pitchFamily="18" charset="0"/>
                            </a:rPr>
                            <a:t>Методика расчета </a:t>
                          </a:r>
                          <a:endParaRPr lang="ru-RU" sz="1100" b="0" dirty="0" smtClean="0">
                            <a:solidFill>
                              <a:schemeClr val="tx1"/>
                            </a:solidFill>
                            <a:effectLst/>
                            <a:latin typeface="Times New Roman" pitchFamily="18" charset="0"/>
                            <a:cs typeface="Times New Roman" pitchFamily="18" charset="0"/>
                          </a:endParaRPr>
                        </a:p>
                        <a:p>
                          <a:pPr algn="ctr">
                            <a:lnSpc>
                              <a:spcPct val="100000"/>
                            </a:lnSpc>
                            <a:spcAft>
                              <a:spcPts val="0"/>
                            </a:spcAft>
                          </a:pPr>
                          <a:r>
                            <a:rPr lang="ru-RU" sz="1100" b="0" dirty="0" err="1" smtClean="0">
                              <a:solidFill>
                                <a:schemeClr val="tx1"/>
                              </a:solidFill>
                              <a:effectLst/>
                              <a:latin typeface="Times New Roman" pitchFamily="18" charset="0"/>
                              <a:cs typeface="Times New Roman" pitchFamily="18" charset="0"/>
                            </a:rPr>
                            <a:t>аккредитационных</a:t>
                          </a:r>
                          <a:r>
                            <a:rPr lang="ru-RU" sz="1100" b="0" dirty="0" smtClean="0">
                              <a:solidFill>
                                <a:schemeClr val="tx1"/>
                              </a:solidFill>
                              <a:effectLst/>
                              <a:latin typeface="Times New Roman" pitchFamily="18" charset="0"/>
                              <a:cs typeface="Times New Roman" pitchFamily="18" charset="0"/>
                            </a:rPr>
                            <a:t> показателей</a:t>
                          </a:r>
                          <a:r>
                            <a:rPr lang="ru-RU" sz="1100" b="0" dirty="0">
                              <a:solidFill>
                                <a:schemeClr val="tx1"/>
                              </a:solidFill>
                              <a:effectLst/>
                              <a:latin typeface="Times New Roman" pitchFamily="18" charset="0"/>
                              <a:cs typeface="Times New Roman" pitchFamily="18" charset="0"/>
                            </a:rPr>
                            <a:t> </a:t>
                          </a:r>
                          <a:endParaRPr lang="ru-RU" sz="1100" b="0" dirty="0">
                            <a:solidFill>
                              <a:schemeClr val="tx1"/>
                            </a:solidFill>
                            <a:effectLst/>
                            <a:latin typeface="Times New Roman" pitchFamily="18" charset="0"/>
                            <a:ea typeface="Calibri"/>
                            <a:cs typeface="Times New Roman" pitchFamily="18" charset="0"/>
                          </a:endParaRPr>
                        </a:p>
                      </a:txBody>
                      <a:tcPr marL="46003" marR="46003" marT="0" marB="0" anchor="ctr">
                        <a:lnL w="12700" cap="flat" cmpd="sng" algn="ctr">
                          <a:solidFill>
                            <a:schemeClr val="tx1">
                              <a:lumMod val="85000"/>
                              <a:lumOff val="15000"/>
                            </a:schemeClr>
                          </a:solidFill>
                          <a:prstDash val="solid"/>
                          <a:round/>
                          <a:headEnd type="none" w="med" len="med"/>
                          <a:tailEnd type="none" w="med" len="med"/>
                        </a:lnL>
                        <a:lnR w="12700" cap="flat" cmpd="sng" algn="ctr">
                          <a:solidFill>
                            <a:schemeClr val="tx1">
                              <a:lumMod val="85000"/>
                              <a:lumOff val="15000"/>
                            </a:schemeClr>
                          </a:solidFill>
                          <a:prstDash val="solid"/>
                          <a:round/>
                          <a:headEnd type="none" w="med" len="med"/>
                          <a:tailEnd type="none" w="med" len="med"/>
                        </a:lnR>
                        <a:lnT w="12700" cap="flat" cmpd="sng" algn="ctr">
                          <a:solidFill>
                            <a:schemeClr val="tx1">
                              <a:lumMod val="85000"/>
                              <a:lumOff val="15000"/>
                            </a:schemeClr>
                          </a:solidFill>
                          <a:prstDash val="solid"/>
                          <a:round/>
                          <a:headEnd type="none" w="med" len="med"/>
                          <a:tailEnd type="none" w="med" len="med"/>
                        </a:lnT>
                        <a:lnB w="12700" cap="flat" cmpd="sng" algn="ctr">
                          <a:solidFill>
                            <a:schemeClr val="tx1">
                              <a:lumMod val="85000"/>
                              <a:lumOff val="15000"/>
                            </a:schemeClr>
                          </a:solidFill>
                          <a:prstDash val="solid"/>
                          <a:round/>
                          <a:headEnd type="none" w="med" len="med"/>
                          <a:tailEnd type="none" w="med" len="med"/>
                        </a:lnB>
                        <a:solidFill>
                          <a:srgbClr val="BDD7EE"/>
                        </a:solidFill>
                      </a:tcPr>
                    </a:tc>
                    <a:tc>
                      <a:txBody>
                        <a:bodyPr/>
                        <a:lstStyle/>
                        <a:p>
                          <a:pPr algn="ctr">
                            <a:lnSpc>
                              <a:spcPct val="100000"/>
                            </a:lnSpc>
                            <a:spcAft>
                              <a:spcPts val="0"/>
                            </a:spcAft>
                          </a:pPr>
                          <a:r>
                            <a:rPr lang="ru-RU" sz="1100" b="0" dirty="0">
                              <a:solidFill>
                                <a:schemeClr val="tx1"/>
                              </a:solidFill>
                              <a:effectLst/>
                              <a:latin typeface="Times New Roman" pitchFamily="18" charset="0"/>
                              <a:cs typeface="Times New Roman" pitchFamily="18" charset="0"/>
                            </a:rPr>
                            <a:t>Источники данных </a:t>
                          </a:r>
                          <a:endParaRPr lang="ru-RU" sz="1100" b="0" dirty="0" smtClean="0">
                            <a:solidFill>
                              <a:schemeClr val="tx1"/>
                            </a:solidFill>
                            <a:effectLst/>
                            <a:latin typeface="Times New Roman" pitchFamily="18" charset="0"/>
                            <a:cs typeface="Times New Roman" pitchFamily="18" charset="0"/>
                          </a:endParaRPr>
                        </a:p>
                        <a:p>
                          <a:pPr algn="ctr">
                            <a:lnSpc>
                              <a:spcPct val="100000"/>
                            </a:lnSpc>
                            <a:spcAft>
                              <a:spcPts val="0"/>
                            </a:spcAft>
                          </a:pPr>
                          <a:r>
                            <a:rPr lang="ru-RU" sz="1100" b="0" dirty="0" smtClean="0">
                              <a:solidFill>
                                <a:schemeClr val="tx1"/>
                              </a:solidFill>
                              <a:effectLst/>
                              <a:latin typeface="Times New Roman" pitchFamily="18" charset="0"/>
                              <a:cs typeface="Times New Roman" pitchFamily="18" charset="0"/>
                            </a:rPr>
                            <a:t>для </a:t>
                          </a:r>
                          <a:r>
                            <a:rPr lang="ru-RU" sz="1100" b="0" dirty="0">
                              <a:solidFill>
                                <a:schemeClr val="tx1"/>
                              </a:solidFill>
                              <a:effectLst/>
                              <a:latin typeface="Times New Roman" pitchFamily="18" charset="0"/>
                              <a:cs typeface="Times New Roman" pitchFamily="18" charset="0"/>
                            </a:rPr>
                            <a:t>расчета </a:t>
                          </a:r>
                          <a:r>
                            <a:rPr lang="ru-RU" sz="1100" b="0" dirty="0" smtClean="0">
                              <a:solidFill>
                                <a:schemeClr val="tx1"/>
                              </a:solidFill>
                              <a:effectLst/>
                              <a:latin typeface="Times New Roman" pitchFamily="18" charset="0"/>
                              <a:cs typeface="Times New Roman" pitchFamily="18" charset="0"/>
                            </a:rPr>
                            <a:t>показателя </a:t>
                          </a:r>
                          <a:endParaRPr lang="ru-RU" sz="1100" b="0" dirty="0">
                            <a:solidFill>
                              <a:schemeClr val="tx1"/>
                            </a:solidFill>
                            <a:effectLst/>
                            <a:latin typeface="Times New Roman" pitchFamily="18" charset="0"/>
                            <a:ea typeface="Calibri"/>
                            <a:cs typeface="Times New Roman" pitchFamily="18" charset="0"/>
                          </a:endParaRPr>
                        </a:p>
                      </a:txBody>
                      <a:tcPr marL="46003" marR="46003" marT="0" marB="0" anchor="ctr">
                        <a:lnL w="12700" cap="flat" cmpd="sng" algn="ctr">
                          <a:solidFill>
                            <a:schemeClr val="tx1">
                              <a:lumMod val="85000"/>
                              <a:lumOff val="15000"/>
                            </a:schemeClr>
                          </a:solidFill>
                          <a:prstDash val="solid"/>
                          <a:round/>
                          <a:headEnd type="none" w="med" len="med"/>
                          <a:tailEnd type="none" w="med" len="med"/>
                        </a:lnL>
                        <a:lnR w="12700" cap="flat" cmpd="sng" algn="ctr">
                          <a:solidFill>
                            <a:schemeClr val="tx1">
                              <a:lumMod val="85000"/>
                              <a:lumOff val="15000"/>
                            </a:schemeClr>
                          </a:solidFill>
                          <a:prstDash val="solid"/>
                          <a:round/>
                          <a:headEnd type="none" w="med" len="med"/>
                          <a:tailEnd type="none" w="med" len="med"/>
                        </a:lnR>
                        <a:lnT w="12700" cap="flat" cmpd="sng" algn="ctr">
                          <a:solidFill>
                            <a:schemeClr val="tx1">
                              <a:lumMod val="85000"/>
                              <a:lumOff val="15000"/>
                            </a:schemeClr>
                          </a:solidFill>
                          <a:prstDash val="solid"/>
                          <a:round/>
                          <a:headEnd type="none" w="med" len="med"/>
                          <a:tailEnd type="none" w="med" len="med"/>
                        </a:lnT>
                        <a:lnB w="12700" cap="flat" cmpd="sng" algn="ctr">
                          <a:solidFill>
                            <a:schemeClr val="tx1">
                              <a:lumMod val="85000"/>
                              <a:lumOff val="15000"/>
                            </a:schemeClr>
                          </a:solidFill>
                          <a:prstDash val="solid"/>
                          <a:round/>
                          <a:headEnd type="none" w="med" len="med"/>
                          <a:tailEnd type="none" w="med" len="med"/>
                        </a:lnB>
                        <a:solidFill>
                          <a:srgbClr val="BDD7EE"/>
                        </a:solidFill>
                      </a:tcPr>
                    </a:tc>
                    <a:tc>
                      <a:txBody>
                        <a:bodyPr/>
                        <a:lstStyle/>
                        <a:p>
                          <a:pPr algn="ctr">
                            <a:lnSpc>
                              <a:spcPct val="100000"/>
                            </a:lnSpc>
                            <a:spcAft>
                              <a:spcPts val="0"/>
                            </a:spcAft>
                          </a:pPr>
                          <a:r>
                            <a:rPr lang="ru-RU" sz="1100" b="0" dirty="0" smtClean="0">
                              <a:solidFill>
                                <a:schemeClr val="tx1"/>
                              </a:solidFill>
                              <a:effectLst/>
                              <a:latin typeface="Times New Roman" pitchFamily="18" charset="0"/>
                              <a:ea typeface="Calibri"/>
                              <a:cs typeface="Times New Roman" pitchFamily="18" charset="0"/>
                            </a:rPr>
                            <a:t>Справочная </a:t>
                          </a:r>
                        </a:p>
                        <a:p>
                          <a:pPr algn="ctr">
                            <a:lnSpc>
                              <a:spcPct val="100000"/>
                            </a:lnSpc>
                            <a:spcAft>
                              <a:spcPts val="0"/>
                            </a:spcAft>
                          </a:pPr>
                          <a:r>
                            <a:rPr lang="ru-RU" sz="1100" b="0" dirty="0" smtClean="0">
                              <a:solidFill>
                                <a:schemeClr val="tx1"/>
                              </a:solidFill>
                              <a:effectLst/>
                              <a:latin typeface="Times New Roman" pitchFamily="18" charset="0"/>
                              <a:ea typeface="Calibri"/>
                              <a:cs typeface="Times New Roman" pitchFamily="18" charset="0"/>
                            </a:rPr>
                            <a:t>информация</a:t>
                          </a:r>
                          <a:endParaRPr lang="ru-RU" sz="1100" b="0" dirty="0">
                            <a:solidFill>
                              <a:schemeClr val="tx1"/>
                            </a:solidFill>
                            <a:effectLst/>
                            <a:latin typeface="Times New Roman" pitchFamily="18" charset="0"/>
                            <a:ea typeface="Calibri"/>
                            <a:cs typeface="Times New Roman" pitchFamily="18" charset="0"/>
                          </a:endParaRPr>
                        </a:p>
                      </a:txBody>
                      <a:tcPr marL="46003" marR="46003" marT="0" marB="0" anchor="ctr">
                        <a:lnL w="12700" cap="flat" cmpd="sng" algn="ctr">
                          <a:solidFill>
                            <a:schemeClr val="tx1">
                              <a:lumMod val="85000"/>
                              <a:lumOff val="15000"/>
                            </a:schemeClr>
                          </a:solidFill>
                          <a:prstDash val="solid"/>
                          <a:round/>
                          <a:headEnd type="none" w="med" len="med"/>
                          <a:tailEnd type="none" w="med" len="med"/>
                        </a:lnL>
                        <a:lnR w="12700" cap="flat" cmpd="sng" algn="ctr">
                          <a:solidFill>
                            <a:schemeClr val="tx1">
                              <a:lumMod val="85000"/>
                              <a:lumOff val="15000"/>
                            </a:schemeClr>
                          </a:solidFill>
                          <a:prstDash val="solid"/>
                          <a:round/>
                          <a:headEnd type="none" w="med" len="med"/>
                          <a:tailEnd type="none" w="med" len="med"/>
                        </a:lnR>
                        <a:lnT w="12700" cap="flat" cmpd="sng" algn="ctr">
                          <a:solidFill>
                            <a:schemeClr val="tx1">
                              <a:lumMod val="85000"/>
                              <a:lumOff val="15000"/>
                            </a:schemeClr>
                          </a:solidFill>
                          <a:prstDash val="solid"/>
                          <a:round/>
                          <a:headEnd type="none" w="med" len="med"/>
                          <a:tailEnd type="none" w="med" len="med"/>
                        </a:lnT>
                        <a:lnB w="12700" cap="flat" cmpd="sng" algn="ctr">
                          <a:solidFill>
                            <a:schemeClr val="tx1">
                              <a:lumMod val="85000"/>
                              <a:lumOff val="15000"/>
                            </a:schemeClr>
                          </a:solidFill>
                          <a:prstDash val="solid"/>
                          <a:round/>
                          <a:headEnd type="none" w="med" len="med"/>
                          <a:tailEnd type="none" w="med" len="med"/>
                        </a:lnB>
                        <a:solidFill>
                          <a:srgbClr val="BDD7EE"/>
                        </a:solidFill>
                      </a:tcPr>
                    </a:tc>
                    <a:extLst>
                      <a:ext uri="{0D108BD9-81ED-4DB2-BD59-A6C34878D82A}">
                        <a16:rowId xmlns="" xmlns:a16="http://schemas.microsoft.com/office/drawing/2014/main" xmlns:a14="http://schemas.microsoft.com/office/drawing/2010/main" val="321709478"/>
                      </a:ext>
                    </a:extLst>
                  </a:tr>
                  <a:tr h="553445">
                    <a:tc rowSpan="4">
                      <a:txBody>
                        <a:bodyPr/>
                        <a:lstStyle/>
                        <a:p>
                          <a:pPr algn="ctr">
                            <a:lnSpc>
                              <a:spcPct val="100000"/>
                            </a:lnSpc>
                            <a:spcAft>
                              <a:spcPts val="0"/>
                            </a:spcAft>
                          </a:pPr>
                          <a:r>
                            <a:rPr lang="ru-RU" sz="1100" b="0" kern="1200" dirty="0" smtClean="0">
                              <a:solidFill>
                                <a:schemeClr val="dk1"/>
                              </a:solidFill>
                              <a:effectLst/>
                              <a:latin typeface="Times New Roman" pitchFamily="18" charset="0"/>
                              <a:ea typeface="+mn-ea"/>
                              <a:cs typeface="Times New Roman" pitchFamily="18" charset="0"/>
                            </a:rPr>
                            <a:t>Доля обучающихся, обеспеченных учебниками и разработанными в комплекте с ними учебными пособиями из числа входящих в федеральный перечень учебников, по каждому учебному предмету, в общем количестве обучающихся по ОП - </a:t>
                          </a:r>
                          <a:r>
                            <a:rPr lang="ru-RU" sz="1100" b="1" kern="1200" dirty="0" smtClean="0">
                              <a:solidFill>
                                <a:schemeClr val="dk1"/>
                              </a:solidFill>
                              <a:effectLst/>
                              <a:latin typeface="Times New Roman" pitchFamily="18" charset="0"/>
                              <a:ea typeface="+mn-ea"/>
                              <a:cs typeface="Times New Roman" pitchFamily="18" charset="0"/>
                            </a:rPr>
                            <a:t>АП</a:t>
                          </a:r>
                          <a:r>
                            <a:rPr lang="ru-RU" sz="1100" b="1" kern="1200" baseline="-25000" dirty="0" smtClean="0">
                              <a:solidFill>
                                <a:schemeClr val="dk1"/>
                              </a:solidFill>
                              <a:effectLst/>
                              <a:latin typeface="Times New Roman" pitchFamily="18" charset="0"/>
                              <a:ea typeface="+mn-ea"/>
                              <a:cs typeface="Times New Roman" pitchFamily="18" charset="0"/>
                            </a:rPr>
                            <a:t>5</a:t>
                          </a:r>
                        </a:p>
                        <a:p>
                          <a:pPr algn="ctr">
                            <a:lnSpc>
                              <a:spcPct val="100000"/>
                            </a:lnSpc>
                            <a:spcAft>
                              <a:spcPts val="0"/>
                            </a:spcAft>
                          </a:pPr>
                          <a:endParaRPr lang="ru-RU" sz="1100" b="1" kern="1200" baseline="-25000" dirty="0" smtClean="0">
                            <a:solidFill>
                              <a:schemeClr val="dk1"/>
                            </a:solidFill>
                            <a:effectLst/>
                            <a:latin typeface="Times New Roman" pitchFamily="18" charset="0"/>
                            <a:ea typeface="+mn-ea"/>
                            <a:cs typeface="Times New Roman" pitchFamily="18" charset="0"/>
                          </a:endParaRPr>
                        </a:p>
                      </a:txBody>
                      <a:tcPr marL="62972" marR="62972" marT="0" marB="0" anchor="ctr">
                        <a:lnL w="12700" cap="flat" cmpd="sng" algn="ctr">
                          <a:solidFill>
                            <a:schemeClr val="tx1">
                              <a:lumMod val="85000"/>
                              <a:lumOff val="15000"/>
                            </a:schemeClr>
                          </a:solidFill>
                          <a:prstDash val="solid"/>
                          <a:round/>
                          <a:headEnd type="none" w="med" len="med"/>
                          <a:tailEnd type="none" w="med" len="med"/>
                        </a:lnL>
                        <a:lnR w="12700" cap="flat" cmpd="sng" algn="ctr">
                          <a:solidFill>
                            <a:schemeClr val="tx1">
                              <a:lumMod val="85000"/>
                              <a:lumOff val="15000"/>
                            </a:schemeClr>
                          </a:solidFill>
                          <a:prstDash val="solid"/>
                          <a:round/>
                          <a:headEnd type="none" w="med" len="med"/>
                          <a:tailEnd type="none" w="med" len="med"/>
                        </a:lnR>
                        <a:lnT w="12700" cap="flat" cmpd="sng" algn="ctr">
                          <a:solidFill>
                            <a:schemeClr val="tx1">
                              <a:lumMod val="85000"/>
                              <a:lumOff val="15000"/>
                            </a:schemeClr>
                          </a:solidFill>
                          <a:prstDash val="solid"/>
                          <a:round/>
                          <a:headEnd type="none" w="med" len="med"/>
                          <a:tailEnd type="none" w="med" len="med"/>
                        </a:lnT>
                        <a:lnB w="12700" cap="flat" cmpd="sng" algn="ctr">
                          <a:solidFill>
                            <a:schemeClr val="tx1">
                              <a:lumMod val="85000"/>
                              <a:lumOff val="15000"/>
                            </a:schemeClr>
                          </a:solidFill>
                          <a:prstDash val="solid"/>
                          <a:round/>
                          <a:headEnd type="none" w="med" len="med"/>
                          <a:tailEnd type="none" w="med" len="med"/>
                        </a:lnB>
                        <a:solidFill>
                          <a:srgbClr val="DEEBF7"/>
                        </a:solidFill>
                      </a:tcPr>
                    </a:tc>
                    <a:tc>
                      <a:txBody>
                        <a:bodyPr/>
                        <a:lstStyle/>
                        <a:p>
                          <a:pPr marL="0" algn="ctr" defTabSz="914400" rtl="0" eaLnBrk="1" latinLnBrk="0" hangingPunct="1">
                            <a:lnSpc>
                              <a:spcPct val="100000"/>
                            </a:lnSpc>
                            <a:spcAft>
                              <a:spcPts val="0"/>
                            </a:spcAft>
                          </a:pPr>
                          <a:r>
                            <a:rPr lang="ru-RU" sz="1100" b="1" kern="1200" dirty="0">
                              <a:solidFill>
                                <a:schemeClr val="dk1"/>
                              </a:solidFill>
                              <a:effectLst/>
                              <a:latin typeface="Times New Roman" pitchFamily="18" charset="0"/>
                              <a:ea typeface="+mn-ea"/>
                              <a:cs typeface="Times New Roman" pitchFamily="18" charset="0"/>
                            </a:rPr>
                            <a:t>С контингентом - 100%</a:t>
                          </a:r>
                        </a:p>
                      </a:txBody>
                      <a:tcPr marL="0" marR="0" marT="0" marB="0" anchor="ctr">
                        <a:lnL w="12700" cap="flat" cmpd="sng" algn="ctr">
                          <a:solidFill>
                            <a:schemeClr val="tx1">
                              <a:lumMod val="85000"/>
                              <a:lumOff val="15000"/>
                            </a:schemeClr>
                          </a:solidFill>
                          <a:prstDash val="solid"/>
                          <a:round/>
                          <a:headEnd type="none" w="med" len="med"/>
                          <a:tailEnd type="none" w="med" len="med"/>
                        </a:lnL>
                        <a:lnR w="12700" cap="flat" cmpd="sng" algn="ctr">
                          <a:solidFill>
                            <a:schemeClr val="tx1">
                              <a:lumMod val="85000"/>
                              <a:lumOff val="15000"/>
                            </a:schemeClr>
                          </a:solidFill>
                          <a:prstDash val="solid"/>
                          <a:round/>
                          <a:headEnd type="none" w="med" len="med"/>
                          <a:tailEnd type="none" w="med" len="med"/>
                        </a:lnR>
                        <a:lnT w="12700" cap="flat" cmpd="sng" algn="ctr">
                          <a:solidFill>
                            <a:schemeClr val="tx1">
                              <a:lumMod val="85000"/>
                              <a:lumOff val="15000"/>
                            </a:schemeClr>
                          </a:solidFill>
                          <a:prstDash val="solid"/>
                          <a:round/>
                          <a:headEnd type="none" w="med" len="med"/>
                          <a:tailEnd type="none" w="med" len="med"/>
                        </a:lnT>
                        <a:lnB w="12700" cap="flat" cmpd="sng" algn="ctr">
                          <a:solidFill>
                            <a:schemeClr val="tx1">
                              <a:lumMod val="85000"/>
                              <a:lumOff val="15000"/>
                            </a:schemeClr>
                          </a:solidFill>
                          <a:prstDash val="solid"/>
                          <a:round/>
                          <a:headEnd type="none" w="med" len="med"/>
                          <a:tailEnd type="none" w="med" len="med"/>
                        </a:lnB>
                        <a:solidFill>
                          <a:srgbClr val="DEEBF7"/>
                        </a:solidFill>
                      </a:tcPr>
                    </a:tc>
                    <a:tc>
                      <a:txBody>
                        <a:bodyPr/>
                        <a:lstStyle/>
                        <a:p>
                          <a:pPr marL="0" algn="ctr" defTabSz="914400" rtl="0" eaLnBrk="1" latinLnBrk="0" hangingPunct="1">
                            <a:lnSpc>
                              <a:spcPct val="100000"/>
                            </a:lnSpc>
                            <a:spcAft>
                              <a:spcPts val="0"/>
                            </a:spcAft>
                          </a:pPr>
                          <a:r>
                            <a:rPr lang="ru-RU" sz="1100" b="1" kern="1200" dirty="0">
                              <a:solidFill>
                                <a:schemeClr val="dk1"/>
                              </a:solidFill>
                              <a:effectLst/>
                              <a:latin typeface="Times New Roman" pitchFamily="18" charset="0"/>
                              <a:ea typeface="+mn-ea"/>
                              <a:cs typeface="Times New Roman" pitchFamily="18" charset="0"/>
                            </a:rPr>
                            <a:t>10</a:t>
                          </a:r>
                        </a:p>
                      </a:txBody>
                      <a:tcPr marL="0" marR="0" marT="0" marB="0" anchor="ctr">
                        <a:lnL w="12700" cap="flat" cmpd="sng" algn="ctr">
                          <a:solidFill>
                            <a:schemeClr val="tx1">
                              <a:lumMod val="85000"/>
                              <a:lumOff val="15000"/>
                            </a:schemeClr>
                          </a:solidFill>
                          <a:prstDash val="solid"/>
                          <a:round/>
                          <a:headEnd type="none" w="med" len="med"/>
                          <a:tailEnd type="none" w="med" len="med"/>
                        </a:lnL>
                        <a:lnR w="12700" cap="flat" cmpd="sng" algn="ctr">
                          <a:solidFill>
                            <a:schemeClr val="tx1">
                              <a:lumMod val="85000"/>
                              <a:lumOff val="15000"/>
                            </a:schemeClr>
                          </a:solidFill>
                          <a:prstDash val="solid"/>
                          <a:round/>
                          <a:headEnd type="none" w="med" len="med"/>
                          <a:tailEnd type="none" w="med" len="med"/>
                        </a:lnR>
                        <a:lnT w="12700" cap="flat" cmpd="sng" algn="ctr">
                          <a:solidFill>
                            <a:schemeClr val="tx1">
                              <a:lumMod val="85000"/>
                              <a:lumOff val="15000"/>
                            </a:schemeClr>
                          </a:solidFill>
                          <a:prstDash val="solid"/>
                          <a:round/>
                          <a:headEnd type="none" w="med" len="med"/>
                          <a:tailEnd type="none" w="med" len="med"/>
                        </a:lnT>
                        <a:lnB w="12700" cap="flat" cmpd="sng" algn="ctr">
                          <a:solidFill>
                            <a:schemeClr val="tx1">
                              <a:lumMod val="85000"/>
                              <a:lumOff val="15000"/>
                            </a:schemeClr>
                          </a:solidFill>
                          <a:prstDash val="solid"/>
                          <a:round/>
                          <a:headEnd type="none" w="med" len="med"/>
                          <a:tailEnd type="none" w="med" len="med"/>
                        </a:lnB>
                        <a:solidFill>
                          <a:srgbClr val="DEEBF7"/>
                        </a:solidFill>
                      </a:tcPr>
                    </a:tc>
                    <a:tc rowSpan="4">
                      <a:txBody>
                        <a:bodyPr/>
                        <a:lstStyle/>
                        <a:p>
                          <a:endParaRPr lang="ru-RU"/>
                        </a:p>
                      </a:txBody>
                      <a:tcPr marL="62972" marR="62972" marT="0" marB="0" anchor="ctr">
                        <a:lnL w="12700" cap="flat" cmpd="sng" algn="ctr">
                          <a:solidFill>
                            <a:schemeClr val="tx1">
                              <a:lumMod val="85000"/>
                              <a:lumOff val="15000"/>
                            </a:schemeClr>
                          </a:solidFill>
                          <a:prstDash val="solid"/>
                          <a:round/>
                          <a:headEnd type="none" w="med" len="med"/>
                          <a:tailEnd type="none" w="med" len="med"/>
                        </a:lnL>
                        <a:lnR w="12700" cap="flat" cmpd="sng" algn="ctr">
                          <a:solidFill>
                            <a:schemeClr val="tx1">
                              <a:lumMod val="85000"/>
                              <a:lumOff val="15000"/>
                            </a:schemeClr>
                          </a:solidFill>
                          <a:prstDash val="solid"/>
                          <a:round/>
                          <a:headEnd type="none" w="med" len="med"/>
                          <a:tailEnd type="none" w="med" len="med"/>
                        </a:lnR>
                        <a:lnT w="12700" cap="flat" cmpd="sng" algn="ctr">
                          <a:solidFill>
                            <a:schemeClr val="tx1">
                              <a:lumMod val="85000"/>
                              <a:lumOff val="15000"/>
                            </a:schemeClr>
                          </a:solidFill>
                          <a:prstDash val="solid"/>
                          <a:round/>
                          <a:headEnd type="none" w="med" len="med"/>
                          <a:tailEnd type="none" w="med" len="med"/>
                        </a:lnT>
                        <a:lnB w="12700" cap="flat" cmpd="sng" algn="ctr">
                          <a:solidFill>
                            <a:schemeClr val="tx1">
                              <a:lumMod val="85000"/>
                              <a:lumOff val="15000"/>
                            </a:schemeClr>
                          </a:solidFill>
                          <a:prstDash val="solid"/>
                          <a:round/>
                          <a:headEnd type="none" w="med" len="med"/>
                          <a:tailEnd type="none" w="med" len="med"/>
                        </a:lnB>
                        <a:blipFill rotWithShape="1">
                          <a:blip r:embed="rId2"/>
                          <a:stretch>
                            <a:fillRect l="-129189" t="-21857" r="-115135" b="-1429"/>
                          </a:stretch>
                        </a:blipFill>
                      </a:tcPr>
                    </a:tc>
                    <a:tc rowSpan="4">
                      <a:txBody>
                        <a:bodyPr/>
                        <a:lstStyle/>
                        <a:p>
                          <a:pPr algn="just">
                            <a:lnSpc>
                              <a:spcPct val="100000"/>
                            </a:lnSpc>
                            <a:spcAft>
                              <a:spcPts val="0"/>
                            </a:spcAft>
                          </a:pPr>
                          <a:r>
                            <a:rPr lang="ru-RU" sz="1100" kern="1200" dirty="0" smtClean="0">
                              <a:solidFill>
                                <a:schemeClr val="dk1"/>
                              </a:solidFill>
                              <a:effectLst/>
                              <a:latin typeface="Times New Roman" pitchFamily="18" charset="0"/>
                              <a:ea typeface="+mn-ea"/>
                              <a:cs typeface="Times New Roman" pitchFamily="18" charset="0"/>
                            </a:rPr>
                            <a:t>- документы и сведения, представленные организацией.</a:t>
                          </a:r>
                          <a:endParaRPr lang="ru-RU" sz="1100" kern="1200" dirty="0">
                            <a:solidFill>
                              <a:schemeClr val="dk1"/>
                            </a:solidFill>
                            <a:effectLst/>
                            <a:latin typeface="Times New Roman" pitchFamily="18" charset="0"/>
                            <a:ea typeface="+mn-ea"/>
                            <a:cs typeface="Times New Roman" pitchFamily="18" charset="0"/>
                          </a:endParaRPr>
                        </a:p>
                      </a:txBody>
                      <a:tcPr marL="62972" marR="62972" marT="0" marB="0" anchor="ctr">
                        <a:lnL w="12700" cap="flat" cmpd="sng" algn="ctr">
                          <a:solidFill>
                            <a:schemeClr val="tx1">
                              <a:lumMod val="85000"/>
                              <a:lumOff val="15000"/>
                            </a:schemeClr>
                          </a:solidFill>
                          <a:prstDash val="solid"/>
                          <a:round/>
                          <a:headEnd type="none" w="med" len="med"/>
                          <a:tailEnd type="none" w="med" len="med"/>
                        </a:lnL>
                        <a:lnR w="12700" cap="flat" cmpd="sng" algn="ctr">
                          <a:solidFill>
                            <a:schemeClr val="tx1">
                              <a:lumMod val="85000"/>
                              <a:lumOff val="15000"/>
                            </a:schemeClr>
                          </a:solidFill>
                          <a:prstDash val="solid"/>
                          <a:round/>
                          <a:headEnd type="none" w="med" len="med"/>
                          <a:tailEnd type="none" w="med" len="med"/>
                        </a:lnR>
                        <a:lnT w="12700" cap="flat" cmpd="sng" algn="ctr">
                          <a:solidFill>
                            <a:schemeClr val="tx1">
                              <a:lumMod val="85000"/>
                              <a:lumOff val="15000"/>
                            </a:schemeClr>
                          </a:solidFill>
                          <a:prstDash val="solid"/>
                          <a:round/>
                          <a:headEnd type="none" w="med" len="med"/>
                          <a:tailEnd type="none" w="med" len="med"/>
                        </a:lnT>
                        <a:lnB w="12700" cap="flat" cmpd="sng" algn="ctr">
                          <a:solidFill>
                            <a:schemeClr val="tx1">
                              <a:lumMod val="85000"/>
                              <a:lumOff val="15000"/>
                            </a:schemeClr>
                          </a:solidFill>
                          <a:prstDash val="solid"/>
                          <a:round/>
                          <a:headEnd type="none" w="med" len="med"/>
                          <a:tailEnd type="none" w="med" len="med"/>
                        </a:lnB>
                        <a:solidFill>
                          <a:srgbClr val="DEEBF7"/>
                        </a:solidFill>
                      </a:tcPr>
                    </a:tc>
                    <a:tc rowSpan="4">
                      <a:txBody>
                        <a:bodyPr/>
                        <a:lstStyle/>
                        <a:p>
                          <a:pPr marL="0" marR="0" indent="432000" algn="just" defTabSz="914400" rtl="0" eaLnBrk="1" fontAlgn="auto" latinLnBrk="0" hangingPunct="1">
                            <a:lnSpc>
                              <a:spcPct val="100000"/>
                            </a:lnSpc>
                            <a:spcBef>
                              <a:spcPts val="0"/>
                            </a:spcBef>
                            <a:spcAft>
                              <a:spcPts val="0"/>
                            </a:spcAft>
                            <a:buClrTx/>
                            <a:buSzTx/>
                            <a:buFontTx/>
                            <a:buNone/>
                            <a:tabLst/>
                            <a:defRPr/>
                          </a:pPr>
                          <a:r>
                            <a:rPr lang="ru-RU" sz="1100" kern="1200" dirty="0" smtClean="0">
                              <a:solidFill>
                                <a:schemeClr val="dk1"/>
                              </a:solidFill>
                              <a:effectLst/>
                              <a:latin typeface="Times New Roman" pitchFamily="18" charset="0"/>
                              <a:ea typeface="+mn-ea"/>
                              <a:cs typeface="Times New Roman" pitchFamily="18" charset="0"/>
                            </a:rPr>
                            <a:t>Показатель    для категории «без контингента» рассчитывается, исходя из допустимой с учетом проектной мощности образовательной организации по численности обучающихся по ОП.</a:t>
                          </a:r>
                          <a:endParaRPr lang="ru-RU" sz="1100" kern="1200" dirty="0">
                            <a:solidFill>
                              <a:schemeClr val="dk1"/>
                            </a:solidFill>
                            <a:effectLst/>
                            <a:latin typeface="Times New Roman" pitchFamily="18" charset="0"/>
                            <a:ea typeface="+mn-ea"/>
                            <a:cs typeface="Times New Roman" pitchFamily="18" charset="0"/>
                          </a:endParaRPr>
                        </a:p>
                      </a:txBody>
                      <a:tcPr marL="62972" marR="62972" marT="0" marB="0" anchor="ctr">
                        <a:lnL w="12700" cap="flat" cmpd="sng" algn="ctr">
                          <a:solidFill>
                            <a:schemeClr val="tx1">
                              <a:lumMod val="85000"/>
                              <a:lumOff val="15000"/>
                            </a:schemeClr>
                          </a:solidFill>
                          <a:prstDash val="solid"/>
                          <a:round/>
                          <a:headEnd type="none" w="med" len="med"/>
                          <a:tailEnd type="none" w="med" len="med"/>
                        </a:lnL>
                        <a:lnR w="12700" cap="flat" cmpd="sng" algn="ctr">
                          <a:solidFill>
                            <a:schemeClr val="tx1">
                              <a:lumMod val="85000"/>
                              <a:lumOff val="15000"/>
                            </a:schemeClr>
                          </a:solidFill>
                          <a:prstDash val="solid"/>
                          <a:round/>
                          <a:headEnd type="none" w="med" len="med"/>
                          <a:tailEnd type="none" w="med" len="med"/>
                        </a:lnR>
                        <a:lnT w="12700" cap="flat" cmpd="sng" algn="ctr">
                          <a:solidFill>
                            <a:schemeClr val="tx1">
                              <a:lumMod val="85000"/>
                              <a:lumOff val="15000"/>
                            </a:schemeClr>
                          </a:solidFill>
                          <a:prstDash val="solid"/>
                          <a:round/>
                          <a:headEnd type="none" w="med" len="med"/>
                          <a:tailEnd type="none" w="med" len="med"/>
                        </a:lnT>
                        <a:lnB w="12700" cap="flat" cmpd="sng" algn="ctr">
                          <a:solidFill>
                            <a:schemeClr val="tx1">
                              <a:lumMod val="85000"/>
                              <a:lumOff val="15000"/>
                            </a:schemeClr>
                          </a:solidFill>
                          <a:prstDash val="solid"/>
                          <a:round/>
                          <a:headEnd type="none" w="med" len="med"/>
                          <a:tailEnd type="none" w="med" len="med"/>
                        </a:lnB>
                        <a:solidFill>
                          <a:srgbClr val="DEEBF7"/>
                        </a:solidFill>
                      </a:tcPr>
                    </a:tc>
                    <a:extLst>
                      <a:ext uri="{0D108BD9-81ED-4DB2-BD59-A6C34878D82A}">
                        <a16:rowId xmlns="" xmlns:a16="http://schemas.microsoft.com/office/drawing/2014/main" xmlns:a14="http://schemas.microsoft.com/office/drawing/2010/main" val="3403524466"/>
                      </a:ext>
                    </a:extLst>
                  </a:tr>
                  <a:tr h="792088">
                    <a:tc vMerge="1">
                      <a:txBody>
                        <a:bodyPr/>
                        <a:lstStyle/>
                        <a:p>
                          <a:endParaRPr lang="ru-RU"/>
                        </a:p>
                      </a:txBody>
                      <a:tcPr/>
                    </a:tc>
                    <a:tc>
                      <a:txBody>
                        <a:bodyPr/>
                        <a:lstStyle/>
                        <a:p>
                          <a:pPr marL="0" algn="ctr" defTabSz="914400" rtl="0" eaLnBrk="1" latinLnBrk="0" hangingPunct="1">
                            <a:lnSpc>
                              <a:spcPct val="100000"/>
                            </a:lnSpc>
                            <a:spcAft>
                              <a:spcPts val="0"/>
                            </a:spcAft>
                          </a:pPr>
                          <a:r>
                            <a:rPr lang="ru-RU" sz="1100" b="1" kern="1200" dirty="0">
                              <a:solidFill>
                                <a:schemeClr val="dk1"/>
                              </a:solidFill>
                              <a:effectLst/>
                              <a:latin typeface="Times New Roman" pitchFamily="18" charset="0"/>
                              <a:ea typeface="+mn-ea"/>
                              <a:cs typeface="Times New Roman" pitchFamily="18" charset="0"/>
                            </a:rPr>
                            <a:t>С контингентом - менее 100%</a:t>
                          </a:r>
                        </a:p>
                      </a:txBody>
                      <a:tcPr marL="0" marR="0" marT="0" marB="0" anchor="ctr">
                        <a:lnL w="12700" cap="flat" cmpd="sng" algn="ctr">
                          <a:solidFill>
                            <a:schemeClr val="tx1">
                              <a:lumMod val="85000"/>
                              <a:lumOff val="15000"/>
                            </a:schemeClr>
                          </a:solidFill>
                          <a:prstDash val="solid"/>
                          <a:round/>
                          <a:headEnd type="none" w="med" len="med"/>
                          <a:tailEnd type="none" w="med" len="med"/>
                        </a:lnL>
                        <a:lnR w="12700" cap="flat" cmpd="sng" algn="ctr">
                          <a:solidFill>
                            <a:schemeClr val="tx1">
                              <a:lumMod val="85000"/>
                              <a:lumOff val="15000"/>
                            </a:schemeClr>
                          </a:solidFill>
                          <a:prstDash val="solid"/>
                          <a:round/>
                          <a:headEnd type="none" w="med" len="med"/>
                          <a:tailEnd type="none" w="med" len="med"/>
                        </a:lnR>
                        <a:lnT w="12700" cap="flat" cmpd="sng" algn="ctr">
                          <a:solidFill>
                            <a:schemeClr val="tx1">
                              <a:lumMod val="85000"/>
                              <a:lumOff val="15000"/>
                            </a:schemeClr>
                          </a:solidFill>
                          <a:prstDash val="solid"/>
                          <a:round/>
                          <a:headEnd type="none" w="med" len="med"/>
                          <a:tailEnd type="none" w="med" len="med"/>
                        </a:lnT>
                        <a:lnB w="12700" cap="flat" cmpd="sng" algn="ctr">
                          <a:solidFill>
                            <a:schemeClr val="tx1">
                              <a:lumMod val="85000"/>
                              <a:lumOff val="15000"/>
                            </a:schemeClr>
                          </a:solidFill>
                          <a:prstDash val="solid"/>
                          <a:round/>
                          <a:headEnd type="none" w="med" len="med"/>
                          <a:tailEnd type="none" w="med" len="med"/>
                        </a:lnB>
                        <a:solidFill>
                          <a:srgbClr val="DEEBF7"/>
                        </a:solidFill>
                      </a:tcPr>
                    </a:tc>
                    <a:tc>
                      <a:txBody>
                        <a:bodyPr/>
                        <a:lstStyle/>
                        <a:p>
                          <a:pPr marL="0" algn="ctr" defTabSz="914400" rtl="0" eaLnBrk="1" latinLnBrk="0" hangingPunct="1">
                            <a:lnSpc>
                              <a:spcPct val="100000"/>
                            </a:lnSpc>
                            <a:spcAft>
                              <a:spcPts val="0"/>
                            </a:spcAft>
                          </a:pPr>
                          <a:r>
                            <a:rPr lang="ru-RU" sz="1100" b="1" kern="1200" dirty="0">
                              <a:solidFill>
                                <a:schemeClr val="dk1"/>
                              </a:solidFill>
                              <a:effectLst/>
                              <a:latin typeface="Times New Roman" pitchFamily="18" charset="0"/>
                              <a:ea typeface="+mn-ea"/>
                              <a:cs typeface="Times New Roman" pitchFamily="18" charset="0"/>
                            </a:rPr>
                            <a:t>0</a:t>
                          </a:r>
                        </a:p>
                      </a:txBody>
                      <a:tcPr marL="0" marR="0" marT="0" marB="0" anchor="ctr">
                        <a:lnL w="12700" cap="flat" cmpd="sng" algn="ctr">
                          <a:solidFill>
                            <a:schemeClr val="tx1">
                              <a:lumMod val="85000"/>
                              <a:lumOff val="15000"/>
                            </a:schemeClr>
                          </a:solidFill>
                          <a:prstDash val="solid"/>
                          <a:round/>
                          <a:headEnd type="none" w="med" len="med"/>
                          <a:tailEnd type="none" w="med" len="med"/>
                        </a:lnL>
                        <a:lnR w="12700" cap="flat" cmpd="sng" algn="ctr">
                          <a:solidFill>
                            <a:schemeClr val="tx1">
                              <a:lumMod val="85000"/>
                              <a:lumOff val="15000"/>
                            </a:schemeClr>
                          </a:solidFill>
                          <a:prstDash val="solid"/>
                          <a:round/>
                          <a:headEnd type="none" w="med" len="med"/>
                          <a:tailEnd type="none" w="med" len="med"/>
                        </a:lnR>
                        <a:lnT w="12700" cap="flat" cmpd="sng" algn="ctr">
                          <a:solidFill>
                            <a:schemeClr val="tx1">
                              <a:lumMod val="85000"/>
                              <a:lumOff val="15000"/>
                            </a:schemeClr>
                          </a:solidFill>
                          <a:prstDash val="solid"/>
                          <a:round/>
                          <a:headEnd type="none" w="med" len="med"/>
                          <a:tailEnd type="none" w="med" len="med"/>
                        </a:lnT>
                        <a:lnB w="12700" cap="flat" cmpd="sng" algn="ctr">
                          <a:solidFill>
                            <a:schemeClr val="tx1">
                              <a:lumMod val="85000"/>
                              <a:lumOff val="15000"/>
                            </a:schemeClr>
                          </a:solidFill>
                          <a:prstDash val="solid"/>
                          <a:round/>
                          <a:headEnd type="none" w="med" len="med"/>
                          <a:tailEnd type="none" w="med" len="med"/>
                        </a:lnB>
                        <a:solidFill>
                          <a:srgbClr val="DEEBF7"/>
                        </a:solidFill>
                      </a:tcPr>
                    </a:tc>
                    <a:tc vMerge="1">
                      <a:txBody>
                        <a:bodyPr/>
                        <a:lstStyle/>
                        <a:p>
                          <a:endParaRPr lang="ru-RU"/>
                        </a:p>
                      </a:txBody>
                      <a:tcPr/>
                    </a:tc>
                    <a:tc vMerge="1">
                      <a:txBody>
                        <a:bodyPr/>
                        <a:lstStyle/>
                        <a:p>
                          <a:endParaRPr lang="ru-RU"/>
                        </a:p>
                      </a:txBody>
                      <a:tcPr/>
                    </a:tc>
                    <a:tc vMerge="1">
                      <a:txBody>
                        <a:bodyPr/>
                        <a:lstStyle/>
                        <a:p>
                          <a:endParaRPr lang="ru-RU"/>
                        </a:p>
                      </a:txBody>
                      <a:tcPr/>
                    </a:tc>
                  </a:tr>
                  <a:tr h="877808">
                    <a:tc vMerge="1">
                      <a:txBody>
                        <a:bodyPr/>
                        <a:lstStyle/>
                        <a:p>
                          <a:endParaRPr lang="ru-RU"/>
                        </a:p>
                      </a:txBody>
                      <a:tcPr/>
                    </a:tc>
                    <a:tc>
                      <a:txBody>
                        <a:bodyPr/>
                        <a:lstStyle/>
                        <a:p>
                          <a:pPr marL="0" algn="ctr" defTabSz="914400" rtl="0" eaLnBrk="1" latinLnBrk="0" hangingPunct="1">
                            <a:lnSpc>
                              <a:spcPct val="100000"/>
                            </a:lnSpc>
                            <a:spcAft>
                              <a:spcPts val="0"/>
                            </a:spcAft>
                          </a:pPr>
                          <a:r>
                            <a:rPr lang="ru-RU" sz="1100" b="1" kern="1200">
                              <a:solidFill>
                                <a:schemeClr val="dk1"/>
                              </a:solidFill>
                              <a:effectLst/>
                              <a:latin typeface="Times New Roman" pitchFamily="18" charset="0"/>
                              <a:ea typeface="+mn-ea"/>
                              <a:cs typeface="Times New Roman" pitchFamily="18" charset="0"/>
                            </a:rPr>
                            <a:t>Без контингента - 100% от проектной мощности организации</a:t>
                          </a:r>
                        </a:p>
                      </a:txBody>
                      <a:tcPr marL="0" marR="0" marT="0" marB="0" anchor="ctr">
                        <a:lnL w="12700" cap="flat" cmpd="sng" algn="ctr">
                          <a:solidFill>
                            <a:schemeClr val="tx1">
                              <a:lumMod val="85000"/>
                              <a:lumOff val="15000"/>
                            </a:schemeClr>
                          </a:solidFill>
                          <a:prstDash val="solid"/>
                          <a:round/>
                          <a:headEnd type="none" w="med" len="med"/>
                          <a:tailEnd type="none" w="med" len="med"/>
                        </a:lnL>
                        <a:lnR w="12700" cap="flat" cmpd="sng" algn="ctr">
                          <a:solidFill>
                            <a:schemeClr val="tx1">
                              <a:lumMod val="85000"/>
                              <a:lumOff val="15000"/>
                            </a:schemeClr>
                          </a:solidFill>
                          <a:prstDash val="solid"/>
                          <a:round/>
                          <a:headEnd type="none" w="med" len="med"/>
                          <a:tailEnd type="none" w="med" len="med"/>
                        </a:lnR>
                        <a:lnT w="12700" cap="flat" cmpd="sng" algn="ctr">
                          <a:solidFill>
                            <a:schemeClr val="tx1">
                              <a:lumMod val="85000"/>
                              <a:lumOff val="15000"/>
                            </a:schemeClr>
                          </a:solidFill>
                          <a:prstDash val="solid"/>
                          <a:round/>
                          <a:headEnd type="none" w="med" len="med"/>
                          <a:tailEnd type="none" w="med" len="med"/>
                        </a:lnT>
                        <a:lnB w="12700" cap="flat" cmpd="sng" algn="ctr">
                          <a:solidFill>
                            <a:schemeClr val="tx1">
                              <a:lumMod val="85000"/>
                              <a:lumOff val="15000"/>
                            </a:schemeClr>
                          </a:solidFill>
                          <a:prstDash val="solid"/>
                          <a:round/>
                          <a:headEnd type="none" w="med" len="med"/>
                          <a:tailEnd type="none" w="med" len="med"/>
                        </a:lnB>
                        <a:solidFill>
                          <a:srgbClr val="DEEBF7"/>
                        </a:solidFill>
                      </a:tcPr>
                    </a:tc>
                    <a:tc>
                      <a:txBody>
                        <a:bodyPr/>
                        <a:lstStyle/>
                        <a:p>
                          <a:pPr marL="0" algn="ctr" defTabSz="914400" rtl="0" eaLnBrk="1" latinLnBrk="0" hangingPunct="1">
                            <a:lnSpc>
                              <a:spcPct val="100000"/>
                            </a:lnSpc>
                            <a:spcAft>
                              <a:spcPts val="0"/>
                            </a:spcAft>
                          </a:pPr>
                          <a:r>
                            <a:rPr lang="ru-RU" sz="1100" b="1" kern="1200" dirty="0">
                              <a:solidFill>
                                <a:schemeClr val="dk1"/>
                              </a:solidFill>
                              <a:effectLst/>
                              <a:latin typeface="Times New Roman" pitchFamily="18" charset="0"/>
                              <a:ea typeface="+mn-ea"/>
                              <a:cs typeface="Times New Roman" pitchFamily="18" charset="0"/>
                            </a:rPr>
                            <a:t>10</a:t>
                          </a:r>
                        </a:p>
                      </a:txBody>
                      <a:tcPr marL="0" marR="0" marT="0" marB="0" anchor="ctr">
                        <a:lnL w="12700" cap="flat" cmpd="sng" algn="ctr">
                          <a:solidFill>
                            <a:schemeClr val="tx1">
                              <a:lumMod val="85000"/>
                              <a:lumOff val="15000"/>
                            </a:schemeClr>
                          </a:solidFill>
                          <a:prstDash val="solid"/>
                          <a:round/>
                          <a:headEnd type="none" w="med" len="med"/>
                          <a:tailEnd type="none" w="med" len="med"/>
                        </a:lnL>
                        <a:lnR w="12700" cap="flat" cmpd="sng" algn="ctr">
                          <a:solidFill>
                            <a:schemeClr val="tx1">
                              <a:lumMod val="85000"/>
                              <a:lumOff val="15000"/>
                            </a:schemeClr>
                          </a:solidFill>
                          <a:prstDash val="solid"/>
                          <a:round/>
                          <a:headEnd type="none" w="med" len="med"/>
                          <a:tailEnd type="none" w="med" len="med"/>
                        </a:lnR>
                        <a:lnT w="12700" cap="flat" cmpd="sng" algn="ctr">
                          <a:solidFill>
                            <a:schemeClr val="tx1">
                              <a:lumMod val="85000"/>
                              <a:lumOff val="15000"/>
                            </a:schemeClr>
                          </a:solidFill>
                          <a:prstDash val="solid"/>
                          <a:round/>
                          <a:headEnd type="none" w="med" len="med"/>
                          <a:tailEnd type="none" w="med" len="med"/>
                        </a:lnT>
                        <a:lnB w="12700" cap="flat" cmpd="sng" algn="ctr">
                          <a:solidFill>
                            <a:schemeClr val="tx1">
                              <a:lumMod val="85000"/>
                              <a:lumOff val="15000"/>
                            </a:schemeClr>
                          </a:solidFill>
                          <a:prstDash val="solid"/>
                          <a:round/>
                          <a:headEnd type="none" w="med" len="med"/>
                          <a:tailEnd type="none" w="med" len="med"/>
                        </a:lnB>
                        <a:solidFill>
                          <a:srgbClr val="DEEBF7"/>
                        </a:solidFill>
                      </a:tcPr>
                    </a:tc>
                    <a:tc vMerge="1">
                      <a:txBody>
                        <a:bodyPr/>
                        <a:lstStyle/>
                        <a:p>
                          <a:endParaRPr lang="ru-RU"/>
                        </a:p>
                      </a:txBody>
                      <a:tcPr/>
                    </a:tc>
                    <a:tc vMerge="1">
                      <a:txBody>
                        <a:bodyPr/>
                        <a:lstStyle/>
                        <a:p>
                          <a:endParaRPr lang="ru-RU"/>
                        </a:p>
                      </a:txBody>
                      <a:tcPr/>
                    </a:tc>
                    <a:tc vMerge="1">
                      <a:txBody>
                        <a:bodyPr/>
                        <a:lstStyle/>
                        <a:p>
                          <a:endParaRPr lang="ru-RU"/>
                        </a:p>
                      </a:txBody>
                      <a:tcPr/>
                    </a:tc>
                    <a:extLst>
                      <a:ext uri="{0D108BD9-81ED-4DB2-BD59-A6C34878D82A}">
                        <a16:rowId xmlns="" xmlns:a16="http://schemas.microsoft.com/office/drawing/2014/main" xmlns:a14="http://schemas.microsoft.com/office/drawing/2010/main" val="2412358305"/>
                      </a:ext>
                    </a:extLst>
                  </a:tr>
                  <a:tr h="2042144">
                    <a:tc vMerge="1">
                      <a:txBody>
                        <a:bodyPr/>
                        <a:lstStyle/>
                        <a:p>
                          <a:pPr algn="ctr">
                            <a:lnSpc>
                              <a:spcPct val="115000"/>
                            </a:lnSpc>
                            <a:spcAft>
                              <a:spcPts val="0"/>
                            </a:spcAft>
                          </a:pPr>
                          <a:endParaRPr lang="ru-RU" sz="1100" b="1" kern="1200" baseline="-25000" dirty="0">
                            <a:solidFill>
                              <a:schemeClr val="dk1"/>
                            </a:solidFill>
                            <a:effectLst/>
                            <a:latin typeface="Times New Roman" pitchFamily="18" charset="0"/>
                            <a:ea typeface="+mn-ea"/>
                            <a:cs typeface="Times New Roman" pitchFamily="18" charset="0"/>
                          </a:endParaRPr>
                        </a:p>
                      </a:txBody>
                      <a:tcPr marL="62972" marR="62972" marT="0" marB="0" anchor="ctr">
                        <a:lnL w="12700" cap="flat" cmpd="sng" algn="ctr">
                          <a:solidFill>
                            <a:schemeClr val="tx1">
                              <a:lumMod val="85000"/>
                              <a:lumOff val="15000"/>
                            </a:schemeClr>
                          </a:solidFill>
                          <a:prstDash val="solid"/>
                          <a:round/>
                          <a:headEnd type="none" w="med" len="med"/>
                          <a:tailEnd type="none" w="med" len="med"/>
                        </a:lnL>
                        <a:lnR w="12700" cap="flat" cmpd="sng" algn="ctr">
                          <a:solidFill>
                            <a:schemeClr val="tx1">
                              <a:lumMod val="85000"/>
                              <a:lumOff val="15000"/>
                            </a:schemeClr>
                          </a:solidFill>
                          <a:prstDash val="solid"/>
                          <a:round/>
                          <a:headEnd type="none" w="med" len="med"/>
                          <a:tailEnd type="none" w="med" len="med"/>
                        </a:lnR>
                        <a:lnT w="12700" cap="flat" cmpd="sng" algn="ctr">
                          <a:solidFill>
                            <a:schemeClr val="tx1">
                              <a:lumMod val="85000"/>
                              <a:lumOff val="15000"/>
                            </a:schemeClr>
                          </a:solidFill>
                          <a:prstDash val="solid"/>
                          <a:round/>
                          <a:headEnd type="none" w="med" len="med"/>
                          <a:tailEnd type="none" w="med" len="med"/>
                        </a:lnT>
                        <a:lnB w="12700" cap="flat" cmpd="sng" algn="ctr">
                          <a:solidFill>
                            <a:schemeClr val="tx1">
                              <a:lumMod val="85000"/>
                              <a:lumOff val="15000"/>
                            </a:schemeClr>
                          </a:solidFill>
                          <a:prstDash val="solid"/>
                          <a:round/>
                          <a:headEnd type="none" w="med" len="med"/>
                          <a:tailEnd type="none" w="med" len="med"/>
                        </a:lnB>
                        <a:solidFill>
                          <a:srgbClr val="DEEBF7"/>
                        </a:solidFill>
                      </a:tcPr>
                    </a:tc>
                    <a:tc>
                      <a:txBody>
                        <a:bodyPr/>
                        <a:lstStyle/>
                        <a:p>
                          <a:pPr marL="0" algn="ctr" defTabSz="914400" rtl="0" eaLnBrk="1" latinLnBrk="0" hangingPunct="1">
                            <a:lnSpc>
                              <a:spcPct val="100000"/>
                            </a:lnSpc>
                            <a:spcAft>
                              <a:spcPts val="0"/>
                            </a:spcAft>
                          </a:pPr>
                          <a:r>
                            <a:rPr lang="ru-RU" sz="1100" b="1" kern="1200" dirty="0">
                              <a:solidFill>
                                <a:schemeClr val="dk1"/>
                              </a:solidFill>
                              <a:effectLst/>
                              <a:latin typeface="Times New Roman" pitchFamily="18" charset="0"/>
                              <a:ea typeface="+mn-ea"/>
                              <a:cs typeface="Times New Roman" pitchFamily="18" charset="0"/>
                            </a:rPr>
                            <a:t>Без контингента - менее 100% от проектной мощности организации</a:t>
                          </a:r>
                        </a:p>
                      </a:txBody>
                      <a:tcPr marL="0" marR="0" marT="0" marB="0" anchor="ctr">
                        <a:lnL w="12700" cap="flat" cmpd="sng" algn="ctr">
                          <a:solidFill>
                            <a:schemeClr val="tx1">
                              <a:lumMod val="85000"/>
                              <a:lumOff val="15000"/>
                            </a:schemeClr>
                          </a:solidFill>
                          <a:prstDash val="solid"/>
                          <a:round/>
                          <a:headEnd type="none" w="med" len="med"/>
                          <a:tailEnd type="none" w="med" len="med"/>
                        </a:lnL>
                        <a:lnR w="12700" cap="flat" cmpd="sng" algn="ctr">
                          <a:solidFill>
                            <a:schemeClr val="tx1">
                              <a:lumMod val="85000"/>
                              <a:lumOff val="15000"/>
                            </a:schemeClr>
                          </a:solidFill>
                          <a:prstDash val="solid"/>
                          <a:round/>
                          <a:headEnd type="none" w="med" len="med"/>
                          <a:tailEnd type="none" w="med" len="med"/>
                        </a:lnR>
                        <a:lnT w="12700" cap="flat" cmpd="sng" algn="ctr">
                          <a:solidFill>
                            <a:schemeClr val="tx1">
                              <a:lumMod val="85000"/>
                              <a:lumOff val="15000"/>
                            </a:schemeClr>
                          </a:solidFill>
                          <a:prstDash val="solid"/>
                          <a:round/>
                          <a:headEnd type="none" w="med" len="med"/>
                          <a:tailEnd type="none" w="med" len="med"/>
                        </a:lnT>
                        <a:lnB w="12700" cap="flat" cmpd="sng" algn="ctr">
                          <a:solidFill>
                            <a:schemeClr val="tx1">
                              <a:lumMod val="85000"/>
                              <a:lumOff val="15000"/>
                            </a:schemeClr>
                          </a:solidFill>
                          <a:prstDash val="solid"/>
                          <a:round/>
                          <a:headEnd type="none" w="med" len="med"/>
                          <a:tailEnd type="none" w="med" len="med"/>
                        </a:lnB>
                        <a:solidFill>
                          <a:srgbClr val="DEEBF7"/>
                        </a:solidFill>
                      </a:tcPr>
                    </a:tc>
                    <a:tc>
                      <a:txBody>
                        <a:bodyPr/>
                        <a:lstStyle/>
                        <a:p>
                          <a:pPr marL="0" algn="ctr" defTabSz="914400" rtl="0" eaLnBrk="1" latinLnBrk="0" hangingPunct="1">
                            <a:lnSpc>
                              <a:spcPct val="100000"/>
                            </a:lnSpc>
                            <a:spcAft>
                              <a:spcPts val="0"/>
                            </a:spcAft>
                          </a:pPr>
                          <a:r>
                            <a:rPr lang="ru-RU" sz="1100" b="1" kern="1200" dirty="0">
                              <a:solidFill>
                                <a:schemeClr val="dk1"/>
                              </a:solidFill>
                              <a:effectLst/>
                              <a:latin typeface="Times New Roman" pitchFamily="18" charset="0"/>
                              <a:ea typeface="+mn-ea"/>
                              <a:cs typeface="Times New Roman" pitchFamily="18" charset="0"/>
                            </a:rPr>
                            <a:t>0</a:t>
                          </a:r>
                        </a:p>
                      </a:txBody>
                      <a:tcPr marL="0" marR="0" marT="0" marB="0" anchor="ctr">
                        <a:lnL w="12700" cap="flat" cmpd="sng" algn="ctr">
                          <a:solidFill>
                            <a:schemeClr val="tx1">
                              <a:lumMod val="85000"/>
                              <a:lumOff val="15000"/>
                            </a:schemeClr>
                          </a:solidFill>
                          <a:prstDash val="solid"/>
                          <a:round/>
                          <a:headEnd type="none" w="med" len="med"/>
                          <a:tailEnd type="none" w="med" len="med"/>
                        </a:lnL>
                        <a:lnR w="12700" cap="flat" cmpd="sng" algn="ctr">
                          <a:solidFill>
                            <a:schemeClr val="tx1">
                              <a:lumMod val="85000"/>
                              <a:lumOff val="15000"/>
                            </a:schemeClr>
                          </a:solidFill>
                          <a:prstDash val="solid"/>
                          <a:round/>
                          <a:headEnd type="none" w="med" len="med"/>
                          <a:tailEnd type="none" w="med" len="med"/>
                        </a:lnR>
                        <a:lnT w="12700" cap="flat" cmpd="sng" algn="ctr">
                          <a:solidFill>
                            <a:schemeClr val="tx1">
                              <a:lumMod val="85000"/>
                              <a:lumOff val="15000"/>
                            </a:schemeClr>
                          </a:solidFill>
                          <a:prstDash val="solid"/>
                          <a:round/>
                          <a:headEnd type="none" w="med" len="med"/>
                          <a:tailEnd type="none" w="med" len="med"/>
                        </a:lnT>
                        <a:lnB w="12700" cap="flat" cmpd="sng" algn="ctr">
                          <a:solidFill>
                            <a:schemeClr val="tx1">
                              <a:lumMod val="85000"/>
                              <a:lumOff val="15000"/>
                            </a:schemeClr>
                          </a:solidFill>
                          <a:prstDash val="solid"/>
                          <a:round/>
                          <a:headEnd type="none" w="med" len="med"/>
                          <a:tailEnd type="none" w="med" len="med"/>
                        </a:lnB>
                        <a:solidFill>
                          <a:srgbClr val="DEEBF7"/>
                        </a:solidFill>
                      </a:tcPr>
                    </a:tc>
                    <a:tc vMerge="1">
                      <a:txBody>
                        <a:bodyPr/>
                        <a:lstStyle/>
                        <a:p>
                          <a:pPr marL="39688" indent="228600" algn="just">
                            <a:spcAft>
                              <a:spcPts val="0"/>
                            </a:spcAft>
                          </a:pPr>
                          <a:endParaRPr lang="ru-RU" sz="1200" kern="1200" dirty="0">
                            <a:solidFill>
                              <a:schemeClr val="dk1"/>
                            </a:solidFill>
                            <a:effectLst/>
                            <a:latin typeface="Times New Roman" pitchFamily="18" charset="0"/>
                            <a:ea typeface="+mn-ea"/>
                            <a:cs typeface="Times New Roman" pitchFamily="18" charset="0"/>
                          </a:endParaRPr>
                        </a:p>
                      </a:txBody>
                      <a:tcPr marL="62972" marR="62972" marT="0" marB="0" anchor="ctr">
                        <a:lnL w="12700" cap="flat" cmpd="sng" algn="ctr">
                          <a:solidFill>
                            <a:schemeClr val="tx1">
                              <a:lumMod val="85000"/>
                              <a:lumOff val="15000"/>
                            </a:schemeClr>
                          </a:solidFill>
                          <a:prstDash val="solid"/>
                          <a:round/>
                          <a:headEnd type="none" w="med" len="med"/>
                          <a:tailEnd type="none" w="med" len="med"/>
                        </a:lnL>
                        <a:lnR w="12700" cap="flat" cmpd="sng" algn="ctr">
                          <a:solidFill>
                            <a:schemeClr val="tx1">
                              <a:lumMod val="85000"/>
                              <a:lumOff val="15000"/>
                            </a:schemeClr>
                          </a:solidFill>
                          <a:prstDash val="solid"/>
                          <a:round/>
                          <a:headEnd type="none" w="med" len="med"/>
                          <a:tailEnd type="none" w="med" len="med"/>
                        </a:lnR>
                        <a:lnT w="12700" cap="flat" cmpd="sng" algn="ctr">
                          <a:solidFill>
                            <a:schemeClr val="tx1">
                              <a:lumMod val="85000"/>
                              <a:lumOff val="15000"/>
                            </a:schemeClr>
                          </a:solidFill>
                          <a:prstDash val="solid"/>
                          <a:round/>
                          <a:headEnd type="none" w="med" len="med"/>
                          <a:tailEnd type="none" w="med" len="med"/>
                        </a:lnT>
                        <a:lnB w="12700" cap="flat" cmpd="sng" algn="ctr">
                          <a:solidFill>
                            <a:schemeClr val="tx1">
                              <a:lumMod val="85000"/>
                              <a:lumOff val="15000"/>
                            </a:schemeClr>
                          </a:solidFill>
                          <a:prstDash val="solid"/>
                          <a:round/>
                          <a:headEnd type="none" w="med" len="med"/>
                          <a:tailEnd type="none" w="med" len="med"/>
                        </a:lnB>
                        <a:solidFill>
                          <a:srgbClr val="DEEBF7"/>
                        </a:solidFill>
                      </a:tcPr>
                    </a:tc>
                    <a:tc vMerge="1">
                      <a:txBody>
                        <a:bodyPr/>
                        <a:lstStyle/>
                        <a:p>
                          <a:pPr algn="ctr">
                            <a:lnSpc>
                              <a:spcPct val="115000"/>
                            </a:lnSpc>
                            <a:spcAft>
                              <a:spcPts val="0"/>
                            </a:spcAft>
                          </a:pPr>
                          <a:endParaRPr lang="ru-RU" sz="1200" kern="1200" dirty="0">
                            <a:solidFill>
                              <a:schemeClr val="dk1"/>
                            </a:solidFill>
                            <a:effectLst/>
                            <a:latin typeface="Times New Roman" pitchFamily="18" charset="0"/>
                            <a:ea typeface="+mn-ea"/>
                            <a:cs typeface="Times New Roman" pitchFamily="18" charset="0"/>
                          </a:endParaRPr>
                        </a:p>
                      </a:txBody>
                      <a:tcPr marL="62972" marR="62972" marT="0" marB="0" anchor="ctr">
                        <a:lnL w="12700" cap="flat" cmpd="sng" algn="ctr">
                          <a:solidFill>
                            <a:schemeClr val="tx1">
                              <a:lumMod val="85000"/>
                              <a:lumOff val="15000"/>
                            </a:schemeClr>
                          </a:solidFill>
                          <a:prstDash val="solid"/>
                          <a:round/>
                          <a:headEnd type="none" w="med" len="med"/>
                          <a:tailEnd type="none" w="med" len="med"/>
                        </a:lnL>
                        <a:lnR w="12700" cap="flat" cmpd="sng" algn="ctr">
                          <a:solidFill>
                            <a:schemeClr val="tx1">
                              <a:lumMod val="85000"/>
                              <a:lumOff val="15000"/>
                            </a:schemeClr>
                          </a:solidFill>
                          <a:prstDash val="solid"/>
                          <a:round/>
                          <a:headEnd type="none" w="med" len="med"/>
                          <a:tailEnd type="none" w="med" len="med"/>
                        </a:lnR>
                        <a:lnT w="12700" cap="flat" cmpd="sng" algn="ctr">
                          <a:solidFill>
                            <a:schemeClr val="tx1">
                              <a:lumMod val="85000"/>
                              <a:lumOff val="15000"/>
                            </a:schemeClr>
                          </a:solidFill>
                          <a:prstDash val="solid"/>
                          <a:round/>
                          <a:headEnd type="none" w="med" len="med"/>
                          <a:tailEnd type="none" w="med" len="med"/>
                        </a:lnT>
                        <a:lnB w="12700" cap="flat" cmpd="sng" algn="ctr">
                          <a:solidFill>
                            <a:schemeClr val="tx1">
                              <a:lumMod val="85000"/>
                              <a:lumOff val="15000"/>
                            </a:schemeClr>
                          </a:solidFill>
                          <a:prstDash val="solid"/>
                          <a:round/>
                          <a:headEnd type="none" w="med" len="med"/>
                          <a:tailEnd type="none" w="med" len="med"/>
                        </a:lnB>
                        <a:solidFill>
                          <a:srgbClr val="DEEBF7"/>
                        </a:solidFill>
                      </a:tcPr>
                    </a:tc>
                    <a:tc vMerge="1">
                      <a:txBody>
                        <a:bodyPr/>
                        <a:lstStyle/>
                        <a:p>
                          <a:pPr algn="ctr">
                            <a:lnSpc>
                              <a:spcPct val="115000"/>
                            </a:lnSpc>
                            <a:spcAft>
                              <a:spcPts val="0"/>
                            </a:spcAft>
                          </a:pPr>
                          <a:endParaRPr lang="ru-RU" sz="1200" kern="1200" dirty="0">
                            <a:solidFill>
                              <a:schemeClr val="dk1"/>
                            </a:solidFill>
                            <a:effectLst/>
                            <a:latin typeface="Times New Roman" pitchFamily="18" charset="0"/>
                            <a:ea typeface="+mn-ea"/>
                            <a:cs typeface="Times New Roman" pitchFamily="18" charset="0"/>
                          </a:endParaRPr>
                        </a:p>
                      </a:txBody>
                      <a:tcPr marL="62972" marR="62972" marT="0" marB="0" anchor="ctr">
                        <a:lnL w="12700" cap="flat" cmpd="sng" algn="ctr">
                          <a:solidFill>
                            <a:schemeClr val="tx1">
                              <a:lumMod val="85000"/>
                              <a:lumOff val="15000"/>
                            </a:schemeClr>
                          </a:solidFill>
                          <a:prstDash val="solid"/>
                          <a:round/>
                          <a:headEnd type="none" w="med" len="med"/>
                          <a:tailEnd type="none" w="med" len="med"/>
                        </a:lnL>
                        <a:lnR w="12700" cap="flat" cmpd="sng" algn="ctr">
                          <a:solidFill>
                            <a:schemeClr val="tx1">
                              <a:lumMod val="85000"/>
                              <a:lumOff val="15000"/>
                            </a:schemeClr>
                          </a:solidFill>
                          <a:prstDash val="solid"/>
                          <a:round/>
                          <a:headEnd type="none" w="med" len="med"/>
                          <a:tailEnd type="none" w="med" len="med"/>
                        </a:lnR>
                        <a:lnT w="12700" cap="flat" cmpd="sng" algn="ctr">
                          <a:solidFill>
                            <a:schemeClr val="tx1">
                              <a:lumMod val="85000"/>
                              <a:lumOff val="15000"/>
                            </a:schemeClr>
                          </a:solidFill>
                          <a:prstDash val="solid"/>
                          <a:round/>
                          <a:headEnd type="none" w="med" len="med"/>
                          <a:tailEnd type="none" w="med" len="med"/>
                        </a:lnT>
                        <a:lnB w="12700" cap="flat" cmpd="sng" algn="ctr">
                          <a:solidFill>
                            <a:schemeClr val="tx1">
                              <a:lumMod val="85000"/>
                              <a:lumOff val="15000"/>
                            </a:schemeClr>
                          </a:solidFill>
                          <a:prstDash val="solid"/>
                          <a:round/>
                          <a:headEnd type="none" w="med" len="med"/>
                          <a:tailEnd type="none" w="med" len="med"/>
                        </a:lnB>
                        <a:solidFill>
                          <a:srgbClr val="DEEBF7"/>
                        </a:solidFill>
                      </a:tcPr>
                    </a:tc>
                  </a:tr>
                </a:tbl>
              </a:graphicData>
            </a:graphic>
          </p:graphicFrame>
        </mc:Fallback>
      </mc:AlternateContent>
      <p:sp>
        <p:nvSpPr>
          <p:cNvPr id="5" name="Прямоугольник 23"/>
          <p:cNvSpPr/>
          <p:nvPr/>
        </p:nvSpPr>
        <p:spPr bwMode="auto">
          <a:xfrm>
            <a:off x="2279576" y="94597"/>
            <a:ext cx="9865096" cy="814123"/>
          </a:xfrm>
          <a:custGeom>
            <a:avLst/>
            <a:gdLst>
              <a:gd name="connsiteX0" fmla="*/ 0 w 7827189"/>
              <a:gd name="connsiteY0" fmla="*/ 0 h 1012634"/>
              <a:gd name="connsiteX1" fmla="*/ 7827189 w 7827189"/>
              <a:gd name="connsiteY1" fmla="*/ 0 h 1012634"/>
              <a:gd name="connsiteX2" fmla="*/ 7827189 w 7827189"/>
              <a:gd name="connsiteY2" fmla="*/ 1012634 h 1012634"/>
              <a:gd name="connsiteX3" fmla="*/ 0 w 7827189"/>
              <a:gd name="connsiteY3" fmla="*/ 1012634 h 1012634"/>
              <a:gd name="connsiteX4" fmla="*/ 0 w 7827189"/>
              <a:gd name="connsiteY4" fmla="*/ 0 h 1012634"/>
              <a:gd name="connsiteX0" fmla="*/ 577970 w 7827189"/>
              <a:gd name="connsiteY0" fmla="*/ 0 h 1012634"/>
              <a:gd name="connsiteX1" fmla="*/ 7827189 w 7827189"/>
              <a:gd name="connsiteY1" fmla="*/ 0 h 1012634"/>
              <a:gd name="connsiteX2" fmla="*/ 7827189 w 7827189"/>
              <a:gd name="connsiteY2" fmla="*/ 1012634 h 1012634"/>
              <a:gd name="connsiteX3" fmla="*/ 0 w 7827189"/>
              <a:gd name="connsiteY3" fmla="*/ 1012634 h 1012634"/>
              <a:gd name="connsiteX4" fmla="*/ 577970 w 7827189"/>
              <a:gd name="connsiteY4" fmla="*/ 0 h 1012634"/>
              <a:gd name="connsiteX0" fmla="*/ 560717 w 7827189"/>
              <a:gd name="connsiteY0" fmla="*/ 0 h 1047140"/>
              <a:gd name="connsiteX1" fmla="*/ 7827189 w 7827189"/>
              <a:gd name="connsiteY1" fmla="*/ 34506 h 1047140"/>
              <a:gd name="connsiteX2" fmla="*/ 7827189 w 7827189"/>
              <a:gd name="connsiteY2" fmla="*/ 1047140 h 1047140"/>
              <a:gd name="connsiteX3" fmla="*/ 0 w 7827189"/>
              <a:gd name="connsiteY3" fmla="*/ 1047140 h 1047140"/>
              <a:gd name="connsiteX4" fmla="*/ 560717 w 7827189"/>
              <a:gd name="connsiteY4" fmla="*/ 0 h 10471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27189" h="1047140">
                <a:moveTo>
                  <a:pt x="560717" y="0"/>
                </a:moveTo>
                <a:lnTo>
                  <a:pt x="7827189" y="34506"/>
                </a:lnTo>
                <a:lnTo>
                  <a:pt x="7827189" y="1047140"/>
                </a:lnTo>
                <a:lnTo>
                  <a:pt x="0" y="1047140"/>
                </a:lnTo>
                <a:lnTo>
                  <a:pt x="560717" y="0"/>
                </a:lnTo>
                <a:close/>
              </a:path>
            </a:pathLst>
          </a:custGeom>
          <a:solidFill>
            <a:srgbClr val="0C549E"/>
          </a:solidFill>
          <a:ln>
            <a:solidFill>
              <a:srgbClr val="0C549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r"/>
            <a:r>
              <a:rPr lang="ru-RU" sz="2000" b="1" dirty="0">
                <a:solidFill>
                  <a:prstClr val="white"/>
                </a:solidFill>
                <a:latin typeface="Arial" pitchFamily="34" charset="0"/>
                <a:cs typeface="Arial" pitchFamily="34" charset="0"/>
              </a:rPr>
              <a:t>Методика расчета и применения АП по </a:t>
            </a:r>
            <a:r>
              <a:rPr lang="ru-RU" sz="2000" b="1" dirty="0" smtClean="0">
                <a:solidFill>
                  <a:prstClr val="white"/>
                </a:solidFill>
                <a:latin typeface="Arial" pitchFamily="34" charset="0"/>
                <a:cs typeface="Arial" pitchFamily="34" charset="0"/>
              </a:rPr>
              <a:t>образовательным программам</a:t>
            </a:r>
          </a:p>
          <a:p>
            <a:pPr algn="r"/>
            <a:r>
              <a:rPr lang="ru-RU" sz="2000" b="1" dirty="0" smtClean="0">
                <a:solidFill>
                  <a:prstClr val="white"/>
                </a:solidFill>
                <a:latin typeface="Arial" pitchFamily="34" charset="0"/>
                <a:cs typeface="Arial" pitchFamily="34" charset="0"/>
              </a:rPr>
              <a:t>НОО</a:t>
            </a:r>
            <a:r>
              <a:rPr lang="ru-RU" sz="2000" b="1" dirty="0">
                <a:solidFill>
                  <a:prstClr val="white"/>
                </a:solidFill>
                <a:latin typeface="Arial" pitchFamily="34" charset="0"/>
                <a:cs typeface="Arial" pitchFamily="34" charset="0"/>
              </a:rPr>
              <a:t>, ООО, СОО</a:t>
            </a:r>
          </a:p>
        </p:txBody>
      </p:sp>
      <p:grpSp>
        <p:nvGrpSpPr>
          <p:cNvPr id="4" name="Группа 9"/>
          <p:cNvGrpSpPr>
            <a:grpSpLocks/>
          </p:cNvGrpSpPr>
          <p:nvPr/>
        </p:nvGrpSpPr>
        <p:grpSpPr bwMode="auto">
          <a:xfrm>
            <a:off x="249849" y="-34966"/>
            <a:ext cx="2520281" cy="1073247"/>
            <a:chOff x="143554" y="54314"/>
            <a:chExt cx="3664921" cy="1863953"/>
          </a:xfrm>
        </p:grpSpPr>
        <p:pic>
          <p:nvPicPr>
            <p:cNvPr id="6" name="Picture 2" descr="C:\Users\MalenkovaEV.EDU1\Desktop\Картинки\flag_rossiya_simvolika_lenty_trikolor_99276_2560x1600.jpg"/>
            <p:cNvPicPr>
              <a:picLocks noChangeAspect="1" noChangeArrowheads="1"/>
            </p:cNvPicPr>
            <p:nvPr/>
          </p:nvPicPr>
          <p:blipFill>
            <a:blip r:embed="rId3" cstate="print"/>
            <a:srcRect l="25054" b="11670"/>
            <a:stretch>
              <a:fillRect/>
            </a:stretch>
          </p:blipFill>
          <p:spPr bwMode="auto">
            <a:xfrm rot="10800000">
              <a:off x="143554" y="416691"/>
              <a:ext cx="3206805" cy="1485258"/>
            </a:xfrm>
            <a:prstGeom prst="rect">
              <a:avLst/>
            </a:prstGeom>
            <a:ln>
              <a:noFill/>
            </a:ln>
            <a:effectLst>
              <a:softEdge rad="112500"/>
            </a:effectLst>
          </p:spPr>
        </p:pic>
        <p:pic>
          <p:nvPicPr>
            <p:cNvPr id="7" name="Рисунок 17" descr="Samarskaya_oblast_gerb_h8nqy4tcmxozhyoh4wh5.jpg"/>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59785" y="54314"/>
              <a:ext cx="2748690" cy="18639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12493959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3314691190"/>
              </p:ext>
            </p:extLst>
          </p:nvPr>
        </p:nvGraphicFramePr>
        <p:xfrm>
          <a:off x="263352" y="1196752"/>
          <a:ext cx="11737304" cy="4997382"/>
        </p:xfrm>
        <a:graphic>
          <a:graphicData uri="http://schemas.openxmlformats.org/drawingml/2006/table">
            <a:tbl>
              <a:tblPr firstRow="1" firstCol="1" bandRow="1">
                <a:tableStyleId>{5C22544A-7EE6-4342-B048-85BDC9FD1C3A}</a:tableStyleId>
              </a:tblPr>
              <a:tblGrid>
                <a:gridCol w="1515495">
                  <a:extLst>
                    <a:ext uri="{9D8B030D-6E8A-4147-A177-3AD203B41FA5}">
                      <a16:colId xmlns:a16="http://schemas.microsoft.com/office/drawing/2014/main" xmlns="" xmlns:a14="http://schemas.microsoft.com/office/drawing/2010/main" xmlns:mc="http://schemas.openxmlformats.org/markup-compatibility/2006" val="2678026584"/>
                    </a:ext>
                  </a:extLst>
                </a:gridCol>
                <a:gridCol w="1340822">
                  <a:extLst>
                    <a:ext uri="{9D8B030D-6E8A-4147-A177-3AD203B41FA5}">
                      <a16:colId xmlns:a16="http://schemas.microsoft.com/office/drawing/2014/main" xmlns="" xmlns:a14="http://schemas.microsoft.com/office/drawing/2010/main" xmlns:mc="http://schemas.openxmlformats.org/markup-compatibility/2006" val="813980384"/>
                    </a:ext>
                  </a:extLst>
                </a:gridCol>
                <a:gridCol w="1008112">
                  <a:extLst>
                    <a:ext uri="{9D8B030D-6E8A-4147-A177-3AD203B41FA5}">
                      <a16:colId xmlns:a16="http://schemas.microsoft.com/office/drawing/2014/main" xmlns="" xmlns:a14="http://schemas.microsoft.com/office/drawing/2010/main" xmlns:mc="http://schemas.openxmlformats.org/markup-compatibility/2006" val="3341444809"/>
                    </a:ext>
                  </a:extLst>
                </a:gridCol>
                <a:gridCol w="3600400">
                  <a:extLst>
                    <a:ext uri="{9D8B030D-6E8A-4147-A177-3AD203B41FA5}">
                      <a16:colId xmlns:a16="http://schemas.microsoft.com/office/drawing/2014/main" xmlns="" xmlns:a14="http://schemas.microsoft.com/office/drawing/2010/main" xmlns:mc="http://schemas.openxmlformats.org/markup-compatibility/2006" val="3747945003"/>
                    </a:ext>
                  </a:extLst>
                </a:gridCol>
                <a:gridCol w="1728192">
                  <a:extLst>
                    <a:ext uri="{9D8B030D-6E8A-4147-A177-3AD203B41FA5}">
                      <a16:colId xmlns:a16="http://schemas.microsoft.com/office/drawing/2014/main" xmlns="" xmlns:a14="http://schemas.microsoft.com/office/drawing/2010/main" xmlns:mc="http://schemas.openxmlformats.org/markup-compatibility/2006" val="3968084723"/>
                    </a:ext>
                  </a:extLst>
                </a:gridCol>
                <a:gridCol w="2544283"/>
              </a:tblGrid>
              <a:tr h="638742">
                <a:tc>
                  <a:txBody>
                    <a:bodyPr/>
                    <a:lstStyle/>
                    <a:p>
                      <a:pPr algn="ctr">
                        <a:lnSpc>
                          <a:spcPct val="100000"/>
                        </a:lnSpc>
                        <a:spcAft>
                          <a:spcPts val="0"/>
                        </a:spcAft>
                      </a:pPr>
                      <a:r>
                        <a:rPr lang="ru-RU" sz="1100" b="0" dirty="0">
                          <a:solidFill>
                            <a:schemeClr val="tx1"/>
                          </a:solidFill>
                          <a:effectLst/>
                          <a:latin typeface="Times New Roman" pitchFamily="18" charset="0"/>
                          <a:cs typeface="Times New Roman" pitchFamily="18" charset="0"/>
                        </a:rPr>
                        <a:t>Предлагаемое </a:t>
                      </a:r>
                    </a:p>
                    <a:p>
                      <a:pPr algn="ctr">
                        <a:lnSpc>
                          <a:spcPct val="100000"/>
                        </a:lnSpc>
                        <a:spcAft>
                          <a:spcPts val="0"/>
                        </a:spcAft>
                      </a:pPr>
                      <a:r>
                        <a:rPr lang="ru-RU" sz="1100" b="0" dirty="0">
                          <a:solidFill>
                            <a:schemeClr val="tx1"/>
                          </a:solidFill>
                          <a:effectLst/>
                          <a:latin typeface="Times New Roman" pitchFamily="18" charset="0"/>
                          <a:cs typeface="Times New Roman" pitchFamily="18" charset="0"/>
                        </a:rPr>
                        <a:t>наименование показателя</a:t>
                      </a:r>
                      <a:endParaRPr lang="ru-RU" sz="1100" b="0" dirty="0">
                        <a:solidFill>
                          <a:schemeClr val="tx1"/>
                        </a:solidFill>
                        <a:effectLst/>
                        <a:latin typeface="Times New Roman" pitchFamily="18" charset="0"/>
                        <a:ea typeface="Calibri"/>
                        <a:cs typeface="Times New Roman" pitchFamily="18" charset="0"/>
                      </a:endParaRPr>
                    </a:p>
                  </a:txBody>
                  <a:tcPr marL="46003" marR="46003" marT="0" marB="0" anchor="ctr">
                    <a:lnL w="12700" cap="flat" cmpd="sng" algn="ctr">
                      <a:solidFill>
                        <a:schemeClr val="tx1">
                          <a:lumMod val="85000"/>
                          <a:lumOff val="15000"/>
                        </a:schemeClr>
                      </a:solidFill>
                      <a:prstDash val="solid"/>
                      <a:round/>
                      <a:headEnd type="none" w="med" len="med"/>
                      <a:tailEnd type="none" w="med" len="med"/>
                    </a:lnL>
                    <a:lnR w="12700" cap="flat" cmpd="sng" algn="ctr">
                      <a:solidFill>
                        <a:schemeClr val="tx1">
                          <a:lumMod val="85000"/>
                          <a:lumOff val="15000"/>
                        </a:schemeClr>
                      </a:solidFill>
                      <a:prstDash val="solid"/>
                      <a:round/>
                      <a:headEnd type="none" w="med" len="med"/>
                      <a:tailEnd type="none" w="med" len="med"/>
                    </a:lnR>
                    <a:lnT w="12700" cap="flat" cmpd="sng" algn="ctr">
                      <a:solidFill>
                        <a:schemeClr val="tx1">
                          <a:lumMod val="85000"/>
                          <a:lumOff val="15000"/>
                        </a:schemeClr>
                      </a:solidFill>
                      <a:prstDash val="solid"/>
                      <a:round/>
                      <a:headEnd type="none" w="med" len="med"/>
                      <a:tailEnd type="none" w="med" len="med"/>
                    </a:lnT>
                    <a:lnB w="12700" cap="flat" cmpd="sng" algn="ctr">
                      <a:solidFill>
                        <a:schemeClr val="tx1">
                          <a:lumMod val="85000"/>
                          <a:lumOff val="15000"/>
                        </a:schemeClr>
                      </a:solidFill>
                      <a:prstDash val="solid"/>
                      <a:round/>
                      <a:headEnd type="none" w="med" len="med"/>
                      <a:tailEnd type="none" w="med" len="med"/>
                    </a:lnB>
                    <a:solidFill>
                      <a:srgbClr val="BDD7EE"/>
                    </a:solidFill>
                  </a:tcPr>
                </a:tc>
                <a:tc>
                  <a:txBody>
                    <a:bodyPr/>
                    <a:lstStyle/>
                    <a:p>
                      <a:pPr algn="ctr">
                        <a:lnSpc>
                          <a:spcPct val="100000"/>
                        </a:lnSpc>
                        <a:spcAft>
                          <a:spcPts val="0"/>
                        </a:spcAft>
                      </a:pPr>
                      <a:r>
                        <a:rPr lang="ru-RU" sz="1100" b="0" dirty="0">
                          <a:solidFill>
                            <a:schemeClr val="tx1"/>
                          </a:solidFill>
                          <a:effectLst/>
                          <a:latin typeface="Times New Roman" pitchFamily="18" charset="0"/>
                          <a:cs typeface="Times New Roman" pitchFamily="18" charset="0"/>
                        </a:rPr>
                        <a:t>Значение </a:t>
                      </a:r>
                    </a:p>
                    <a:p>
                      <a:pPr algn="ctr">
                        <a:lnSpc>
                          <a:spcPct val="100000"/>
                        </a:lnSpc>
                        <a:spcAft>
                          <a:spcPts val="0"/>
                        </a:spcAft>
                      </a:pPr>
                      <a:r>
                        <a:rPr lang="ru-RU" sz="1100" b="0" dirty="0" err="1">
                          <a:solidFill>
                            <a:schemeClr val="tx1"/>
                          </a:solidFill>
                          <a:effectLst/>
                          <a:latin typeface="Times New Roman" pitchFamily="18" charset="0"/>
                          <a:cs typeface="Times New Roman" pitchFamily="18" charset="0"/>
                        </a:rPr>
                        <a:t>аккредитационных</a:t>
                      </a:r>
                      <a:r>
                        <a:rPr lang="ru-RU" sz="1100" b="0" dirty="0">
                          <a:solidFill>
                            <a:schemeClr val="tx1"/>
                          </a:solidFill>
                          <a:effectLst/>
                          <a:latin typeface="Times New Roman" pitchFamily="18" charset="0"/>
                          <a:cs typeface="Times New Roman" pitchFamily="18" charset="0"/>
                        </a:rPr>
                        <a:t> показателей </a:t>
                      </a:r>
                      <a:endParaRPr lang="ru-RU" sz="1100" b="0" dirty="0">
                        <a:solidFill>
                          <a:schemeClr val="tx1"/>
                        </a:solidFill>
                        <a:effectLst/>
                        <a:latin typeface="Times New Roman" pitchFamily="18" charset="0"/>
                        <a:ea typeface="Calibri"/>
                        <a:cs typeface="Times New Roman" pitchFamily="18" charset="0"/>
                      </a:endParaRPr>
                    </a:p>
                  </a:txBody>
                  <a:tcPr marL="46003" marR="46003" marT="0" marB="0" anchor="ctr">
                    <a:lnL w="12700" cap="flat" cmpd="sng" algn="ctr">
                      <a:solidFill>
                        <a:schemeClr val="tx1">
                          <a:lumMod val="85000"/>
                          <a:lumOff val="15000"/>
                        </a:schemeClr>
                      </a:solidFill>
                      <a:prstDash val="solid"/>
                      <a:round/>
                      <a:headEnd type="none" w="med" len="med"/>
                      <a:tailEnd type="none" w="med" len="med"/>
                    </a:lnL>
                    <a:lnR w="12700" cap="flat" cmpd="sng" algn="ctr">
                      <a:solidFill>
                        <a:schemeClr val="tx1">
                          <a:lumMod val="85000"/>
                          <a:lumOff val="15000"/>
                        </a:schemeClr>
                      </a:solidFill>
                      <a:prstDash val="solid"/>
                      <a:round/>
                      <a:headEnd type="none" w="med" len="med"/>
                      <a:tailEnd type="none" w="med" len="med"/>
                    </a:lnR>
                    <a:lnT w="12700" cap="flat" cmpd="sng" algn="ctr">
                      <a:solidFill>
                        <a:schemeClr val="tx1">
                          <a:lumMod val="85000"/>
                          <a:lumOff val="15000"/>
                        </a:schemeClr>
                      </a:solidFill>
                      <a:prstDash val="solid"/>
                      <a:round/>
                      <a:headEnd type="none" w="med" len="med"/>
                      <a:tailEnd type="none" w="med" len="med"/>
                    </a:lnT>
                    <a:lnB w="12700" cap="flat" cmpd="sng" algn="ctr">
                      <a:solidFill>
                        <a:schemeClr val="tx1">
                          <a:lumMod val="85000"/>
                          <a:lumOff val="15000"/>
                        </a:schemeClr>
                      </a:solidFill>
                      <a:prstDash val="solid"/>
                      <a:round/>
                      <a:headEnd type="none" w="med" len="med"/>
                      <a:tailEnd type="none" w="med" len="med"/>
                    </a:lnB>
                    <a:solidFill>
                      <a:srgbClr val="BDD7EE"/>
                    </a:solidFill>
                  </a:tcPr>
                </a:tc>
                <a:tc>
                  <a:txBody>
                    <a:bodyPr/>
                    <a:lstStyle/>
                    <a:p>
                      <a:pPr algn="ctr">
                        <a:lnSpc>
                          <a:spcPct val="100000"/>
                        </a:lnSpc>
                        <a:spcAft>
                          <a:spcPts val="0"/>
                        </a:spcAft>
                      </a:pPr>
                      <a:r>
                        <a:rPr lang="ru-RU" sz="1100" b="0" dirty="0">
                          <a:solidFill>
                            <a:schemeClr val="tx1"/>
                          </a:solidFill>
                          <a:effectLst/>
                          <a:latin typeface="Times New Roman" pitchFamily="18" charset="0"/>
                          <a:cs typeface="Times New Roman" pitchFamily="18" charset="0"/>
                        </a:rPr>
                        <a:t>Количество</a:t>
                      </a:r>
                    </a:p>
                    <a:p>
                      <a:pPr algn="ctr">
                        <a:lnSpc>
                          <a:spcPct val="100000"/>
                        </a:lnSpc>
                        <a:spcAft>
                          <a:spcPts val="0"/>
                        </a:spcAft>
                      </a:pPr>
                      <a:r>
                        <a:rPr lang="ru-RU" sz="1100" b="0" dirty="0">
                          <a:solidFill>
                            <a:schemeClr val="tx1"/>
                          </a:solidFill>
                          <a:effectLst/>
                          <a:latin typeface="Times New Roman" pitchFamily="18" charset="0"/>
                          <a:cs typeface="Times New Roman" pitchFamily="18" charset="0"/>
                        </a:rPr>
                        <a:t> </a:t>
                      </a:r>
                      <a:r>
                        <a:rPr lang="ru-RU" sz="1100" b="0" dirty="0" smtClean="0">
                          <a:solidFill>
                            <a:schemeClr val="tx1"/>
                          </a:solidFill>
                          <a:effectLst/>
                          <a:latin typeface="Times New Roman" pitchFamily="18" charset="0"/>
                          <a:cs typeface="Times New Roman" pitchFamily="18" charset="0"/>
                        </a:rPr>
                        <a:t>баллов</a:t>
                      </a:r>
                      <a:r>
                        <a:rPr lang="ru-RU" sz="1100" b="0" dirty="0">
                          <a:solidFill>
                            <a:schemeClr val="tx1"/>
                          </a:solidFill>
                          <a:effectLst/>
                          <a:latin typeface="Times New Roman" pitchFamily="18" charset="0"/>
                          <a:cs typeface="Times New Roman" pitchFamily="18" charset="0"/>
                        </a:rPr>
                        <a:t> </a:t>
                      </a:r>
                      <a:endParaRPr lang="ru-RU" sz="1100" b="0" dirty="0">
                        <a:solidFill>
                          <a:schemeClr val="tx1"/>
                        </a:solidFill>
                        <a:effectLst/>
                        <a:latin typeface="Times New Roman" pitchFamily="18" charset="0"/>
                        <a:ea typeface="Calibri"/>
                        <a:cs typeface="Times New Roman" pitchFamily="18" charset="0"/>
                      </a:endParaRPr>
                    </a:p>
                  </a:txBody>
                  <a:tcPr marL="46003" marR="46003" marT="0" marB="0" anchor="ctr">
                    <a:lnL w="12700" cap="flat" cmpd="sng" algn="ctr">
                      <a:solidFill>
                        <a:schemeClr val="tx1">
                          <a:lumMod val="85000"/>
                          <a:lumOff val="15000"/>
                        </a:schemeClr>
                      </a:solidFill>
                      <a:prstDash val="solid"/>
                      <a:round/>
                      <a:headEnd type="none" w="med" len="med"/>
                      <a:tailEnd type="none" w="med" len="med"/>
                    </a:lnL>
                    <a:lnR w="12700" cap="flat" cmpd="sng" algn="ctr">
                      <a:solidFill>
                        <a:schemeClr val="tx1">
                          <a:lumMod val="85000"/>
                          <a:lumOff val="15000"/>
                        </a:schemeClr>
                      </a:solidFill>
                      <a:prstDash val="solid"/>
                      <a:round/>
                      <a:headEnd type="none" w="med" len="med"/>
                      <a:tailEnd type="none" w="med" len="med"/>
                    </a:lnR>
                    <a:lnT w="12700" cap="flat" cmpd="sng" algn="ctr">
                      <a:solidFill>
                        <a:schemeClr val="tx1">
                          <a:lumMod val="85000"/>
                          <a:lumOff val="15000"/>
                        </a:schemeClr>
                      </a:solidFill>
                      <a:prstDash val="solid"/>
                      <a:round/>
                      <a:headEnd type="none" w="med" len="med"/>
                      <a:tailEnd type="none" w="med" len="med"/>
                    </a:lnT>
                    <a:lnB w="12700" cap="flat" cmpd="sng" algn="ctr">
                      <a:solidFill>
                        <a:schemeClr val="tx1">
                          <a:lumMod val="85000"/>
                          <a:lumOff val="15000"/>
                        </a:schemeClr>
                      </a:solidFill>
                      <a:prstDash val="solid"/>
                      <a:round/>
                      <a:headEnd type="none" w="med" len="med"/>
                      <a:tailEnd type="none" w="med" len="med"/>
                    </a:lnB>
                    <a:solidFill>
                      <a:srgbClr val="BDD7EE"/>
                    </a:solidFill>
                  </a:tcPr>
                </a:tc>
                <a:tc>
                  <a:txBody>
                    <a:bodyPr/>
                    <a:lstStyle/>
                    <a:p>
                      <a:pPr algn="ctr">
                        <a:lnSpc>
                          <a:spcPct val="100000"/>
                        </a:lnSpc>
                        <a:spcAft>
                          <a:spcPts val="0"/>
                        </a:spcAft>
                      </a:pPr>
                      <a:r>
                        <a:rPr lang="ru-RU" sz="1100" b="0" dirty="0">
                          <a:solidFill>
                            <a:schemeClr val="tx1"/>
                          </a:solidFill>
                          <a:effectLst/>
                          <a:latin typeface="Times New Roman" pitchFamily="18" charset="0"/>
                          <a:cs typeface="Times New Roman" pitchFamily="18" charset="0"/>
                        </a:rPr>
                        <a:t>Методика расчета </a:t>
                      </a:r>
                      <a:endParaRPr lang="ru-RU" sz="1100" b="0" dirty="0" smtClean="0">
                        <a:solidFill>
                          <a:schemeClr val="tx1"/>
                        </a:solidFill>
                        <a:effectLst/>
                        <a:latin typeface="Times New Roman" pitchFamily="18" charset="0"/>
                        <a:cs typeface="Times New Roman" pitchFamily="18" charset="0"/>
                      </a:endParaRPr>
                    </a:p>
                    <a:p>
                      <a:pPr algn="ctr">
                        <a:lnSpc>
                          <a:spcPct val="100000"/>
                        </a:lnSpc>
                        <a:spcAft>
                          <a:spcPts val="0"/>
                        </a:spcAft>
                      </a:pPr>
                      <a:r>
                        <a:rPr lang="ru-RU" sz="1100" b="0" dirty="0" err="1" smtClean="0">
                          <a:solidFill>
                            <a:schemeClr val="tx1"/>
                          </a:solidFill>
                          <a:effectLst/>
                          <a:latin typeface="Times New Roman" pitchFamily="18" charset="0"/>
                          <a:cs typeface="Times New Roman" pitchFamily="18" charset="0"/>
                        </a:rPr>
                        <a:t>аккредитационных</a:t>
                      </a:r>
                      <a:r>
                        <a:rPr lang="ru-RU" sz="1100" b="0" dirty="0" smtClean="0">
                          <a:solidFill>
                            <a:schemeClr val="tx1"/>
                          </a:solidFill>
                          <a:effectLst/>
                          <a:latin typeface="Times New Roman" pitchFamily="18" charset="0"/>
                          <a:cs typeface="Times New Roman" pitchFamily="18" charset="0"/>
                        </a:rPr>
                        <a:t> показателей</a:t>
                      </a:r>
                      <a:r>
                        <a:rPr lang="ru-RU" sz="1100" b="0" dirty="0">
                          <a:solidFill>
                            <a:schemeClr val="tx1"/>
                          </a:solidFill>
                          <a:effectLst/>
                          <a:latin typeface="Times New Roman" pitchFamily="18" charset="0"/>
                          <a:cs typeface="Times New Roman" pitchFamily="18" charset="0"/>
                        </a:rPr>
                        <a:t> </a:t>
                      </a:r>
                      <a:endParaRPr lang="ru-RU" sz="1100" b="0" dirty="0">
                        <a:solidFill>
                          <a:schemeClr val="tx1"/>
                        </a:solidFill>
                        <a:effectLst/>
                        <a:latin typeface="Times New Roman" pitchFamily="18" charset="0"/>
                        <a:ea typeface="Calibri"/>
                        <a:cs typeface="Times New Roman" pitchFamily="18" charset="0"/>
                      </a:endParaRPr>
                    </a:p>
                  </a:txBody>
                  <a:tcPr marL="46003" marR="46003" marT="0" marB="0" anchor="ctr">
                    <a:lnL w="12700" cap="flat" cmpd="sng" algn="ctr">
                      <a:solidFill>
                        <a:schemeClr val="tx1">
                          <a:lumMod val="85000"/>
                          <a:lumOff val="15000"/>
                        </a:schemeClr>
                      </a:solidFill>
                      <a:prstDash val="solid"/>
                      <a:round/>
                      <a:headEnd type="none" w="med" len="med"/>
                      <a:tailEnd type="none" w="med" len="med"/>
                    </a:lnL>
                    <a:lnR w="12700" cap="flat" cmpd="sng" algn="ctr">
                      <a:solidFill>
                        <a:schemeClr val="tx1">
                          <a:lumMod val="85000"/>
                          <a:lumOff val="15000"/>
                        </a:schemeClr>
                      </a:solidFill>
                      <a:prstDash val="solid"/>
                      <a:round/>
                      <a:headEnd type="none" w="med" len="med"/>
                      <a:tailEnd type="none" w="med" len="med"/>
                    </a:lnR>
                    <a:lnT w="12700" cap="flat" cmpd="sng" algn="ctr">
                      <a:solidFill>
                        <a:schemeClr val="tx1">
                          <a:lumMod val="85000"/>
                          <a:lumOff val="15000"/>
                        </a:schemeClr>
                      </a:solidFill>
                      <a:prstDash val="solid"/>
                      <a:round/>
                      <a:headEnd type="none" w="med" len="med"/>
                      <a:tailEnd type="none" w="med" len="med"/>
                    </a:lnT>
                    <a:lnB w="12700" cap="flat" cmpd="sng" algn="ctr">
                      <a:solidFill>
                        <a:schemeClr val="tx1">
                          <a:lumMod val="85000"/>
                          <a:lumOff val="15000"/>
                        </a:schemeClr>
                      </a:solidFill>
                      <a:prstDash val="solid"/>
                      <a:round/>
                      <a:headEnd type="none" w="med" len="med"/>
                      <a:tailEnd type="none" w="med" len="med"/>
                    </a:lnB>
                    <a:solidFill>
                      <a:srgbClr val="BDD7EE"/>
                    </a:solidFill>
                  </a:tcPr>
                </a:tc>
                <a:tc>
                  <a:txBody>
                    <a:bodyPr/>
                    <a:lstStyle/>
                    <a:p>
                      <a:pPr algn="ctr">
                        <a:lnSpc>
                          <a:spcPct val="100000"/>
                        </a:lnSpc>
                        <a:spcAft>
                          <a:spcPts val="0"/>
                        </a:spcAft>
                      </a:pPr>
                      <a:r>
                        <a:rPr lang="ru-RU" sz="1100" b="0" dirty="0">
                          <a:solidFill>
                            <a:schemeClr val="tx1"/>
                          </a:solidFill>
                          <a:effectLst/>
                          <a:latin typeface="Times New Roman" pitchFamily="18" charset="0"/>
                          <a:cs typeface="Times New Roman" pitchFamily="18" charset="0"/>
                        </a:rPr>
                        <a:t>Источники данных </a:t>
                      </a:r>
                      <a:endParaRPr lang="ru-RU" sz="1100" b="0" dirty="0" smtClean="0">
                        <a:solidFill>
                          <a:schemeClr val="tx1"/>
                        </a:solidFill>
                        <a:effectLst/>
                        <a:latin typeface="Times New Roman" pitchFamily="18" charset="0"/>
                        <a:cs typeface="Times New Roman" pitchFamily="18" charset="0"/>
                      </a:endParaRPr>
                    </a:p>
                    <a:p>
                      <a:pPr algn="ctr">
                        <a:lnSpc>
                          <a:spcPct val="100000"/>
                        </a:lnSpc>
                        <a:spcAft>
                          <a:spcPts val="0"/>
                        </a:spcAft>
                      </a:pPr>
                      <a:r>
                        <a:rPr lang="ru-RU" sz="1100" b="0" dirty="0" smtClean="0">
                          <a:solidFill>
                            <a:schemeClr val="tx1"/>
                          </a:solidFill>
                          <a:effectLst/>
                          <a:latin typeface="Times New Roman" pitchFamily="18" charset="0"/>
                          <a:cs typeface="Times New Roman" pitchFamily="18" charset="0"/>
                        </a:rPr>
                        <a:t>для </a:t>
                      </a:r>
                      <a:r>
                        <a:rPr lang="ru-RU" sz="1100" b="0" dirty="0">
                          <a:solidFill>
                            <a:schemeClr val="tx1"/>
                          </a:solidFill>
                          <a:effectLst/>
                          <a:latin typeface="Times New Roman" pitchFamily="18" charset="0"/>
                          <a:cs typeface="Times New Roman" pitchFamily="18" charset="0"/>
                        </a:rPr>
                        <a:t>расчета </a:t>
                      </a:r>
                    </a:p>
                    <a:p>
                      <a:pPr algn="ctr">
                        <a:lnSpc>
                          <a:spcPct val="100000"/>
                        </a:lnSpc>
                        <a:spcAft>
                          <a:spcPts val="0"/>
                        </a:spcAft>
                      </a:pPr>
                      <a:r>
                        <a:rPr lang="ru-RU" sz="1100" b="0" dirty="0">
                          <a:solidFill>
                            <a:schemeClr val="tx1"/>
                          </a:solidFill>
                          <a:effectLst/>
                          <a:latin typeface="Times New Roman" pitchFamily="18" charset="0"/>
                          <a:cs typeface="Times New Roman" pitchFamily="18" charset="0"/>
                        </a:rPr>
                        <a:t>показателя </a:t>
                      </a:r>
                      <a:endParaRPr lang="ru-RU" sz="1100" b="0" dirty="0">
                        <a:solidFill>
                          <a:schemeClr val="tx1"/>
                        </a:solidFill>
                        <a:effectLst/>
                        <a:latin typeface="Times New Roman" pitchFamily="18" charset="0"/>
                        <a:ea typeface="Calibri"/>
                        <a:cs typeface="Times New Roman" pitchFamily="18" charset="0"/>
                      </a:endParaRPr>
                    </a:p>
                  </a:txBody>
                  <a:tcPr marL="46003" marR="46003" marT="0" marB="0" anchor="ctr">
                    <a:lnL w="12700" cap="flat" cmpd="sng" algn="ctr">
                      <a:solidFill>
                        <a:schemeClr val="tx1">
                          <a:lumMod val="85000"/>
                          <a:lumOff val="15000"/>
                        </a:schemeClr>
                      </a:solidFill>
                      <a:prstDash val="solid"/>
                      <a:round/>
                      <a:headEnd type="none" w="med" len="med"/>
                      <a:tailEnd type="none" w="med" len="med"/>
                    </a:lnL>
                    <a:lnR w="12700" cap="flat" cmpd="sng" algn="ctr">
                      <a:solidFill>
                        <a:schemeClr val="tx1">
                          <a:lumMod val="85000"/>
                          <a:lumOff val="15000"/>
                        </a:schemeClr>
                      </a:solidFill>
                      <a:prstDash val="solid"/>
                      <a:round/>
                      <a:headEnd type="none" w="med" len="med"/>
                      <a:tailEnd type="none" w="med" len="med"/>
                    </a:lnR>
                    <a:lnT w="12700" cap="flat" cmpd="sng" algn="ctr">
                      <a:solidFill>
                        <a:schemeClr val="tx1">
                          <a:lumMod val="85000"/>
                          <a:lumOff val="15000"/>
                        </a:schemeClr>
                      </a:solidFill>
                      <a:prstDash val="solid"/>
                      <a:round/>
                      <a:headEnd type="none" w="med" len="med"/>
                      <a:tailEnd type="none" w="med" len="med"/>
                    </a:lnT>
                    <a:lnB w="12700" cap="flat" cmpd="sng" algn="ctr">
                      <a:solidFill>
                        <a:schemeClr val="tx1">
                          <a:lumMod val="85000"/>
                          <a:lumOff val="15000"/>
                        </a:schemeClr>
                      </a:solidFill>
                      <a:prstDash val="solid"/>
                      <a:round/>
                      <a:headEnd type="none" w="med" len="med"/>
                      <a:tailEnd type="none" w="med" len="med"/>
                    </a:lnB>
                    <a:solidFill>
                      <a:srgbClr val="BDD7EE"/>
                    </a:solidFill>
                  </a:tcPr>
                </a:tc>
                <a:tc>
                  <a:txBody>
                    <a:bodyPr/>
                    <a:lstStyle/>
                    <a:p>
                      <a:pPr algn="ctr">
                        <a:lnSpc>
                          <a:spcPct val="100000"/>
                        </a:lnSpc>
                        <a:spcAft>
                          <a:spcPts val="0"/>
                        </a:spcAft>
                      </a:pPr>
                      <a:r>
                        <a:rPr lang="ru-RU" sz="1100" b="0" dirty="0" smtClean="0">
                          <a:solidFill>
                            <a:schemeClr val="tx1"/>
                          </a:solidFill>
                          <a:effectLst/>
                          <a:latin typeface="Times New Roman" pitchFamily="18" charset="0"/>
                          <a:ea typeface="Calibri"/>
                          <a:cs typeface="Times New Roman" pitchFamily="18" charset="0"/>
                        </a:rPr>
                        <a:t>Справочная </a:t>
                      </a:r>
                    </a:p>
                    <a:p>
                      <a:pPr algn="ctr">
                        <a:lnSpc>
                          <a:spcPct val="100000"/>
                        </a:lnSpc>
                        <a:spcAft>
                          <a:spcPts val="0"/>
                        </a:spcAft>
                      </a:pPr>
                      <a:r>
                        <a:rPr lang="ru-RU" sz="1100" b="0" dirty="0" smtClean="0">
                          <a:solidFill>
                            <a:schemeClr val="tx1"/>
                          </a:solidFill>
                          <a:effectLst/>
                          <a:latin typeface="Times New Roman" pitchFamily="18" charset="0"/>
                          <a:ea typeface="Calibri"/>
                          <a:cs typeface="Times New Roman" pitchFamily="18" charset="0"/>
                        </a:rPr>
                        <a:t>информация</a:t>
                      </a:r>
                      <a:endParaRPr lang="ru-RU" sz="1100" b="0" dirty="0">
                        <a:solidFill>
                          <a:schemeClr val="tx1"/>
                        </a:solidFill>
                        <a:effectLst/>
                        <a:latin typeface="Times New Roman" pitchFamily="18" charset="0"/>
                        <a:ea typeface="Calibri"/>
                        <a:cs typeface="Times New Roman" pitchFamily="18" charset="0"/>
                      </a:endParaRPr>
                    </a:p>
                  </a:txBody>
                  <a:tcPr marL="46003" marR="46003" marT="0" marB="0" anchor="ctr">
                    <a:lnL w="12700" cap="flat" cmpd="sng" algn="ctr">
                      <a:solidFill>
                        <a:schemeClr val="tx1">
                          <a:lumMod val="85000"/>
                          <a:lumOff val="15000"/>
                        </a:schemeClr>
                      </a:solidFill>
                      <a:prstDash val="solid"/>
                      <a:round/>
                      <a:headEnd type="none" w="med" len="med"/>
                      <a:tailEnd type="none" w="med" len="med"/>
                    </a:lnL>
                    <a:lnR w="12700" cap="flat" cmpd="sng" algn="ctr">
                      <a:solidFill>
                        <a:schemeClr val="tx1">
                          <a:lumMod val="85000"/>
                          <a:lumOff val="15000"/>
                        </a:schemeClr>
                      </a:solidFill>
                      <a:prstDash val="solid"/>
                      <a:round/>
                      <a:headEnd type="none" w="med" len="med"/>
                      <a:tailEnd type="none" w="med" len="med"/>
                    </a:lnR>
                    <a:lnT w="12700" cap="flat" cmpd="sng" algn="ctr">
                      <a:solidFill>
                        <a:schemeClr val="tx1">
                          <a:lumMod val="85000"/>
                          <a:lumOff val="15000"/>
                        </a:schemeClr>
                      </a:solidFill>
                      <a:prstDash val="solid"/>
                      <a:round/>
                      <a:headEnd type="none" w="med" len="med"/>
                      <a:tailEnd type="none" w="med" len="med"/>
                    </a:lnT>
                    <a:lnB w="12700" cap="flat" cmpd="sng" algn="ctr">
                      <a:solidFill>
                        <a:schemeClr val="tx1">
                          <a:lumMod val="85000"/>
                          <a:lumOff val="15000"/>
                        </a:schemeClr>
                      </a:solidFill>
                      <a:prstDash val="solid"/>
                      <a:round/>
                      <a:headEnd type="none" w="med" len="med"/>
                      <a:tailEnd type="none" w="med" len="med"/>
                    </a:lnB>
                    <a:solidFill>
                      <a:srgbClr val="BDD7EE"/>
                    </a:solidFill>
                  </a:tcPr>
                </a:tc>
                <a:extLst>
                  <a:ext uri="{0D108BD9-81ED-4DB2-BD59-A6C34878D82A}">
                    <a16:rowId xmlns:a16="http://schemas.microsoft.com/office/drawing/2014/main" xmlns="" xmlns:a14="http://schemas.microsoft.com/office/drawing/2010/main" xmlns:mc="http://schemas.openxmlformats.org/markup-compatibility/2006" val="321709478"/>
                  </a:ext>
                </a:extLst>
              </a:tr>
              <a:tr h="2078008">
                <a:tc rowSpan="2">
                  <a:txBody>
                    <a:bodyPr/>
                    <a:lstStyle/>
                    <a:p>
                      <a:pPr algn="ctr">
                        <a:lnSpc>
                          <a:spcPct val="100000"/>
                        </a:lnSpc>
                        <a:spcAft>
                          <a:spcPts val="0"/>
                        </a:spcAft>
                      </a:pPr>
                      <a:r>
                        <a:rPr lang="ru-RU" sz="1100" b="0" kern="1200" dirty="0" smtClean="0">
                          <a:solidFill>
                            <a:schemeClr val="dk1"/>
                          </a:solidFill>
                          <a:effectLst/>
                          <a:latin typeface="Times New Roman" pitchFamily="18" charset="0"/>
                          <a:ea typeface="+mn-ea"/>
                          <a:cs typeface="Times New Roman" pitchFamily="18" charset="0"/>
                        </a:rPr>
                        <a:t>Наличие электронной информационно -образовательной</a:t>
                      </a:r>
                      <a:r>
                        <a:rPr lang="ru-RU" sz="1100" b="0" kern="1200" baseline="0" dirty="0" smtClean="0">
                          <a:solidFill>
                            <a:schemeClr val="dk1"/>
                          </a:solidFill>
                          <a:effectLst/>
                          <a:latin typeface="Times New Roman" pitchFamily="18" charset="0"/>
                          <a:ea typeface="+mn-ea"/>
                          <a:cs typeface="Times New Roman" pitchFamily="18" charset="0"/>
                        </a:rPr>
                        <a:t> среды</a:t>
                      </a:r>
                      <a:r>
                        <a:rPr lang="ru-RU" sz="1100" b="0" kern="1200" dirty="0" smtClean="0">
                          <a:solidFill>
                            <a:schemeClr val="dk1"/>
                          </a:solidFill>
                          <a:effectLst/>
                          <a:latin typeface="Times New Roman" pitchFamily="18" charset="0"/>
                          <a:ea typeface="+mn-ea"/>
                          <a:cs typeface="Times New Roman" pitchFamily="18" charset="0"/>
                        </a:rPr>
                        <a:t> – </a:t>
                      </a:r>
                      <a:r>
                        <a:rPr lang="ru-RU" sz="1100" b="1" kern="1200" dirty="0" smtClean="0">
                          <a:solidFill>
                            <a:schemeClr val="dk1"/>
                          </a:solidFill>
                          <a:effectLst/>
                          <a:latin typeface="Times New Roman" pitchFamily="18" charset="0"/>
                          <a:ea typeface="+mn-ea"/>
                          <a:cs typeface="Times New Roman" pitchFamily="18" charset="0"/>
                        </a:rPr>
                        <a:t>АП</a:t>
                      </a:r>
                      <a:r>
                        <a:rPr lang="ru-RU" sz="1100" b="1" kern="1200" baseline="-25000" dirty="0" smtClean="0">
                          <a:solidFill>
                            <a:schemeClr val="dk1"/>
                          </a:solidFill>
                          <a:effectLst/>
                          <a:latin typeface="Times New Roman" pitchFamily="18" charset="0"/>
                          <a:ea typeface="+mn-ea"/>
                          <a:cs typeface="Times New Roman" pitchFamily="18" charset="0"/>
                        </a:rPr>
                        <a:t>6</a:t>
                      </a:r>
                    </a:p>
                    <a:p>
                      <a:pPr algn="ctr">
                        <a:lnSpc>
                          <a:spcPct val="100000"/>
                        </a:lnSpc>
                        <a:spcAft>
                          <a:spcPts val="0"/>
                        </a:spcAft>
                      </a:pPr>
                      <a:endParaRPr lang="ru-RU" sz="1100" b="1" kern="1200" baseline="-25000" dirty="0" smtClean="0">
                        <a:solidFill>
                          <a:schemeClr val="dk1"/>
                        </a:solidFill>
                        <a:effectLst/>
                        <a:latin typeface="Times New Roman" pitchFamily="18" charset="0"/>
                        <a:ea typeface="+mn-ea"/>
                        <a:cs typeface="Times New Roman" pitchFamily="18" charset="0"/>
                      </a:endParaRPr>
                    </a:p>
                  </a:txBody>
                  <a:tcPr marL="62972" marR="62972" marT="0" marB="0" anchor="ctr">
                    <a:lnL w="12700" cap="flat" cmpd="sng" algn="ctr">
                      <a:solidFill>
                        <a:schemeClr val="tx1">
                          <a:lumMod val="85000"/>
                          <a:lumOff val="15000"/>
                        </a:schemeClr>
                      </a:solidFill>
                      <a:prstDash val="solid"/>
                      <a:round/>
                      <a:headEnd type="none" w="med" len="med"/>
                      <a:tailEnd type="none" w="med" len="med"/>
                    </a:lnL>
                    <a:lnR w="12700" cap="flat" cmpd="sng" algn="ctr">
                      <a:solidFill>
                        <a:schemeClr val="tx1">
                          <a:lumMod val="85000"/>
                          <a:lumOff val="15000"/>
                        </a:schemeClr>
                      </a:solidFill>
                      <a:prstDash val="solid"/>
                      <a:round/>
                      <a:headEnd type="none" w="med" len="med"/>
                      <a:tailEnd type="none" w="med" len="med"/>
                    </a:lnR>
                    <a:lnT w="12700" cap="flat" cmpd="sng" algn="ctr">
                      <a:solidFill>
                        <a:schemeClr val="tx1">
                          <a:lumMod val="85000"/>
                          <a:lumOff val="15000"/>
                        </a:schemeClr>
                      </a:solidFill>
                      <a:prstDash val="solid"/>
                      <a:round/>
                      <a:headEnd type="none" w="med" len="med"/>
                      <a:tailEnd type="none" w="med" len="med"/>
                    </a:lnT>
                    <a:lnB w="12700" cap="flat" cmpd="sng" algn="ctr">
                      <a:solidFill>
                        <a:schemeClr val="tx1">
                          <a:lumMod val="85000"/>
                          <a:lumOff val="15000"/>
                        </a:schemeClr>
                      </a:solidFill>
                      <a:prstDash val="solid"/>
                      <a:round/>
                      <a:headEnd type="none" w="med" len="med"/>
                      <a:tailEnd type="none" w="med" len="med"/>
                    </a:lnB>
                    <a:solidFill>
                      <a:srgbClr val="DEEBF7"/>
                    </a:solidFill>
                  </a:tcPr>
                </a:tc>
                <a:tc>
                  <a:txBody>
                    <a:bodyPr/>
                    <a:lstStyle/>
                    <a:p>
                      <a:pPr algn="ctr">
                        <a:lnSpc>
                          <a:spcPct val="100000"/>
                        </a:lnSpc>
                        <a:spcAft>
                          <a:spcPts val="0"/>
                        </a:spcAft>
                      </a:pPr>
                      <a:r>
                        <a:rPr lang="ru-RU" sz="1100" b="1" dirty="0">
                          <a:effectLst/>
                          <a:latin typeface="Times New Roman"/>
                          <a:ea typeface="Times New Roman"/>
                          <a:cs typeface="Times New Roman"/>
                        </a:rPr>
                        <a:t>Имеется</a:t>
                      </a:r>
                      <a:endParaRPr lang="ru-RU" sz="1100" b="1" dirty="0">
                        <a:effectLst/>
                        <a:latin typeface="Calibri"/>
                        <a:ea typeface="Times New Roman"/>
                        <a:cs typeface="Times New Roman"/>
                      </a:endParaRPr>
                    </a:p>
                  </a:txBody>
                  <a:tcPr marL="0" marR="0" marT="0" marB="0" anchor="ctr">
                    <a:lnL w="12700" cap="flat" cmpd="sng" algn="ctr">
                      <a:solidFill>
                        <a:schemeClr val="tx1">
                          <a:lumMod val="85000"/>
                          <a:lumOff val="15000"/>
                        </a:schemeClr>
                      </a:solidFill>
                      <a:prstDash val="solid"/>
                      <a:round/>
                      <a:headEnd type="none" w="med" len="med"/>
                      <a:tailEnd type="none" w="med" len="med"/>
                    </a:lnL>
                    <a:lnR w="12700" cap="flat" cmpd="sng" algn="ctr">
                      <a:solidFill>
                        <a:schemeClr val="tx1">
                          <a:lumMod val="85000"/>
                          <a:lumOff val="15000"/>
                        </a:schemeClr>
                      </a:solidFill>
                      <a:prstDash val="solid"/>
                      <a:round/>
                      <a:headEnd type="none" w="med" len="med"/>
                      <a:tailEnd type="none" w="med" len="med"/>
                    </a:lnR>
                    <a:lnT w="12700" cap="flat" cmpd="sng" algn="ctr">
                      <a:solidFill>
                        <a:schemeClr val="tx1">
                          <a:lumMod val="85000"/>
                          <a:lumOff val="15000"/>
                        </a:schemeClr>
                      </a:solidFill>
                      <a:prstDash val="solid"/>
                      <a:round/>
                      <a:headEnd type="none" w="med" len="med"/>
                      <a:tailEnd type="none" w="med" len="med"/>
                    </a:lnT>
                    <a:lnB w="12700" cap="flat" cmpd="sng" algn="ctr">
                      <a:solidFill>
                        <a:schemeClr val="tx1">
                          <a:lumMod val="85000"/>
                          <a:lumOff val="15000"/>
                        </a:schemeClr>
                      </a:solidFill>
                      <a:prstDash val="solid"/>
                      <a:round/>
                      <a:headEnd type="none" w="med" len="med"/>
                      <a:tailEnd type="none" w="med" len="med"/>
                    </a:lnB>
                    <a:solidFill>
                      <a:srgbClr val="DEEBF7"/>
                    </a:solidFill>
                  </a:tcPr>
                </a:tc>
                <a:tc>
                  <a:txBody>
                    <a:bodyPr/>
                    <a:lstStyle/>
                    <a:p>
                      <a:pPr algn="ctr">
                        <a:lnSpc>
                          <a:spcPct val="100000"/>
                        </a:lnSpc>
                        <a:spcAft>
                          <a:spcPts val="0"/>
                        </a:spcAft>
                      </a:pPr>
                      <a:r>
                        <a:rPr lang="ru-RU" sz="1100" b="1" dirty="0">
                          <a:effectLst/>
                          <a:latin typeface="Times New Roman"/>
                          <a:ea typeface="Times New Roman"/>
                          <a:cs typeface="Times New Roman"/>
                        </a:rPr>
                        <a:t>5</a:t>
                      </a:r>
                      <a:endParaRPr lang="ru-RU" sz="1100" b="1" dirty="0">
                        <a:effectLst/>
                        <a:latin typeface="Calibri"/>
                        <a:ea typeface="Times New Roman"/>
                        <a:cs typeface="Times New Roman"/>
                      </a:endParaRPr>
                    </a:p>
                  </a:txBody>
                  <a:tcPr marL="0" marR="0" marT="0" marB="0" anchor="ctr">
                    <a:lnL w="12700" cap="flat" cmpd="sng" algn="ctr">
                      <a:solidFill>
                        <a:schemeClr val="tx1">
                          <a:lumMod val="85000"/>
                          <a:lumOff val="15000"/>
                        </a:schemeClr>
                      </a:solidFill>
                      <a:prstDash val="solid"/>
                      <a:round/>
                      <a:headEnd type="none" w="med" len="med"/>
                      <a:tailEnd type="none" w="med" len="med"/>
                    </a:lnL>
                    <a:lnR w="12700" cap="flat" cmpd="sng" algn="ctr">
                      <a:solidFill>
                        <a:schemeClr val="tx1">
                          <a:lumMod val="85000"/>
                          <a:lumOff val="15000"/>
                        </a:schemeClr>
                      </a:solidFill>
                      <a:prstDash val="solid"/>
                      <a:round/>
                      <a:headEnd type="none" w="med" len="med"/>
                      <a:tailEnd type="none" w="med" len="med"/>
                    </a:lnR>
                    <a:lnT w="12700" cap="flat" cmpd="sng" algn="ctr">
                      <a:solidFill>
                        <a:schemeClr val="tx1">
                          <a:lumMod val="85000"/>
                          <a:lumOff val="15000"/>
                        </a:schemeClr>
                      </a:solidFill>
                      <a:prstDash val="solid"/>
                      <a:round/>
                      <a:headEnd type="none" w="med" len="med"/>
                      <a:tailEnd type="none" w="med" len="med"/>
                    </a:lnT>
                    <a:lnB w="12700" cap="flat" cmpd="sng" algn="ctr">
                      <a:solidFill>
                        <a:schemeClr val="tx1">
                          <a:lumMod val="85000"/>
                          <a:lumOff val="15000"/>
                        </a:schemeClr>
                      </a:solidFill>
                      <a:prstDash val="solid"/>
                      <a:round/>
                      <a:headEnd type="none" w="med" len="med"/>
                      <a:tailEnd type="none" w="med" len="med"/>
                    </a:lnB>
                    <a:solidFill>
                      <a:srgbClr val="DEEBF7"/>
                    </a:solidFill>
                  </a:tcPr>
                </a:tc>
                <a:tc rowSpan="2">
                  <a:txBody>
                    <a:bodyPr/>
                    <a:lstStyle/>
                    <a:p>
                      <a:pPr marL="39688" indent="228600" algn="just">
                        <a:lnSpc>
                          <a:spcPct val="100000"/>
                        </a:lnSpc>
                        <a:spcAft>
                          <a:spcPts val="0"/>
                        </a:spcAft>
                      </a:pPr>
                      <a:r>
                        <a:rPr lang="ru-RU" sz="1100" kern="1200" dirty="0" smtClean="0">
                          <a:solidFill>
                            <a:schemeClr val="dk1"/>
                          </a:solidFill>
                          <a:effectLst/>
                          <a:latin typeface="Times New Roman" pitchFamily="18" charset="0"/>
                          <a:ea typeface="+mn-ea"/>
                          <a:cs typeface="Times New Roman" pitchFamily="18" charset="0"/>
                        </a:rPr>
                        <a:t>Значение показателя</a:t>
                      </a:r>
                      <a:r>
                        <a:rPr lang="ru-RU" sz="1100" kern="1200" baseline="0" dirty="0" smtClean="0">
                          <a:solidFill>
                            <a:schemeClr val="dk1"/>
                          </a:solidFill>
                          <a:effectLst/>
                          <a:latin typeface="Times New Roman" pitchFamily="18" charset="0"/>
                          <a:ea typeface="+mn-ea"/>
                          <a:cs typeface="Times New Roman" pitchFamily="18" charset="0"/>
                        </a:rPr>
                        <a:t> </a:t>
                      </a:r>
                      <a:r>
                        <a:rPr lang="ru-RU" sz="1100" b="1" kern="1200" dirty="0" smtClean="0">
                          <a:solidFill>
                            <a:schemeClr val="dk1"/>
                          </a:solidFill>
                          <a:effectLst/>
                          <a:latin typeface="Times New Roman" pitchFamily="18" charset="0"/>
                          <a:ea typeface="+mn-ea"/>
                          <a:cs typeface="Times New Roman" pitchFamily="18" charset="0"/>
                        </a:rPr>
                        <a:t>«имеется» </a:t>
                      </a:r>
                      <a:r>
                        <a:rPr lang="ru-RU" sz="1100" kern="1200" dirty="0" smtClean="0">
                          <a:solidFill>
                            <a:schemeClr val="dk1"/>
                          </a:solidFill>
                          <a:effectLst/>
                          <a:latin typeface="Times New Roman" pitchFamily="18" charset="0"/>
                          <a:ea typeface="+mn-ea"/>
                          <a:cs typeface="Times New Roman" pitchFamily="18" charset="0"/>
                        </a:rPr>
                        <a:t>устанавливается, если на официальном сайте в сети «Интернет» организации начального общего образования представлены </a:t>
                      </a:r>
                      <a:r>
                        <a:rPr lang="ru-RU" sz="1100" b="1" kern="1200" dirty="0" smtClean="0">
                          <a:solidFill>
                            <a:schemeClr val="dk1"/>
                          </a:solidFill>
                          <a:effectLst/>
                          <a:latin typeface="Times New Roman" pitchFamily="18" charset="0"/>
                          <a:ea typeface="+mn-ea"/>
                          <a:cs typeface="Times New Roman" pitchFamily="18" charset="0"/>
                        </a:rPr>
                        <a:t>не менее четырех </a:t>
                      </a:r>
                      <a:r>
                        <a:rPr lang="ru-RU" sz="1100" kern="1200" dirty="0" smtClean="0">
                          <a:solidFill>
                            <a:schemeClr val="dk1"/>
                          </a:solidFill>
                          <a:effectLst/>
                          <a:latin typeface="Times New Roman" pitchFamily="18" charset="0"/>
                          <a:ea typeface="+mn-ea"/>
                          <a:cs typeface="Times New Roman" pitchFamily="18" charset="0"/>
                        </a:rPr>
                        <a:t>из следующих компонентов электронной информационно-образовательной среды:</a:t>
                      </a:r>
                    </a:p>
                    <a:p>
                      <a:pPr marL="39688" indent="228600" algn="just">
                        <a:lnSpc>
                          <a:spcPct val="100000"/>
                        </a:lnSpc>
                        <a:spcAft>
                          <a:spcPts val="0"/>
                        </a:spcAft>
                      </a:pPr>
                      <a:r>
                        <a:rPr lang="ru-RU" sz="1100" kern="1200" dirty="0" smtClean="0">
                          <a:solidFill>
                            <a:schemeClr val="dk1"/>
                          </a:solidFill>
                          <a:effectLst/>
                          <a:latin typeface="Times New Roman" pitchFamily="18" charset="0"/>
                          <a:ea typeface="+mn-ea"/>
                          <a:cs typeface="Times New Roman" pitchFamily="18" charset="0"/>
                        </a:rPr>
                        <a:t>1) информация, подтверждающая наличие доступа к сети «Интернет»;</a:t>
                      </a:r>
                    </a:p>
                    <a:p>
                      <a:pPr marL="39688" indent="228600" algn="just">
                        <a:lnSpc>
                          <a:spcPct val="100000"/>
                        </a:lnSpc>
                        <a:spcAft>
                          <a:spcPts val="0"/>
                        </a:spcAft>
                      </a:pPr>
                      <a:r>
                        <a:rPr lang="ru-RU" sz="1100" kern="1200" dirty="0" smtClean="0">
                          <a:solidFill>
                            <a:schemeClr val="dk1"/>
                          </a:solidFill>
                          <a:effectLst/>
                          <a:latin typeface="Times New Roman" pitchFamily="18" charset="0"/>
                          <a:ea typeface="+mn-ea"/>
                          <a:cs typeface="Times New Roman" pitchFamily="18" charset="0"/>
                        </a:rPr>
                        <a:t>2) локальный нормативный правовой акт об электронной информационно - образовательной среде;</a:t>
                      </a:r>
                    </a:p>
                    <a:p>
                      <a:pPr marL="39688" indent="228600" algn="just">
                        <a:lnSpc>
                          <a:spcPct val="100000"/>
                        </a:lnSpc>
                        <a:spcAft>
                          <a:spcPts val="0"/>
                        </a:spcAft>
                      </a:pPr>
                      <a:r>
                        <a:rPr lang="ru-RU" sz="1100" kern="1200" dirty="0" smtClean="0">
                          <a:solidFill>
                            <a:schemeClr val="dk1"/>
                          </a:solidFill>
                          <a:effectLst/>
                          <a:latin typeface="Times New Roman" pitchFamily="18" charset="0"/>
                          <a:ea typeface="+mn-ea"/>
                          <a:cs typeface="Times New Roman" pitchFamily="18" charset="0"/>
                        </a:rPr>
                        <a:t>3) наличие доступа к цифровой (электронной) библиотеке и (или) иным электронным образовательным ресурсам;</a:t>
                      </a:r>
                    </a:p>
                    <a:p>
                      <a:pPr marL="39688" indent="228600" algn="just">
                        <a:lnSpc>
                          <a:spcPct val="100000"/>
                        </a:lnSpc>
                        <a:spcAft>
                          <a:spcPts val="0"/>
                        </a:spcAft>
                      </a:pPr>
                      <a:r>
                        <a:rPr lang="ru-RU" sz="1100" kern="1200" dirty="0" smtClean="0">
                          <a:solidFill>
                            <a:schemeClr val="dk1"/>
                          </a:solidFill>
                          <a:effectLst/>
                          <a:latin typeface="Times New Roman" pitchFamily="18" charset="0"/>
                          <a:ea typeface="+mn-ea"/>
                          <a:cs typeface="Times New Roman" pitchFamily="18" charset="0"/>
                        </a:rPr>
                        <a:t>4) наличие доступа к электронной системе учета обучающихся, учета и хранения их образовательных результатов (электронный журнал, электронный дневник);</a:t>
                      </a:r>
                    </a:p>
                    <a:p>
                      <a:pPr marL="39688" indent="228600" algn="just">
                        <a:lnSpc>
                          <a:spcPct val="100000"/>
                        </a:lnSpc>
                        <a:spcAft>
                          <a:spcPts val="0"/>
                        </a:spcAft>
                      </a:pPr>
                      <a:r>
                        <a:rPr lang="ru-RU" sz="1100" kern="1200" dirty="0" smtClean="0">
                          <a:solidFill>
                            <a:schemeClr val="dk1"/>
                          </a:solidFill>
                          <a:effectLst/>
                          <a:latin typeface="Times New Roman" pitchFamily="18" charset="0"/>
                          <a:ea typeface="+mn-ea"/>
                          <a:cs typeface="Times New Roman" pitchFamily="18" charset="0"/>
                        </a:rPr>
                        <a:t>5) наличие доступа к электронным портфолио обучающихся;</a:t>
                      </a:r>
                    </a:p>
                    <a:p>
                      <a:pPr marL="39688" indent="228600" algn="just">
                        <a:lnSpc>
                          <a:spcPct val="100000"/>
                        </a:lnSpc>
                        <a:spcAft>
                          <a:spcPts val="0"/>
                        </a:spcAft>
                      </a:pPr>
                      <a:r>
                        <a:rPr lang="ru-RU" sz="1100" kern="1200" dirty="0" smtClean="0">
                          <a:solidFill>
                            <a:schemeClr val="dk1"/>
                          </a:solidFill>
                          <a:effectLst/>
                          <a:latin typeface="Times New Roman" pitchFamily="18" charset="0"/>
                          <a:ea typeface="+mn-ea"/>
                          <a:cs typeface="Times New Roman" pitchFamily="18" charset="0"/>
                        </a:rPr>
                        <a:t>6) наличие доступа к учебному плану, рабочим программам учебных предметов, учебных курсов (в том числе внеурочной деятельности), учебных модулей начального общего образования;</a:t>
                      </a:r>
                    </a:p>
                    <a:p>
                      <a:pPr marL="39688" indent="228600" algn="just">
                        <a:lnSpc>
                          <a:spcPct val="100000"/>
                        </a:lnSpc>
                        <a:spcAft>
                          <a:spcPts val="0"/>
                        </a:spcAft>
                      </a:pPr>
                      <a:r>
                        <a:rPr lang="ru-RU" sz="1100" kern="1200" dirty="0" smtClean="0">
                          <a:solidFill>
                            <a:schemeClr val="dk1"/>
                          </a:solidFill>
                          <a:effectLst/>
                          <a:latin typeface="Times New Roman" pitchFamily="18" charset="0"/>
                          <a:ea typeface="+mn-ea"/>
                          <a:cs typeface="Times New Roman" pitchFamily="18" charset="0"/>
                        </a:rPr>
                        <a:t>7) личный кабинет в федеральной государственной информационной системе «Моя школа» (ФГИС «Моя школа»).</a:t>
                      </a:r>
                      <a:endParaRPr lang="ru-RU" sz="1100" kern="1200" dirty="0">
                        <a:solidFill>
                          <a:schemeClr val="dk1"/>
                        </a:solidFill>
                        <a:effectLst/>
                        <a:latin typeface="Times New Roman" pitchFamily="18" charset="0"/>
                        <a:ea typeface="+mn-ea"/>
                        <a:cs typeface="Times New Roman" pitchFamily="18" charset="0"/>
                      </a:endParaRPr>
                    </a:p>
                  </a:txBody>
                  <a:tcPr marL="62972" marR="62972" marT="0" marB="0" anchor="ctr">
                    <a:lnL w="12700" cap="flat" cmpd="sng" algn="ctr">
                      <a:solidFill>
                        <a:schemeClr val="tx1">
                          <a:lumMod val="85000"/>
                          <a:lumOff val="15000"/>
                        </a:schemeClr>
                      </a:solidFill>
                      <a:prstDash val="solid"/>
                      <a:round/>
                      <a:headEnd type="none" w="med" len="med"/>
                      <a:tailEnd type="none" w="med" len="med"/>
                    </a:lnL>
                    <a:lnR w="12700" cap="flat" cmpd="sng" algn="ctr">
                      <a:solidFill>
                        <a:schemeClr val="tx1">
                          <a:lumMod val="85000"/>
                          <a:lumOff val="15000"/>
                        </a:schemeClr>
                      </a:solidFill>
                      <a:prstDash val="solid"/>
                      <a:round/>
                      <a:headEnd type="none" w="med" len="med"/>
                      <a:tailEnd type="none" w="med" len="med"/>
                    </a:lnR>
                    <a:lnT w="12700" cap="flat" cmpd="sng" algn="ctr">
                      <a:solidFill>
                        <a:schemeClr val="tx1">
                          <a:lumMod val="85000"/>
                          <a:lumOff val="15000"/>
                        </a:schemeClr>
                      </a:solidFill>
                      <a:prstDash val="solid"/>
                      <a:round/>
                      <a:headEnd type="none" w="med" len="med"/>
                      <a:tailEnd type="none" w="med" len="med"/>
                    </a:lnT>
                    <a:lnB w="12700" cap="flat" cmpd="sng" algn="ctr">
                      <a:solidFill>
                        <a:schemeClr val="tx1">
                          <a:lumMod val="85000"/>
                          <a:lumOff val="15000"/>
                        </a:schemeClr>
                      </a:solidFill>
                      <a:prstDash val="solid"/>
                      <a:round/>
                      <a:headEnd type="none" w="med" len="med"/>
                      <a:tailEnd type="none" w="med" len="med"/>
                    </a:lnB>
                    <a:solidFill>
                      <a:srgbClr val="DEEBF7"/>
                    </a:solidFill>
                  </a:tcPr>
                </a:tc>
                <a:tc rowSpan="2">
                  <a:txBody>
                    <a:bodyPr/>
                    <a:lstStyle/>
                    <a:p>
                      <a:pPr algn="just">
                        <a:lnSpc>
                          <a:spcPct val="100000"/>
                        </a:lnSpc>
                        <a:spcAft>
                          <a:spcPts val="0"/>
                        </a:spcAft>
                      </a:pPr>
                      <a:r>
                        <a:rPr lang="ru-RU" sz="1100" kern="1200" dirty="0" smtClean="0">
                          <a:solidFill>
                            <a:schemeClr val="dk1"/>
                          </a:solidFill>
                          <a:effectLst/>
                          <a:latin typeface="Times New Roman" pitchFamily="18" charset="0"/>
                          <a:ea typeface="+mn-ea"/>
                          <a:cs typeface="Times New Roman" pitchFamily="18" charset="0"/>
                        </a:rPr>
                        <a:t>- документы и сведения, представленные организацией;</a:t>
                      </a:r>
                    </a:p>
                    <a:p>
                      <a:pPr algn="just">
                        <a:lnSpc>
                          <a:spcPct val="100000"/>
                        </a:lnSpc>
                        <a:spcAft>
                          <a:spcPts val="0"/>
                        </a:spcAft>
                      </a:pPr>
                      <a:r>
                        <a:rPr lang="ru-RU" sz="1100" kern="1200" dirty="0" smtClean="0">
                          <a:solidFill>
                            <a:schemeClr val="dk1"/>
                          </a:solidFill>
                          <a:effectLst/>
                          <a:latin typeface="Times New Roman" pitchFamily="18" charset="0"/>
                          <a:ea typeface="+mn-ea"/>
                          <a:cs typeface="Times New Roman" pitchFamily="18" charset="0"/>
                        </a:rPr>
                        <a:t>- официальный сайт в сети «Интернет» организации;</a:t>
                      </a:r>
                    </a:p>
                    <a:p>
                      <a:pPr algn="just">
                        <a:lnSpc>
                          <a:spcPct val="100000"/>
                        </a:lnSpc>
                        <a:spcAft>
                          <a:spcPts val="0"/>
                        </a:spcAft>
                      </a:pPr>
                      <a:r>
                        <a:rPr lang="ru-RU" sz="1100" kern="1200" dirty="0" smtClean="0">
                          <a:solidFill>
                            <a:schemeClr val="dk1"/>
                          </a:solidFill>
                          <a:effectLst/>
                          <a:latin typeface="Times New Roman" pitchFamily="18" charset="0"/>
                          <a:ea typeface="+mn-ea"/>
                          <a:cs typeface="Times New Roman" pitchFamily="18" charset="0"/>
                        </a:rPr>
                        <a:t>- ФГИС «Моя школа».</a:t>
                      </a:r>
                    </a:p>
                    <a:p>
                      <a:pPr algn="just">
                        <a:lnSpc>
                          <a:spcPct val="100000"/>
                        </a:lnSpc>
                        <a:spcAft>
                          <a:spcPts val="0"/>
                        </a:spcAft>
                      </a:pPr>
                      <a:endParaRPr lang="ru-RU" sz="1100" kern="1200" dirty="0">
                        <a:solidFill>
                          <a:schemeClr val="dk1"/>
                        </a:solidFill>
                        <a:effectLst/>
                        <a:latin typeface="Times New Roman" pitchFamily="18" charset="0"/>
                        <a:ea typeface="+mn-ea"/>
                        <a:cs typeface="Times New Roman" pitchFamily="18" charset="0"/>
                      </a:endParaRPr>
                    </a:p>
                  </a:txBody>
                  <a:tcPr marL="62972" marR="62972" marT="0" marB="0" anchor="ctr">
                    <a:lnL w="12700" cap="flat" cmpd="sng" algn="ctr">
                      <a:solidFill>
                        <a:schemeClr val="tx1">
                          <a:lumMod val="85000"/>
                          <a:lumOff val="15000"/>
                        </a:schemeClr>
                      </a:solidFill>
                      <a:prstDash val="solid"/>
                      <a:round/>
                      <a:headEnd type="none" w="med" len="med"/>
                      <a:tailEnd type="none" w="med" len="med"/>
                    </a:lnL>
                    <a:lnR w="12700" cap="flat" cmpd="sng" algn="ctr">
                      <a:solidFill>
                        <a:schemeClr val="tx1">
                          <a:lumMod val="85000"/>
                          <a:lumOff val="15000"/>
                        </a:schemeClr>
                      </a:solidFill>
                      <a:prstDash val="solid"/>
                      <a:round/>
                      <a:headEnd type="none" w="med" len="med"/>
                      <a:tailEnd type="none" w="med" len="med"/>
                    </a:lnR>
                    <a:lnT w="12700" cap="flat" cmpd="sng" algn="ctr">
                      <a:solidFill>
                        <a:schemeClr val="tx1">
                          <a:lumMod val="85000"/>
                          <a:lumOff val="15000"/>
                        </a:schemeClr>
                      </a:solidFill>
                      <a:prstDash val="solid"/>
                      <a:round/>
                      <a:headEnd type="none" w="med" len="med"/>
                      <a:tailEnd type="none" w="med" len="med"/>
                    </a:lnT>
                    <a:lnB w="12700" cap="flat" cmpd="sng" algn="ctr">
                      <a:solidFill>
                        <a:schemeClr val="tx1">
                          <a:lumMod val="85000"/>
                          <a:lumOff val="15000"/>
                        </a:schemeClr>
                      </a:solidFill>
                      <a:prstDash val="solid"/>
                      <a:round/>
                      <a:headEnd type="none" w="med" len="med"/>
                      <a:tailEnd type="none" w="med" len="med"/>
                    </a:lnB>
                    <a:solidFill>
                      <a:srgbClr val="DEEBF7"/>
                    </a:solidFill>
                  </a:tcPr>
                </a:tc>
                <a:tc rowSpan="2">
                  <a:txBody>
                    <a:bodyPr/>
                    <a:lstStyle/>
                    <a:p>
                      <a:pPr indent="432000" algn="just">
                        <a:lnSpc>
                          <a:spcPct val="100000"/>
                        </a:lnSpc>
                        <a:spcAft>
                          <a:spcPts val="0"/>
                        </a:spcAft>
                      </a:pPr>
                      <a:r>
                        <a:rPr lang="ru-RU" sz="1100" kern="1200" dirty="0" smtClean="0">
                          <a:solidFill>
                            <a:schemeClr val="dk1"/>
                          </a:solidFill>
                          <a:effectLst/>
                          <a:latin typeface="Times New Roman" pitchFamily="18" charset="0"/>
                          <a:ea typeface="+mn-ea"/>
                          <a:cs typeface="Times New Roman" pitchFamily="18" charset="0"/>
                        </a:rPr>
                        <a:t>Информация о наличии доступа к сети «Интернет» ОО подтверждается соответствующим договором.</a:t>
                      </a:r>
                    </a:p>
                    <a:p>
                      <a:pPr indent="432000" algn="just">
                        <a:lnSpc>
                          <a:spcPct val="100000"/>
                        </a:lnSpc>
                        <a:spcAft>
                          <a:spcPts val="0"/>
                        </a:spcAft>
                      </a:pPr>
                      <a:r>
                        <a:rPr lang="ru-RU" sz="1100" kern="1200" dirty="0" smtClean="0">
                          <a:solidFill>
                            <a:schemeClr val="dk1"/>
                          </a:solidFill>
                          <a:effectLst/>
                          <a:latin typeface="Times New Roman" pitchFamily="18" charset="0"/>
                          <a:ea typeface="+mn-ea"/>
                          <a:cs typeface="Times New Roman" pitchFamily="18" charset="0"/>
                        </a:rPr>
                        <a:t>Доступ к вышеуказанным элементам электронной информационно-образовательной среды подтверждается ссылками на соответствующие разделы официального сайта в сети «Интернет»  ОО.</a:t>
                      </a:r>
                    </a:p>
                    <a:p>
                      <a:pPr indent="432000" algn="just">
                        <a:lnSpc>
                          <a:spcPct val="100000"/>
                        </a:lnSpc>
                        <a:spcAft>
                          <a:spcPts val="0"/>
                        </a:spcAft>
                      </a:pPr>
                      <a:r>
                        <a:rPr lang="ru-RU" sz="1100" kern="1200" dirty="0" smtClean="0">
                          <a:solidFill>
                            <a:schemeClr val="dk1"/>
                          </a:solidFill>
                          <a:effectLst/>
                          <a:latin typeface="Times New Roman" pitchFamily="18" charset="0"/>
                          <a:ea typeface="+mn-ea"/>
                          <a:cs typeface="Times New Roman" pitchFamily="18" charset="0"/>
                        </a:rPr>
                        <a:t>При наличии у организации личного кабинета в ФГИС «Моя школа» вышеуказанные элементы электронной информационно-образовательной среды не учитываются, а организации присваивается значение </a:t>
                      </a:r>
                      <a:r>
                        <a:rPr lang="ru-RU" sz="1100" b="1" kern="1200" dirty="0" smtClean="0">
                          <a:solidFill>
                            <a:schemeClr val="dk1"/>
                          </a:solidFill>
                          <a:effectLst/>
                          <a:latin typeface="Times New Roman" pitchFamily="18" charset="0"/>
                          <a:ea typeface="+mn-ea"/>
                          <a:cs typeface="Times New Roman" pitchFamily="18" charset="0"/>
                        </a:rPr>
                        <a:t>«имеется».</a:t>
                      </a:r>
                    </a:p>
                    <a:p>
                      <a:pPr indent="432000" algn="ctr">
                        <a:lnSpc>
                          <a:spcPct val="100000"/>
                        </a:lnSpc>
                        <a:spcAft>
                          <a:spcPts val="0"/>
                        </a:spcAft>
                      </a:pPr>
                      <a:endParaRPr lang="ru-RU" sz="1100" kern="1200" dirty="0">
                        <a:solidFill>
                          <a:schemeClr val="dk1"/>
                        </a:solidFill>
                        <a:effectLst/>
                        <a:latin typeface="Times New Roman" pitchFamily="18" charset="0"/>
                        <a:ea typeface="+mn-ea"/>
                        <a:cs typeface="Times New Roman" pitchFamily="18" charset="0"/>
                      </a:endParaRPr>
                    </a:p>
                  </a:txBody>
                  <a:tcPr marL="62972" marR="62972" marT="0" marB="0" anchor="ctr">
                    <a:lnL w="12700" cap="flat" cmpd="sng" algn="ctr">
                      <a:solidFill>
                        <a:schemeClr val="tx1">
                          <a:lumMod val="85000"/>
                          <a:lumOff val="15000"/>
                        </a:schemeClr>
                      </a:solidFill>
                      <a:prstDash val="solid"/>
                      <a:round/>
                      <a:headEnd type="none" w="med" len="med"/>
                      <a:tailEnd type="none" w="med" len="med"/>
                    </a:lnL>
                    <a:lnR w="12700" cap="flat" cmpd="sng" algn="ctr">
                      <a:solidFill>
                        <a:schemeClr val="tx1">
                          <a:lumMod val="85000"/>
                          <a:lumOff val="15000"/>
                        </a:schemeClr>
                      </a:solidFill>
                      <a:prstDash val="solid"/>
                      <a:round/>
                      <a:headEnd type="none" w="med" len="med"/>
                      <a:tailEnd type="none" w="med" len="med"/>
                    </a:lnR>
                    <a:lnT w="12700" cap="flat" cmpd="sng" algn="ctr">
                      <a:solidFill>
                        <a:schemeClr val="tx1">
                          <a:lumMod val="85000"/>
                          <a:lumOff val="15000"/>
                        </a:schemeClr>
                      </a:solidFill>
                      <a:prstDash val="solid"/>
                      <a:round/>
                      <a:headEnd type="none" w="med" len="med"/>
                      <a:tailEnd type="none" w="med" len="med"/>
                    </a:lnT>
                    <a:lnB w="12700" cap="flat" cmpd="sng" algn="ctr">
                      <a:solidFill>
                        <a:schemeClr val="tx1">
                          <a:lumMod val="85000"/>
                          <a:lumOff val="15000"/>
                        </a:schemeClr>
                      </a:solidFill>
                      <a:prstDash val="solid"/>
                      <a:round/>
                      <a:headEnd type="none" w="med" len="med"/>
                      <a:tailEnd type="none" w="med" len="med"/>
                    </a:lnB>
                    <a:solidFill>
                      <a:srgbClr val="DEEBF7"/>
                    </a:solidFill>
                  </a:tcPr>
                </a:tc>
                <a:extLst>
                  <a:ext uri="{0D108BD9-81ED-4DB2-BD59-A6C34878D82A}">
                    <a16:rowId xmlns:a16="http://schemas.microsoft.com/office/drawing/2014/main" xmlns="" xmlns:a14="http://schemas.microsoft.com/office/drawing/2010/main" xmlns:mc="http://schemas.openxmlformats.org/markup-compatibility/2006" val="3403524466"/>
                  </a:ext>
                </a:extLst>
              </a:tr>
              <a:tr h="2232248">
                <a:tc vMerge="1">
                  <a:txBody>
                    <a:bodyPr/>
                    <a:lstStyle/>
                    <a:p>
                      <a:endParaRPr lang="ru-RU"/>
                    </a:p>
                  </a:txBody>
                  <a:tcPr/>
                </a:tc>
                <a:tc>
                  <a:txBody>
                    <a:bodyPr/>
                    <a:lstStyle/>
                    <a:p>
                      <a:pPr algn="ctr">
                        <a:lnSpc>
                          <a:spcPct val="100000"/>
                        </a:lnSpc>
                        <a:spcAft>
                          <a:spcPts val="0"/>
                        </a:spcAft>
                      </a:pPr>
                      <a:r>
                        <a:rPr lang="ru-RU" sz="1100" b="1">
                          <a:effectLst/>
                          <a:latin typeface="Times New Roman"/>
                          <a:ea typeface="Times New Roman"/>
                          <a:cs typeface="Times New Roman"/>
                        </a:rPr>
                        <a:t>Не имеется</a:t>
                      </a:r>
                      <a:endParaRPr lang="ru-RU" sz="1100" b="1">
                        <a:effectLst/>
                        <a:latin typeface="Calibri"/>
                        <a:ea typeface="Times New Roman"/>
                        <a:cs typeface="Times New Roman"/>
                      </a:endParaRPr>
                    </a:p>
                  </a:txBody>
                  <a:tcPr marL="0" marR="0" marT="0" marB="0" anchor="ctr">
                    <a:lnL w="12700" cap="flat" cmpd="sng" algn="ctr">
                      <a:solidFill>
                        <a:schemeClr val="tx1">
                          <a:lumMod val="85000"/>
                          <a:lumOff val="15000"/>
                        </a:schemeClr>
                      </a:solidFill>
                      <a:prstDash val="solid"/>
                      <a:round/>
                      <a:headEnd type="none" w="med" len="med"/>
                      <a:tailEnd type="none" w="med" len="med"/>
                    </a:lnL>
                    <a:lnR w="12700" cap="flat" cmpd="sng" algn="ctr">
                      <a:solidFill>
                        <a:schemeClr val="tx1">
                          <a:lumMod val="85000"/>
                          <a:lumOff val="15000"/>
                        </a:schemeClr>
                      </a:solidFill>
                      <a:prstDash val="solid"/>
                      <a:round/>
                      <a:headEnd type="none" w="med" len="med"/>
                      <a:tailEnd type="none" w="med" len="med"/>
                    </a:lnR>
                    <a:lnT w="12700" cap="flat" cmpd="sng" algn="ctr">
                      <a:solidFill>
                        <a:schemeClr val="tx1">
                          <a:lumMod val="85000"/>
                          <a:lumOff val="15000"/>
                        </a:schemeClr>
                      </a:solidFill>
                      <a:prstDash val="solid"/>
                      <a:round/>
                      <a:headEnd type="none" w="med" len="med"/>
                      <a:tailEnd type="none" w="med" len="med"/>
                    </a:lnT>
                    <a:lnB w="12700" cap="flat" cmpd="sng" algn="ctr">
                      <a:solidFill>
                        <a:schemeClr val="tx1">
                          <a:lumMod val="85000"/>
                          <a:lumOff val="15000"/>
                        </a:schemeClr>
                      </a:solidFill>
                      <a:prstDash val="solid"/>
                      <a:round/>
                      <a:headEnd type="none" w="med" len="med"/>
                      <a:tailEnd type="none" w="med" len="med"/>
                    </a:lnB>
                    <a:solidFill>
                      <a:srgbClr val="DEEBF7"/>
                    </a:solidFill>
                  </a:tcPr>
                </a:tc>
                <a:tc>
                  <a:txBody>
                    <a:bodyPr/>
                    <a:lstStyle/>
                    <a:p>
                      <a:pPr algn="ctr">
                        <a:lnSpc>
                          <a:spcPct val="100000"/>
                        </a:lnSpc>
                        <a:spcAft>
                          <a:spcPts val="0"/>
                        </a:spcAft>
                      </a:pPr>
                      <a:r>
                        <a:rPr lang="ru-RU" sz="1100" b="1" dirty="0">
                          <a:effectLst/>
                          <a:latin typeface="Times New Roman"/>
                          <a:ea typeface="Times New Roman"/>
                          <a:cs typeface="Times New Roman"/>
                        </a:rPr>
                        <a:t>0</a:t>
                      </a:r>
                      <a:endParaRPr lang="ru-RU" sz="1100" b="1" dirty="0">
                        <a:effectLst/>
                        <a:latin typeface="Calibri"/>
                        <a:ea typeface="Times New Roman"/>
                        <a:cs typeface="Times New Roman"/>
                      </a:endParaRPr>
                    </a:p>
                  </a:txBody>
                  <a:tcPr marL="0" marR="0" marT="0" marB="0" anchor="ctr">
                    <a:lnL w="12700" cap="flat" cmpd="sng" algn="ctr">
                      <a:solidFill>
                        <a:schemeClr val="tx1">
                          <a:lumMod val="85000"/>
                          <a:lumOff val="15000"/>
                        </a:schemeClr>
                      </a:solidFill>
                      <a:prstDash val="solid"/>
                      <a:round/>
                      <a:headEnd type="none" w="med" len="med"/>
                      <a:tailEnd type="none" w="med" len="med"/>
                    </a:lnL>
                    <a:lnR w="12700" cap="flat" cmpd="sng" algn="ctr">
                      <a:solidFill>
                        <a:schemeClr val="tx1">
                          <a:lumMod val="85000"/>
                          <a:lumOff val="15000"/>
                        </a:schemeClr>
                      </a:solidFill>
                      <a:prstDash val="solid"/>
                      <a:round/>
                      <a:headEnd type="none" w="med" len="med"/>
                      <a:tailEnd type="none" w="med" len="med"/>
                    </a:lnR>
                    <a:lnT w="12700" cap="flat" cmpd="sng" algn="ctr">
                      <a:solidFill>
                        <a:schemeClr val="tx1">
                          <a:lumMod val="85000"/>
                          <a:lumOff val="15000"/>
                        </a:schemeClr>
                      </a:solidFill>
                      <a:prstDash val="solid"/>
                      <a:round/>
                      <a:headEnd type="none" w="med" len="med"/>
                      <a:tailEnd type="none" w="med" len="med"/>
                    </a:lnT>
                    <a:lnB w="12700" cap="flat" cmpd="sng" algn="ctr">
                      <a:solidFill>
                        <a:schemeClr val="tx1">
                          <a:lumMod val="85000"/>
                          <a:lumOff val="15000"/>
                        </a:schemeClr>
                      </a:solidFill>
                      <a:prstDash val="solid"/>
                      <a:round/>
                      <a:headEnd type="none" w="med" len="med"/>
                      <a:tailEnd type="none" w="med" len="med"/>
                    </a:lnB>
                    <a:solidFill>
                      <a:srgbClr val="DEEBF7"/>
                    </a:solidFill>
                  </a:tcPr>
                </a:tc>
                <a:tc vMerge="1">
                  <a:txBody>
                    <a:bodyPr/>
                    <a:lstStyle/>
                    <a:p>
                      <a:endParaRPr lang="ru-RU"/>
                    </a:p>
                  </a:txBody>
                  <a:tcPr/>
                </a:tc>
                <a:tc vMerge="1">
                  <a:txBody>
                    <a:bodyPr/>
                    <a:lstStyle/>
                    <a:p>
                      <a:endParaRPr lang="ru-RU"/>
                    </a:p>
                  </a:txBody>
                  <a:tcPr/>
                </a:tc>
                <a:tc vMerge="1">
                  <a:txBody>
                    <a:bodyPr/>
                    <a:lstStyle/>
                    <a:p>
                      <a:endParaRPr lang="ru-RU"/>
                    </a:p>
                  </a:txBody>
                  <a:tcPr/>
                </a:tc>
                <a:extLst>
                  <a:ext uri="{0D108BD9-81ED-4DB2-BD59-A6C34878D82A}">
                    <a16:rowId xmlns:a16="http://schemas.microsoft.com/office/drawing/2014/main" xmlns="" xmlns:a14="http://schemas.microsoft.com/office/drawing/2010/main" xmlns:mc="http://schemas.openxmlformats.org/markup-compatibility/2006" val="2412358305"/>
                  </a:ext>
                </a:extLst>
              </a:tr>
            </a:tbl>
          </a:graphicData>
        </a:graphic>
      </p:graphicFrame>
      <p:sp>
        <p:nvSpPr>
          <p:cNvPr id="5" name="Прямоугольник 23"/>
          <p:cNvSpPr/>
          <p:nvPr/>
        </p:nvSpPr>
        <p:spPr bwMode="auto">
          <a:xfrm>
            <a:off x="2135560" y="94597"/>
            <a:ext cx="9863405" cy="814123"/>
          </a:xfrm>
          <a:custGeom>
            <a:avLst/>
            <a:gdLst>
              <a:gd name="connsiteX0" fmla="*/ 0 w 7827189"/>
              <a:gd name="connsiteY0" fmla="*/ 0 h 1012634"/>
              <a:gd name="connsiteX1" fmla="*/ 7827189 w 7827189"/>
              <a:gd name="connsiteY1" fmla="*/ 0 h 1012634"/>
              <a:gd name="connsiteX2" fmla="*/ 7827189 w 7827189"/>
              <a:gd name="connsiteY2" fmla="*/ 1012634 h 1012634"/>
              <a:gd name="connsiteX3" fmla="*/ 0 w 7827189"/>
              <a:gd name="connsiteY3" fmla="*/ 1012634 h 1012634"/>
              <a:gd name="connsiteX4" fmla="*/ 0 w 7827189"/>
              <a:gd name="connsiteY4" fmla="*/ 0 h 1012634"/>
              <a:gd name="connsiteX0" fmla="*/ 577970 w 7827189"/>
              <a:gd name="connsiteY0" fmla="*/ 0 h 1012634"/>
              <a:gd name="connsiteX1" fmla="*/ 7827189 w 7827189"/>
              <a:gd name="connsiteY1" fmla="*/ 0 h 1012634"/>
              <a:gd name="connsiteX2" fmla="*/ 7827189 w 7827189"/>
              <a:gd name="connsiteY2" fmla="*/ 1012634 h 1012634"/>
              <a:gd name="connsiteX3" fmla="*/ 0 w 7827189"/>
              <a:gd name="connsiteY3" fmla="*/ 1012634 h 1012634"/>
              <a:gd name="connsiteX4" fmla="*/ 577970 w 7827189"/>
              <a:gd name="connsiteY4" fmla="*/ 0 h 1012634"/>
              <a:gd name="connsiteX0" fmla="*/ 560717 w 7827189"/>
              <a:gd name="connsiteY0" fmla="*/ 0 h 1047140"/>
              <a:gd name="connsiteX1" fmla="*/ 7827189 w 7827189"/>
              <a:gd name="connsiteY1" fmla="*/ 34506 h 1047140"/>
              <a:gd name="connsiteX2" fmla="*/ 7827189 w 7827189"/>
              <a:gd name="connsiteY2" fmla="*/ 1047140 h 1047140"/>
              <a:gd name="connsiteX3" fmla="*/ 0 w 7827189"/>
              <a:gd name="connsiteY3" fmla="*/ 1047140 h 1047140"/>
              <a:gd name="connsiteX4" fmla="*/ 560717 w 7827189"/>
              <a:gd name="connsiteY4" fmla="*/ 0 h 10471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27189" h="1047140">
                <a:moveTo>
                  <a:pt x="560717" y="0"/>
                </a:moveTo>
                <a:lnTo>
                  <a:pt x="7827189" y="34506"/>
                </a:lnTo>
                <a:lnTo>
                  <a:pt x="7827189" y="1047140"/>
                </a:lnTo>
                <a:lnTo>
                  <a:pt x="0" y="1047140"/>
                </a:lnTo>
                <a:lnTo>
                  <a:pt x="560717" y="0"/>
                </a:lnTo>
                <a:close/>
              </a:path>
            </a:pathLst>
          </a:custGeom>
          <a:solidFill>
            <a:srgbClr val="0C549E"/>
          </a:solidFill>
          <a:ln>
            <a:solidFill>
              <a:srgbClr val="0C549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r"/>
            <a:r>
              <a:rPr lang="ru-RU" sz="2000" b="1" dirty="0">
                <a:solidFill>
                  <a:prstClr val="white"/>
                </a:solidFill>
                <a:latin typeface="Arial" pitchFamily="34" charset="0"/>
                <a:cs typeface="Arial" pitchFamily="34" charset="0"/>
              </a:rPr>
              <a:t>Методика расчета и применения АП по </a:t>
            </a:r>
            <a:r>
              <a:rPr lang="ru-RU" sz="2000" b="1" dirty="0" smtClean="0">
                <a:solidFill>
                  <a:prstClr val="white"/>
                </a:solidFill>
                <a:latin typeface="Arial" pitchFamily="34" charset="0"/>
                <a:cs typeface="Arial" pitchFamily="34" charset="0"/>
              </a:rPr>
              <a:t>образовательным программам</a:t>
            </a:r>
          </a:p>
          <a:p>
            <a:pPr algn="r"/>
            <a:r>
              <a:rPr lang="ru-RU" sz="2000" b="1" dirty="0" smtClean="0">
                <a:solidFill>
                  <a:prstClr val="white"/>
                </a:solidFill>
                <a:latin typeface="Arial" pitchFamily="34" charset="0"/>
                <a:cs typeface="Arial" pitchFamily="34" charset="0"/>
              </a:rPr>
              <a:t>НОО</a:t>
            </a:r>
            <a:r>
              <a:rPr lang="ru-RU" sz="2000" b="1" dirty="0">
                <a:solidFill>
                  <a:prstClr val="white"/>
                </a:solidFill>
                <a:latin typeface="Arial" pitchFamily="34" charset="0"/>
                <a:cs typeface="Arial" pitchFamily="34" charset="0"/>
              </a:rPr>
              <a:t>, ООО, СОО</a:t>
            </a:r>
          </a:p>
        </p:txBody>
      </p:sp>
      <p:grpSp>
        <p:nvGrpSpPr>
          <p:cNvPr id="4" name="Группа 9"/>
          <p:cNvGrpSpPr>
            <a:grpSpLocks/>
          </p:cNvGrpSpPr>
          <p:nvPr/>
        </p:nvGrpSpPr>
        <p:grpSpPr bwMode="auto">
          <a:xfrm>
            <a:off x="249849" y="-34966"/>
            <a:ext cx="2520281" cy="1073247"/>
            <a:chOff x="143554" y="54314"/>
            <a:chExt cx="3664921" cy="1863953"/>
          </a:xfrm>
        </p:grpSpPr>
        <p:pic>
          <p:nvPicPr>
            <p:cNvPr id="6" name="Picture 2" descr="C:\Users\MalenkovaEV.EDU1\Desktop\Картинки\flag_rossiya_simvolika_lenty_trikolor_99276_2560x1600.jpg"/>
            <p:cNvPicPr>
              <a:picLocks noChangeAspect="1" noChangeArrowheads="1"/>
            </p:cNvPicPr>
            <p:nvPr/>
          </p:nvPicPr>
          <p:blipFill>
            <a:blip r:embed="rId2" cstate="print"/>
            <a:srcRect l="25054" b="11670"/>
            <a:stretch>
              <a:fillRect/>
            </a:stretch>
          </p:blipFill>
          <p:spPr bwMode="auto">
            <a:xfrm rot="10800000">
              <a:off x="143554" y="416691"/>
              <a:ext cx="3206805" cy="1485258"/>
            </a:xfrm>
            <a:prstGeom prst="rect">
              <a:avLst/>
            </a:prstGeom>
            <a:ln>
              <a:noFill/>
            </a:ln>
            <a:effectLst>
              <a:softEdge rad="112500"/>
            </a:effectLst>
          </p:spPr>
        </p:pic>
        <p:pic>
          <p:nvPicPr>
            <p:cNvPr id="7" name="Рисунок 17" descr="Samarskaya_oblast_gerb_h8nqy4tcmxozhyoh4wh5.jpg"/>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59785" y="54314"/>
              <a:ext cx="2748690" cy="18639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254596161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graphicFrame>
            <p:nvGraphicFramePr>
              <p:cNvPr id="2" name="Таблица 1"/>
              <p:cNvGraphicFramePr>
                <a:graphicFrameLocks noGrp="1"/>
              </p:cNvGraphicFramePr>
              <p:nvPr>
                <p:extLst>
                  <p:ext uri="{D42A27DB-BD31-4B8C-83A1-F6EECF244321}">
                    <p14:modId xmlns:p14="http://schemas.microsoft.com/office/powerpoint/2010/main" val="504356603"/>
                  </p:ext>
                </p:extLst>
              </p:nvPr>
            </p:nvGraphicFramePr>
            <p:xfrm>
              <a:off x="259782" y="1052736"/>
              <a:ext cx="11812880" cy="5699760"/>
            </p:xfrm>
            <a:graphic>
              <a:graphicData uri="http://schemas.openxmlformats.org/drawingml/2006/table">
                <a:tbl>
                  <a:tblPr firstRow="1" firstCol="1" bandRow="1">
                    <a:tableStyleId>{5C22544A-7EE6-4342-B048-85BDC9FD1C3A}</a:tableStyleId>
                  </a:tblPr>
                  <a:tblGrid>
                    <a:gridCol w="1363961">
                      <a:extLst>
                        <a:ext uri="{9D8B030D-6E8A-4147-A177-3AD203B41FA5}">
                          <a16:colId xmlns:a16="http://schemas.microsoft.com/office/drawing/2014/main" xmlns="" val="2678026584"/>
                        </a:ext>
                      </a:extLst>
                    </a:gridCol>
                    <a:gridCol w="1242179">
                      <a:extLst>
                        <a:ext uri="{9D8B030D-6E8A-4147-A177-3AD203B41FA5}">
                          <a16:colId xmlns:a16="http://schemas.microsoft.com/office/drawing/2014/main" xmlns="" val="813980384"/>
                        </a:ext>
                      </a:extLst>
                    </a:gridCol>
                    <a:gridCol w="803763">
                      <a:extLst>
                        <a:ext uri="{9D8B030D-6E8A-4147-A177-3AD203B41FA5}">
                          <a16:colId xmlns:a16="http://schemas.microsoft.com/office/drawing/2014/main" xmlns="" val="3341444809"/>
                        </a:ext>
                      </a:extLst>
                    </a:gridCol>
                    <a:gridCol w="2070299">
                      <a:extLst>
                        <a:ext uri="{9D8B030D-6E8A-4147-A177-3AD203B41FA5}">
                          <a16:colId xmlns:a16="http://schemas.microsoft.com/office/drawing/2014/main" xmlns="" val="3747945003"/>
                        </a:ext>
                      </a:extLst>
                    </a:gridCol>
                    <a:gridCol w="1242179">
                      <a:extLst>
                        <a:ext uri="{9D8B030D-6E8A-4147-A177-3AD203B41FA5}">
                          <a16:colId xmlns:a16="http://schemas.microsoft.com/office/drawing/2014/main" xmlns="" val="3968084723"/>
                        </a:ext>
                      </a:extLst>
                    </a:gridCol>
                    <a:gridCol w="5090499"/>
                  </a:tblGrid>
                  <a:tr h="624069">
                    <a:tc>
                      <a:txBody>
                        <a:bodyPr/>
                        <a:lstStyle/>
                        <a:p>
                          <a:pPr algn="ctr">
                            <a:lnSpc>
                              <a:spcPct val="100000"/>
                            </a:lnSpc>
                            <a:spcAft>
                              <a:spcPts val="0"/>
                            </a:spcAft>
                          </a:pPr>
                          <a:r>
                            <a:rPr lang="ru-RU" sz="1100" b="0" dirty="0">
                              <a:solidFill>
                                <a:schemeClr val="tx1"/>
                              </a:solidFill>
                              <a:effectLst/>
                              <a:latin typeface="Times New Roman" pitchFamily="18" charset="0"/>
                              <a:cs typeface="Times New Roman" pitchFamily="18" charset="0"/>
                            </a:rPr>
                            <a:t>Предлагаемое </a:t>
                          </a:r>
                        </a:p>
                        <a:p>
                          <a:pPr algn="ctr">
                            <a:lnSpc>
                              <a:spcPct val="100000"/>
                            </a:lnSpc>
                            <a:spcAft>
                              <a:spcPts val="0"/>
                            </a:spcAft>
                          </a:pPr>
                          <a:r>
                            <a:rPr lang="ru-RU" sz="1100" b="0" dirty="0">
                              <a:solidFill>
                                <a:schemeClr val="tx1"/>
                              </a:solidFill>
                              <a:effectLst/>
                              <a:latin typeface="Times New Roman" pitchFamily="18" charset="0"/>
                              <a:cs typeface="Times New Roman" pitchFamily="18" charset="0"/>
                            </a:rPr>
                            <a:t>наименование показателя</a:t>
                          </a:r>
                          <a:endParaRPr lang="ru-RU" sz="1100" b="0" dirty="0">
                            <a:solidFill>
                              <a:schemeClr val="tx1"/>
                            </a:solidFill>
                            <a:effectLst/>
                            <a:latin typeface="Times New Roman" pitchFamily="18" charset="0"/>
                            <a:ea typeface="Calibri"/>
                            <a:cs typeface="Times New Roman" pitchFamily="18" charset="0"/>
                          </a:endParaRPr>
                        </a:p>
                      </a:txBody>
                      <a:tcPr marL="46003" marR="46003" marT="0" marB="0" anchor="ctr">
                        <a:lnL w="12700" cap="flat" cmpd="sng" algn="ctr">
                          <a:solidFill>
                            <a:schemeClr val="tx1">
                              <a:lumMod val="85000"/>
                              <a:lumOff val="15000"/>
                            </a:schemeClr>
                          </a:solidFill>
                          <a:prstDash val="solid"/>
                          <a:round/>
                          <a:headEnd type="none" w="med" len="med"/>
                          <a:tailEnd type="none" w="med" len="med"/>
                        </a:lnL>
                        <a:lnR w="12700" cap="flat" cmpd="sng" algn="ctr">
                          <a:solidFill>
                            <a:schemeClr val="tx1">
                              <a:lumMod val="85000"/>
                              <a:lumOff val="15000"/>
                            </a:schemeClr>
                          </a:solidFill>
                          <a:prstDash val="solid"/>
                          <a:round/>
                          <a:headEnd type="none" w="med" len="med"/>
                          <a:tailEnd type="none" w="med" len="med"/>
                        </a:lnR>
                        <a:lnT w="12700" cap="flat" cmpd="sng" algn="ctr">
                          <a:solidFill>
                            <a:schemeClr val="tx1">
                              <a:lumMod val="85000"/>
                              <a:lumOff val="15000"/>
                            </a:schemeClr>
                          </a:solidFill>
                          <a:prstDash val="solid"/>
                          <a:round/>
                          <a:headEnd type="none" w="med" len="med"/>
                          <a:tailEnd type="none" w="med" len="med"/>
                        </a:lnT>
                        <a:lnB w="12700" cap="flat" cmpd="sng" algn="ctr">
                          <a:solidFill>
                            <a:schemeClr val="tx1">
                              <a:lumMod val="85000"/>
                              <a:lumOff val="15000"/>
                            </a:schemeClr>
                          </a:solidFill>
                          <a:prstDash val="solid"/>
                          <a:round/>
                          <a:headEnd type="none" w="med" len="med"/>
                          <a:tailEnd type="none" w="med" len="med"/>
                        </a:lnB>
                        <a:solidFill>
                          <a:srgbClr val="BDD7EE"/>
                        </a:solidFill>
                      </a:tcPr>
                    </a:tc>
                    <a:tc>
                      <a:txBody>
                        <a:bodyPr/>
                        <a:lstStyle/>
                        <a:p>
                          <a:pPr algn="ctr">
                            <a:lnSpc>
                              <a:spcPct val="100000"/>
                            </a:lnSpc>
                            <a:spcAft>
                              <a:spcPts val="0"/>
                            </a:spcAft>
                          </a:pPr>
                          <a:r>
                            <a:rPr lang="ru-RU" sz="1100" b="0" dirty="0">
                              <a:solidFill>
                                <a:schemeClr val="tx1"/>
                              </a:solidFill>
                              <a:effectLst/>
                              <a:latin typeface="Times New Roman" pitchFamily="18" charset="0"/>
                              <a:cs typeface="Times New Roman" pitchFamily="18" charset="0"/>
                            </a:rPr>
                            <a:t>Значение </a:t>
                          </a:r>
                        </a:p>
                        <a:p>
                          <a:pPr algn="ctr">
                            <a:lnSpc>
                              <a:spcPct val="100000"/>
                            </a:lnSpc>
                            <a:spcAft>
                              <a:spcPts val="0"/>
                            </a:spcAft>
                          </a:pPr>
                          <a:r>
                            <a:rPr lang="ru-RU" sz="1100" b="0" dirty="0" err="1">
                              <a:solidFill>
                                <a:schemeClr val="tx1"/>
                              </a:solidFill>
                              <a:effectLst/>
                              <a:latin typeface="Times New Roman" pitchFamily="18" charset="0"/>
                              <a:cs typeface="Times New Roman" pitchFamily="18" charset="0"/>
                            </a:rPr>
                            <a:t>аккредитационных</a:t>
                          </a:r>
                          <a:r>
                            <a:rPr lang="ru-RU" sz="1100" b="0" dirty="0">
                              <a:solidFill>
                                <a:schemeClr val="tx1"/>
                              </a:solidFill>
                              <a:effectLst/>
                              <a:latin typeface="Times New Roman" pitchFamily="18" charset="0"/>
                              <a:cs typeface="Times New Roman" pitchFamily="18" charset="0"/>
                            </a:rPr>
                            <a:t> показателей </a:t>
                          </a:r>
                          <a:endParaRPr lang="ru-RU" sz="1100" b="0" dirty="0">
                            <a:solidFill>
                              <a:schemeClr val="tx1"/>
                            </a:solidFill>
                            <a:effectLst/>
                            <a:latin typeface="Times New Roman" pitchFamily="18" charset="0"/>
                            <a:ea typeface="Calibri"/>
                            <a:cs typeface="Times New Roman" pitchFamily="18" charset="0"/>
                          </a:endParaRPr>
                        </a:p>
                      </a:txBody>
                      <a:tcPr marL="46003" marR="46003" marT="0" marB="0" anchor="ctr">
                        <a:lnL w="12700" cap="flat" cmpd="sng" algn="ctr">
                          <a:solidFill>
                            <a:schemeClr val="tx1">
                              <a:lumMod val="85000"/>
                              <a:lumOff val="15000"/>
                            </a:schemeClr>
                          </a:solidFill>
                          <a:prstDash val="solid"/>
                          <a:round/>
                          <a:headEnd type="none" w="med" len="med"/>
                          <a:tailEnd type="none" w="med" len="med"/>
                        </a:lnL>
                        <a:lnR w="12700" cap="flat" cmpd="sng" algn="ctr">
                          <a:solidFill>
                            <a:schemeClr val="tx1">
                              <a:lumMod val="85000"/>
                              <a:lumOff val="15000"/>
                            </a:schemeClr>
                          </a:solidFill>
                          <a:prstDash val="solid"/>
                          <a:round/>
                          <a:headEnd type="none" w="med" len="med"/>
                          <a:tailEnd type="none" w="med" len="med"/>
                        </a:lnR>
                        <a:lnT w="12700" cap="flat" cmpd="sng" algn="ctr">
                          <a:solidFill>
                            <a:schemeClr val="tx1">
                              <a:lumMod val="85000"/>
                              <a:lumOff val="15000"/>
                            </a:schemeClr>
                          </a:solidFill>
                          <a:prstDash val="solid"/>
                          <a:round/>
                          <a:headEnd type="none" w="med" len="med"/>
                          <a:tailEnd type="none" w="med" len="med"/>
                        </a:lnT>
                        <a:lnB w="12700" cap="flat" cmpd="sng" algn="ctr">
                          <a:solidFill>
                            <a:schemeClr val="tx1">
                              <a:lumMod val="85000"/>
                              <a:lumOff val="15000"/>
                            </a:schemeClr>
                          </a:solidFill>
                          <a:prstDash val="solid"/>
                          <a:round/>
                          <a:headEnd type="none" w="med" len="med"/>
                          <a:tailEnd type="none" w="med" len="med"/>
                        </a:lnB>
                        <a:solidFill>
                          <a:srgbClr val="BDD7EE"/>
                        </a:solidFill>
                      </a:tcPr>
                    </a:tc>
                    <a:tc>
                      <a:txBody>
                        <a:bodyPr/>
                        <a:lstStyle/>
                        <a:p>
                          <a:pPr algn="ctr">
                            <a:lnSpc>
                              <a:spcPct val="100000"/>
                            </a:lnSpc>
                            <a:spcAft>
                              <a:spcPts val="0"/>
                            </a:spcAft>
                          </a:pPr>
                          <a:r>
                            <a:rPr lang="ru-RU" sz="1100" b="0" dirty="0">
                              <a:solidFill>
                                <a:schemeClr val="tx1"/>
                              </a:solidFill>
                              <a:effectLst/>
                              <a:latin typeface="Times New Roman" pitchFamily="18" charset="0"/>
                              <a:cs typeface="Times New Roman" pitchFamily="18" charset="0"/>
                            </a:rPr>
                            <a:t>Количество</a:t>
                          </a:r>
                        </a:p>
                        <a:p>
                          <a:pPr algn="ctr">
                            <a:lnSpc>
                              <a:spcPct val="100000"/>
                            </a:lnSpc>
                            <a:spcAft>
                              <a:spcPts val="0"/>
                            </a:spcAft>
                          </a:pPr>
                          <a:r>
                            <a:rPr lang="ru-RU" sz="1100" b="0" dirty="0">
                              <a:solidFill>
                                <a:schemeClr val="tx1"/>
                              </a:solidFill>
                              <a:effectLst/>
                              <a:latin typeface="Times New Roman" pitchFamily="18" charset="0"/>
                              <a:cs typeface="Times New Roman" pitchFamily="18" charset="0"/>
                            </a:rPr>
                            <a:t> </a:t>
                          </a:r>
                          <a:r>
                            <a:rPr lang="ru-RU" sz="1100" b="0" dirty="0" smtClean="0">
                              <a:solidFill>
                                <a:schemeClr val="tx1"/>
                              </a:solidFill>
                              <a:effectLst/>
                              <a:latin typeface="Times New Roman" pitchFamily="18" charset="0"/>
                              <a:cs typeface="Times New Roman" pitchFamily="18" charset="0"/>
                            </a:rPr>
                            <a:t>баллов</a:t>
                          </a:r>
                          <a:r>
                            <a:rPr lang="ru-RU" sz="1100" b="0" dirty="0">
                              <a:solidFill>
                                <a:schemeClr val="tx1"/>
                              </a:solidFill>
                              <a:effectLst/>
                              <a:latin typeface="Times New Roman" pitchFamily="18" charset="0"/>
                              <a:cs typeface="Times New Roman" pitchFamily="18" charset="0"/>
                            </a:rPr>
                            <a:t> </a:t>
                          </a:r>
                          <a:endParaRPr lang="ru-RU" sz="1100" b="0" dirty="0">
                            <a:solidFill>
                              <a:schemeClr val="tx1"/>
                            </a:solidFill>
                            <a:effectLst/>
                            <a:latin typeface="Times New Roman" pitchFamily="18" charset="0"/>
                            <a:ea typeface="Calibri"/>
                            <a:cs typeface="Times New Roman" pitchFamily="18" charset="0"/>
                          </a:endParaRPr>
                        </a:p>
                      </a:txBody>
                      <a:tcPr marL="46003" marR="46003" marT="0" marB="0" anchor="ctr">
                        <a:lnL w="12700" cap="flat" cmpd="sng" algn="ctr">
                          <a:solidFill>
                            <a:schemeClr val="tx1">
                              <a:lumMod val="85000"/>
                              <a:lumOff val="15000"/>
                            </a:schemeClr>
                          </a:solidFill>
                          <a:prstDash val="solid"/>
                          <a:round/>
                          <a:headEnd type="none" w="med" len="med"/>
                          <a:tailEnd type="none" w="med" len="med"/>
                        </a:lnL>
                        <a:lnR w="12700" cap="flat" cmpd="sng" algn="ctr">
                          <a:solidFill>
                            <a:schemeClr val="tx1">
                              <a:lumMod val="85000"/>
                              <a:lumOff val="15000"/>
                            </a:schemeClr>
                          </a:solidFill>
                          <a:prstDash val="solid"/>
                          <a:round/>
                          <a:headEnd type="none" w="med" len="med"/>
                          <a:tailEnd type="none" w="med" len="med"/>
                        </a:lnR>
                        <a:lnT w="12700" cap="flat" cmpd="sng" algn="ctr">
                          <a:solidFill>
                            <a:schemeClr val="tx1">
                              <a:lumMod val="85000"/>
                              <a:lumOff val="15000"/>
                            </a:schemeClr>
                          </a:solidFill>
                          <a:prstDash val="solid"/>
                          <a:round/>
                          <a:headEnd type="none" w="med" len="med"/>
                          <a:tailEnd type="none" w="med" len="med"/>
                        </a:lnT>
                        <a:lnB w="12700" cap="flat" cmpd="sng" algn="ctr">
                          <a:solidFill>
                            <a:schemeClr val="tx1">
                              <a:lumMod val="85000"/>
                              <a:lumOff val="15000"/>
                            </a:schemeClr>
                          </a:solidFill>
                          <a:prstDash val="solid"/>
                          <a:round/>
                          <a:headEnd type="none" w="med" len="med"/>
                          <a:tailEnd type="none" w="med" len="med"/>
                        </a:lnB>
                        <a:solidFill>
                          <a:srgbClr val="BDD7EE"/>
                        </a:solidFill>
                      </a:tcPr>
                    </a:tc>
                    <a:tc>
                      <a:txBody>
                        <a:bodyPr/>
                        <a:lstStyle/>
                        <a:p>
                          <a:pPr algn="ctr">
                            <a:lnSpc>
                              <a:spcPct val="100000"/>
                            </a:lnSpc>
                            <a:spcAft>
                              <a:spcPts val="0"/>
                            </a:spcAft>
                          </a:pPr>
                          <a:r>
                            <a:rPr lang="ru-RU" sz="1100" b="0" dirty="0">
                              <a:solidFill>
                                <a:schemeClr val="tx1"/>
                              </a:solidFill>
                              <a:effectLst/>
                              <a:latin typeface="Times New Roman" pitchFamily="18" charset="0"/>
                              <a:cs typeface="Times New Roman" pitchFamily="18" charset="0"/>
                            </a:rPr>
                            <a:t>Методика расчета </a:t>
                          </a:r>
                          <a:endParaRPr lang="ru-RU" sz="1100" b="0" dirty="0" smtClean="0">
                            <a:solidFill>
                              <a:schemeClr val="tx1"/>
                            </a:solidFill>
                            <a:effectLst/>
                            <a:latin typeface="Times New Roman" pitchFamily="18" charset="0"/>
                            <a:cs typeface="Times New Roman" pitchFamily="18" charset="0"/>
                          </a:endParaRPr>
                        </a:p>
                        <a:p>
                          <a:pPr algn="ctr">
                            <a:lnSpc>
                              <a:spcPct val="100000"/>
                            </a:lnSpc>
                            <a:spcAft>
                              <a:spcPts val="0"/>
                            </a:spcAft>
                          </a:pPr>
                          <a:r>
                            <a:rPr lang="ru-RU" sz="1100" b="0" dirty="0" err="1" smtClean="0">
                              <a:solidFill>
                                <a:schemeClr val="tx1"/>
                              </a:solidFill>
                              <a:effectLst/>
                              <a:latin typeface="Times New Roman" pitchFamily="18" charset="0"/>
                              <a:cs typeface="Times New Roman" pitchFamily="18" charset="0"/>
                            </a:rPr>
                            <a:t>Аккредитационных</a:t>
                          </a:r>
                          <a:endParaRPr lang="ru-RU" sz="1100" b="0" dirty="0" smtClean="0">
                            <a:solidFill>
                              <a:schemeClr val="tx1"/>
                            </a:solidFill>
                            <a:effectLst/>
                            <a:latin typeface="Times New Roman" pitchFamily="18" charset="0"/>
                            <a:cs typeface="Times New Roman" pitchFamily="18" charset="0"/>
                          </a:endParaRPr>
                        </a:p>
                        <a:p>
                          <a:pPr algn="ctr">
                            <a:lnSpc>
                              <a:spcPct val="100000"/>
                            </a:lnSpc>
                            <a:spcAft>
                              <a:spcPts val="0"/>
                            </a:spcAft>
                          </a:pPr>
                          <a:r>
                            <a:rPr lang="ru-RU" sz="1100" b="0" dirty="0" smtClean="0">
                              <a:solidFill>
                                <a:schemeClr val="tx1"/>
                              </a:solidFill>
                              <a:effectLst/>
                              <a:latin typeface="Times New Roman" pitchFamily="18" charset="0"/>
                              <a:cs typeface="Times New Roman" pitchFamily="18" charset="0"/>
                            </a:rPr>
                            <a:t> показателей</a:t>
                          </a:r>
                          <a:r>
                            <a:rPr lang="ru-RU" sz="1100" b="0" dirty="0">
                              <a:solidFill>
                                <a:schemeClr val="tx1"/>
                              </a:solidFill>
                              <a:effectLst/>
                              <a:latin typeface="Times New Roman" pitchFamily="18" charset="0"/>
                              <a:cs typeface="Times New Roman" pitchFamily="18" charset="0"/>
                            </a:rPr>
                            <a:t> </a:t>
                          </a:r>
                          <a:endParaRPr lang="ru-RU" sz="1100" b="0" dirty="0">
                            <a:solidFill>
                              <a:schemeClr val="tx1"/>
                            </a:solidFill>
                            <a:effectLst/>
                            <a:latin typeface="Times New Roman" pitchFamily="18" charset="0"/>
                            <a:ea typeface="Calibri"/>
                            <a:cs typeface="Times New Roman" pitchFamily="18" charset="0"/>
                          </a:endParaRPr>
                        </a:p>
                      </a:txBody>
                      <a:tcPr marL="46003" marR="46003" marT="0" marB="0" anchor="ctr">
                        <a:lnL w="12700" cap="flat" cmpd="sng" algn="ctr">
                          <a:solidFill>
                            <a:schemeClr val="tx1">
                              <a:lumMod val="85000"/>
                              <a:lumOff val="15000"/>
                            </a:schemeClr>
                          </a:solidFill>
                          <a:prstDash val="solid"/>
                          <a:round/>
                          <a:headEnd type="none" w="med" len="med"/>
                          <a:tailEnd type="none" w="med" len="med"/>
                        </a:lnL>
                        <a:lnR w="12700" cap="flat" cmpd="sng" algn="ctr">
                          <a:solidFill>
                            <a:schemeClr val="tx1">
                              <a:lumMod val="85000"/>
                              <a:lumOff val="15000"/>
                            </a:schemeClr>
                          </a:solidFill>
                          <a:prstDash val="solid"/>
                          <a:round/>
                          <a:headEnd type="none" w="med" len="med"/>
                          <a:tailEnd type="none" w="med" len="med"/>
                        </a:lnR>
                        <a:lnT w="12700" cap="flat" cmpd="sng" algn="ctr">
                          <a:solidFill>
                            <a:schemeClr val="tx1">
                              <a:lumMod val="85000"/>
                              <a:lumOff val="15000"/>
                            </a:schemeClr>
                          </a:solidFill>
                          <a:prstDash val="solid"/>
                          <a:round/>
                          <a:headEnd type="none" w="med" len="med"/>
                          <a:tailEnd type="none" w="med" len="med"/>
                        </a:lnT>
                        <a:lnB w="12700" cap="flat" cmpd="sng" algn="ctr">
                          <a:solidFill>
                            <a:schemeClr val="tx1">
                              <a:lumMod val="85000"/>
                              <a:lumOff val="15000"/>
                            </a:schemeClr>
                          </a:solidFill>
                          <a:prstDash val="solid"/>
                          <a:round/>
                          <a:headEnd type="none" w="med" len="med"/>
                          <a:tailEnd type="none" w="med" len="med"/>
                        </a:lnB>
                        <a:solidFill>
                          <a:srgbClr val="BDD7EE"/>
                        </a:solidFill>
                      </a:tcPr>
                    </a:tc>
                    <a:tc>
                      <a:txBody>
                        <a:bodyPr/>
                        <a:lstStyle/>
                        <a:p>
                          <a:pPr algn="ctr">
                            <a:lnSpc>
                              <a:spcPct val="100000"/>
                            </a:lnSpc>
                            <a:spcAft>
                              <a:spcPts val="0"/>
                            </a:spcAft>
                          </a:pPr>
                          <a:r>
                            <a:rPr lang="ru-RU" sz="1100" b="0" dirty="0" smtClean="0">
                              <a:solidFill>
                                <a:schemeClr val="tx1"/>
                              </a:solidFill>
                              <a:effectLst/>
                              <a:latin typeface="Times New Roman" pitchFamily="18" charset="0"/>
                              <a:cs typeface="Times New Roman" pitchFamily="18" charset="0"/>
                            </a:rPr>
                            <a:t>Источники</a:t>
                          </a:r>
                        </a:p>
                        <a:p>
                          <a:pPr algn="ctr">
                            <a:lnSpc>
                              <a:spcPct val="100000"/>
                            </a:lnSpc>
                            <a:spcAft>
                              <a:spcPts val="0"/>
                            </a:spcAft>
                          </a:pPr>
                          <a:r>
                            <a:rPr lang="ru-RU" sz="1100" b="0" dirty="0" smtClean="0">
                              <a:solidFill>
                                <a:schemeClr val="tx1"/>
                              </a:solidFill>
                              <a:effectLst/>
                              <a:latin typeface="Times New Roman" pitchFamily="18" charset="0"/>
                              <a:cs typeface="Times New Roman" pitchFamily="18" charset="0"/>
                            </a:rPr>
                            <a:t> </a:t>
                          </a:r>
                          <a:r>
                            <a:rPr lang="ru-RU" sz="1100" b="0" dirty="0">
                              <a:solidFill>
                                <a:schemeClr val="tx1"/>
                              </a:solidFill>
                              <a:effectLst/>
                              <a:latin typeface="Times New Roman" pitchFamily="18" charset="0"/>
                              <a:cs typeface="Times New Roman" pitchFamily="18" charset="0"/>
                            </a:rPr>
                            <a:t>данных </a:t>
                          </a:r>
                          <a:endParaRPr lang="ru-RU" sz="1100" b="0" dirty="0" smtClean="0">
                            <a:solidFill>
                              <a:schemeClr val="tx1"/>
                            </a:solidFill>
                            <a:effectLst/>
                            <a:latin typeface="Times New Roman" pitchFamily="18" charset="0"/>
                            <a:cs typeface="Times New Roman" pitchFamily="18" charset="0"/>
                          </a:endParaRPr>
                        </a:p>
                        <a:p>
                          <a:pPr algn="ctr">
                            <a:lnSpc>
                              <a:spcPct val="100000"/>
                            </a:lnSpc>
                            <a:spcAft>
                              <a:spcPts val="0"/>
                            </a:spcAft>
                          </a:pPr>
                          <a:r>
                            <a:rPr lang="ru-RU" sz="1100" b="0" dirty="0" smtClean="0">
                              <a:solidFill>
                                <a:schemeClr val="tx1"/>
                              </a:solidFill>
                              <a:effectLst/>
                              <a:latin typeface="Times New Roman" pitchFamily="18" charset="0"/>
                              <a:cs typeface="Times New Roman" pitchFamily="18" charset="0"/>
                            </a:rPr>
                            <a:t>для </a:t>
                          </a:r>
                          <a:r>
                            <a:rPr lang="ru-RU" sz="1100" b="0" dirty="0">
                              <a:solidFill>
                                <a:schemeClr val="tx1"/>
                              </a:solidFill>
                              <a:effectLst/>
                              <a:latin typeface="Times New Roman" pitchFamily="18" charset="0"/>
                              <a:cs typeface="Times New Roman" pitchFamily="18" charset="0"/>
                            </a:rPr>
                            <a:t>расчета </a:t>
                          </a:r>
                        </a:p>
                        <a:p>
                          <a:pPr algn="ctr">
                            <a:lnSpc>
                              <a:spcPct val="100000"/>
                            </a:lnSpc>
                            <a:spcAft>
                              <a:spcPts val="0"/>
                            </a:spcAft>
                          </a:pPr>
                          <a:r>
                            <a:rPr lang="ru-RU" sz="1100" b="0" dirty="0">
                              <a:solidFill>
                                <a:schemeClr val="tx1"/>
                              </a:solidFill>
                              <a:effectLst/>
                              <a:latin typeface="Times New Roman" pitchFamily="18" charset="0"/>
                              <a:cs typeface="Times New Roman" pitchFamily="18" charset="0"/>
                            </a:rPr>
                            <a:t>показателя </a:t>
                          </a:r>
                          <a:endParaRPr lang="ru-RU" sz="1100" b="0" dirty="0">
                            <a:solidFill>
                              <a:schemeClr val="tx1"/>
                            </a:solidFill>
                            <a:effectLst/>
                            <a:latin typeface="Times New Roman" pitchFamily="18" charset="0"/>
                            <a:ea typeface="Calibri"/>
                            <a:cs typeface="Times New Roman" pitchFamily="18" charset="0"/>
                          </a:endParaRPr>
                        </a:p>
                      </a:txBody>
                      <a:tcPr marL="46003" marR="46003" marT="0" marB="0" anchor="ctr">
                        <a:lnL w="12700" cap="flat" cmpd="sng" algn="ctr">
                          <a:solidFill>
                            <a:schemeClr val="tx1">
                              <a:lumMod val="85000"/>
                              <a:lumOff val="15000"/>
                            </a:schemeClr>
                          </a:solidFill>
                          <a:prstDash val="solid"/>
                          <a:round/>
                          <a:headEnd type="none" w="med" len="med"/>
                          <a:tailEnd type="none" w="med" len="med"/>
                        </a:lnL>
                        <a:lnR w="12700" cap="flat" cmpd="sng" algn="ctr">
                          <a:solidFill>
                            <a:schemeClr val="tx1">
                              <a:lumMod val="85000"/>
                              <a:lumOff val="15000"/>
                            </a:schemeClr>
                          </a:solidFill>
                          <a:prstDash val="solid"/>
                          <a:round/>
                          <a:headEnd type="none" w="med" len="med"/>
                          <a:tailEnd type="none" w="med" len="med"/>
                        </a:lnR>
                        <a:lnT w="12700" cap="flat" cmpd="sng" algn="ctr">
                          <a:solidFill>
                            <a:schemeClr val="tx1">
                              <a:lumMod val="85000"/>
                              <a:lumOff val="15000"/>
                            </a:schemeClr>
                          </a:solidFill>
                          <a:prstDash val="solid"/>
                          <a:round/>
                          <a:headEnd type="none" w="med" len="med"/>
                          <a:tailEnd type="none" w="med" len="med"/>
                        </a:lnT>
                        <a:lnB w="12700" cap="flat" cmpd="sng" algn="ctr">
                          <a:solidFill>
                            <a:schemeClr val="tx1">
                              <a:lumMod val="85000"/>
                              <a:lumOff val="15000"/>
                            </a:schemeClr>
                          </a:solidFill>
                          <a:prstDash val="solid"/>
                          <a:round/>
                          <a:headEnd type="none" w="med" len="med"/>
                          <a:tailEnd type="none" w="med" len="med"/>
                        </a:lnB>
                        <a:solidFill>
                          <a:srgbClr val="BDD7EE"/>
                        </a:solidFill>
                      </a:tcPr>
                    </a:tc>
                    <a:tc>
                      <a:txBody>
                        <a:bodyPr/>
                        <a:lstStyle/>
                        <a:p>
                          <a:pPr indent="0" algn="ctr">
                            <a:lnSpc>
                              <a:spcPct val="100000"/>
                            </a:lnSpc>
                            <a:spcAft>
                              <a:spcPts val="0"/>
                            </a:spcAft>
                          </a:pPr>
                          <a:r>
                            <a:rPr lang="ru-RU" sz="1100" b="0" dirty="0" smtClean="0">
                              <a:solidFill>
                                <a:schemeClr val="tx1"/>
                              </a:solidFill>
                              <a:effectLst/>
                              <a:latin typeface="Times New Roman" pitchFamily="18" charset="0"/>
                              <a:ea typeface="Calibri"/>
                              <a:cs typeface="Times New Roman" pitchFamily="18" charset="0"/>
                            </a:rPr>
                            <a:t>Справочная </a:t>
                          </a:r>
                        </a:p>
                        <a:p>
                          <a:pPr indent="0" algn="ctr">
                            <a:lnSpc>
                              <a:spcPct val="100000"/>
                            </a:lnSpc>
                            <a:spcAft>
                              <a:spcPts val="0"/>
                            </a:spcAft>
                          </a:pPr>
                          <a:r>
                            <a:rPr lang="ru-RU" sz="1100" b="0" dirty="0" smtClean="0">
                              <a:solidFill>
                                <a:schemeClr val="tx1"/>
                              </a:solidFill>
                              <a:effectLst/>
                              <a:latin typeface="Times New Roman" pitchFamily="18" charset="0"/>
                              <a:ea typeface="Calibri"/>
                              <a:cs typeface="Times New Roman" pitchFamily="18" charset="0"/>
                            </a:rPr>
                            <a:t>информация</a:t>
                          </a:r>
                          <a:endParaRPr lang="ru-RU" sz="1100" b="0" dirty="0">
                            <a:solidFill>
                              <a:schemeClr val="tx1"/>
                            </a:solidFill>
                            <a:effectLst/>
                            <a:latin typeface="Times New Roman" pitchFamily="18" charset="0"/>
                            <a:ea typeface="Calibri"/>
                            <a:cs typeface="Times New Roman" pitchFamily="18" charset="0"/>
                          </a:endParaRPr>
                        </a:p>
                      </a:txBody>
                      <a:tcPr marL="46003" marR="46003" marT="0" marB="0" anchor="ctr">
                        <a:lnL w="12700" cap="flat" cmpd="sng" algn="ctr">
                          <a:solidFill>
                            <a:schemeClr val="tx1">
                              <a:lumMod val="85000"/>
                              <a:lumOff val="15000"/>
                            </a:schemeClr>
                          </a:solidFill>
                          <a:prstDash val="solid"/>
                          <a:round/>
                          <a:headEnd type="none" w="med" len="med"/>
                          <a:tailEnd type="none" w="med" len="med"/>
                        </a:lnL>
                        <a:lnR w="12700" cap="flat" cmpd="sng" algn="ctr">
                          <a:solidFill>
                            <a:schemeClr val="tx1">
                              <a:lumMod val="85000"/>
                              <a:lumOff val="15000"/>
                            </a:schemeClr>
                          </a:solidFill>
                          <a:prstDash val="solid"/>
                          <a:round/>
                          <a:headEnd type="none" w="med" len="med"/>
                          <a:tailEnd type="none" w="med" len="med"/>
                        </a:lnR>
                        <a:lnT w="12700" cap="flat" cmpd="sng" algn="ctr">
                          <a:solidFill>
                            <a:schemeClr val="tx1">
                              <a:lumMod val="85000"/>
                              <a:lumOff val="15000"/>
                            </a:schemeClr>
                          </a:solidFill>
                          <a:prstDash val="solid"/>
                          <a:round/>
                          <a:headEnd type="none" w="med" len="med"/>
                          <a:tailEnd type="none" w="med" len="med"/>
                        </a:lnT>
                        <a:lnB w="12700" cap="flat" cmpd="sng" algn="ctr">
                          <a:solidFill>
                            <a:schemeClr val="tx1">
                              <a:lumMod val="85000"/>
                              <a:lumOff val="15000"/>
                            </a:schemeClr>
                          </a:solidFill>
                          <a:prstDash val="solid"/>
                          <a:round/>
                          <a:headEnd type="none" w="med" len="med"/>
                          <a:tailEnd type="none" w="med" len="med"/>
                        </a:lnB>
                        <a:solidFill>
                          <a:srgbClr val="BDD7EE"/>
                        </a:solidFill>
                      </a:tcPr>
                    </a:tc>
                    <a:extLst>
                      <a:ext uri="{0D108BD9-81ED-4DB2-BD59-A6C34878D82A}">
                        <a16:rowId xmlns:a16="http://schemas.microsoft.com/office/drawing/2014/main" xmlns="" val="321709478"/>
                      </a:ext>
                    </a:extLst>
                  </a:tr>
                  <a:tr h="1105637">
                    <a:tc rowSpan="3">
                      <a:txBody>
                        <a:bodyPr/>
                        <a:lstStyle/>
                        <a:p>
                          <a:pPr algn="ctr">
                            <a:lnSpc>
                              <a:spcPct val="100000"/>
                            </a:lnSpc>
                            <a:spcAft>
                              <a:spcPts val="0"/>
                            </a:spcAft>
                          </a:pPr>
                          <a:r>
                            <a:rPr lang="ru-RU" sz="1100" b="0" kern="1200" dirty="0" smtClean="0">
                              <a:solidFill>
                                <a:schemeClr val="dk1"/>
                              </a:solidFill>
                              <a:effectLst/>
                              <a:latin typeface="Times New Roman" pitchFamily="18" charset="0"/>
                              <a:ea typeface="+mn-ea"/>
                              <a:cs typeface="Times New Roman" pitchFamily="18" charset="0"/>
                            </a:rPr>
                            <a:t>Доля обучающихся, выполнивших</a:t>
                          </a:r>
                        </a:p>
                        <a:p>
                          <a:pPr algn="ctr">
                            <a:lnSpc>
                              <a:spcPct val="100000"/>
                            </a:lnSpc>
                            <a:spcAft>
                              <a:spcPts val="0"/>
                            </a:spcAft>
                          </a:pPr>
                          <a:r>
                            <a:rPr lang="ru-RU" sz="1100" b="0" kern="1200" dirty="0" smtClean="0">
                              <a:solidFill>
                                <a:schemeClr val="dk1"/>
                              </a:solidFill>
                              <a:effectLst/>
                              <a:latin typeface="Times New Roman" pitchFamily="18" charset="0"/>
                              <a:ea typeface="+mn-ea"/>
                              <a:cs typeface="Times New Roman" pitchFamily="18" charset="0"/>
                            </a:rPr>
                            <a:t> 60% и более заданий диагностической работы в ходе оценивания достижения обучающимися результатов обучения по ОП, в общем количестве обучающихся, выполнявших диагностическую работу </a:t>
                          </a:r>
                        </a:p>
                        <a:p>
                          <a:pPr algn="ctr">
                            <a:lnSpc>
                              <a:spcPct val="100000"/>
                            </a:lnSpc>
                            <a:spcAft>
                              <a:spcPts val="0"/>
                            </a:spcAft>
                          </a:pPr>
                          <a:r>
                            <a:rPr lang="ru-RU" sz="1100" b="0" i="1" kern="1200" dirty="0" smtClean="0">
                              <a:solidFill>
                                <a:srgbClr val="00B050"/>
                              </a:solidFill>
                              <a:effectLst/>
                              <a:latin typeface="Times New Roman" pitchFamily="18" charset="0"/>
                              <a:ea typeface="+mn-ea"/>
                              <a:cs typeface="Times New Roman" pitchFamily="18" charset="0"/>
                            </a:rPr>
                            <a:t>(не применяется при отсутствии контингента обучающихся) </a:t>
                          </a:r>
                          <a:r>
                            <a:rPr lang="ru-RU" sz="1100" b="0" i="1" kern="1200" dirty="0" smtClean="0">
                              <a:solidFill>
                                <a:schemeClr val="tx1"/>
                              </a:solidFill>
                              <a:effectLst/>
                              <a:latin typeface="Times New Roman" pitchFamily="18" charset="0"/>
                              <a:ea typeface="+mn-ea"/>
                              <a:cs typeface="Times New Roman" pitchFamily="18" charset="0"/>
                            </a:rPr>
                            <a:t>- </a:t>
                          </a:r>
                        </a:p>
                        <a:p>
                          <a:pPr algn="ctr">
                            <a:lnSpc>
                              <a:spcPct val="100000"/>
                            </a:lnSpc>
                            <a:spcAft>
                              <a:spcPts val="0"/>
                            </a:spcAft>
                          </a:pPr>
                          <a:r>
                            <a:rPr lang="ru-RU" sz="1100" b="1" kern="1200" dirty="0" smtClean="0">
                              <a:solidFill>
                                <a:schemeClr val="dk1"/>
                              </a:solidFill>
                              <a:effectLst/>
                              <a:latin typeface="Times New Roman" pitchFamily="18" charset="0"/>
                              <a:ea typeface="+mn-ea"/>
                              <a:cs typeface="Times New Roman" pitchFamily="18" charset="0"/>
                            </a:rPr>
                            <a:t> АП</a:t>
                          </a:r>
                          <a:r>
                            <a:rPr lang="ru-RU" sz="1100" b="1" kern="1200" baseline="-25000" dirty="0" smtClean="0">
                              <a:solidFill>
                                <a:schemeClr val="dk1"/>
                              </a:solidFill>
                              <a:effectLst/>
                              <a:latin typeface="Times New Roman" pitchFamily="18" charset="0"/>
                              <a:ea typeface="+mn-ea"/>
                              <a:cs typeface="Times New Roman" pitchFamily="18" charset="0"/>
                            </a:rPr>
                            <a:t>7</a:t>
                          </a:r>
                        </a:p>
                      </a:txBody>
                      <a:tcPr marL="62972" marR="62972" marT="0" marB="0" anchor="ctr">
                        <a:lnL w="12700" cap="flat" cmpd="sng" algn="ctr">
                          <a:solidFill>
                            <a:schemeClr val="tx1">
                              <a:lumMod val="85000"/>
                              <a:lumOff val="15000"/>
                            </a:schemeClr>
                          </a:solidFill>
                          <a:prstDash val="solid"/>
                          <a:round/>
                          <a:headEnd type="none" w="med" len="med"/>
                          <a:tailEnd type="none" w="med" len="med"/>
                        </a:lnL>
                        <a:lnR w="12700" cap="flat" cmpd="sng" algn="ctr">
                          <a:solidFill>
                            <a:schemeClr val="tx1">
                              <a:lumMod val="85000"/>
                              <a:lumOff val="15000"/>
                            </a:schemeClr>
                          </a:solidFill>
                          <a:prstDash val="solid"/>
                          <a:round/>
                          <a:headEnd type="none" w="med" len="med"/>
                          <a:tailEnd type="none" w="med" len="med"/>
                        </a:lnR>
                        <a:lnT w="12700" cap="flat" cmpd="sng" algn="ctr">
                          <a:solidFill>
                            <a:schemeClr val="tx1">
                              <a:lumMod val="85000"/>
                              <a:lumOff val="15000"/>
                            </a:schemeClr>
                          </a:solidFill>
                          <a:prstDash val="solid"/>
                          <a:round/>
                          <a:headEnd type="none" w="med" len="med"/>
                          <a:tailEnd type="none" w="med" len="med"/>
                        </a:lnT>
                        <a:lnB w="12700" cap="flat" cmpd="sng" algn="ctr">
                          <a:solidFill>
                            <a:schemeClr val="tx1">
                              <a:lumMod val="85000"/>
                              <a:lumOff val="15000"/>
                            </a:schemeClr>
                          </a:solidFill>
                          <a:prstDash val="solid"/>
                          <a:round/>
                          <a:headEnd type="none" w="med" len="med"/>
                          <a:tailEnd type="none" w="med" len="med"/>
                        </a:lnB>
                        <a:solidFill>
                          <a:srgbClr val="DEEBF7"/>
                        </a:solidFill>
                      </a:tcPr>
                    </a:tc>
                    <a:tc>
                      <a:txBody>
                        <a:bodyPr/>
                        <a:lstStyle/>
                        <a:p>
                          <a:pPr algn="ctr">
                            <a:lnSpc>
                              <a:spcPct val="100000"/>
                            </a:lnSpc>
                            <a:spcAft>
                              <a:spcPts val="0"/>
                            </a:spcAft>
                          </a:pPr>
                          <a:r>
                            <a:rPr lang="ru-RU" sz="1100" b="1" dirty="0">
                              <a:effectLst/>
                              <a:latin typeface="Times New Roman"/>
                              <a:ea typeface="Times New Roman"/>
                              <a:cs typeface="Times New Roman"/>
                            </a:rPr>
                            <a:t>70% и более</a:t>
                          </a:r>
                          <a:endParaRPr lang="ru-RU" sz="1100" b="1" dirty="0">
                            <a:effectLst/>
                            <a:latin typeface="Calibri"/>
                            <a:ea typeface="Times New Roman"/>
                            <a:cs typeface="Times New Roman"/>
                          </a:endParaRPr>
                        </a:p>
                      </a:txBody>
                      <a:tcPr marL="0" marR="0" marT="0" marB="0" anchor="ctr">
                        <a:lnL w="12700" cap="flat" cmpd="sng" algn="ctr">
                          <a:solidFill>
                            <a:schemeClr val="tx1">
                              <a:lumMod val="85000"/>
                              <a:lumOff val="15000"/>
                            </a:schemeClr>
                          </a:solidFill>
                          <a:prstDash val="solid"/>
                          <a:round/>
                          <a:headEnd type="none" w="med" len="med"/>
                          <a:tailEnd type="none" w="med" len="med"/>
                        </a:lnL>
                        <a:lnR w="12700" cap="flat" cmpd="sng" algn="ctr">
                          <a:solidFill>
                            <a:schemeClr val="tx1">
                              <a:lumMod val="85000"/>
                              <a:lumOff val="15000"/>
                            </a:schemeClr>
                          </a:solidFill>
                          <a:prstDash val="solid"/>
                          <a:round/>
                          <a:headEnd type="none" w="med" len="med"/>
                          <a:tailEnd type="none" w="med" len="med"/>
                        </a:lnR>
                        <a:lnT w="12700" cap="flat" cmpd="sng" algn="ctr">
                          <a:solidFill>
                            <a:schemeClr val="tx1">
                              <a:lumMod val="85000"/>
                              <a:lumOff val="15000"/>
                            </a:schemeClr>
                          </a:solidFill>
                          <a:prstDash val="solid"/>
                          <a:round/>
                          <a:headEnd type="none" w="med" len="med"/>
                          <a:tailEnd type="none" w="med" len="med"/>
                        </a:lnT>
                        <a:lnB w="12700" cap="flat" cmpd="sng" algn="ctr">
                          <a:solidFill>
                            <a:schemeClr val="tx1">
                              <a:lumMod val="85000"/>
                              <a:lumOff val="15000"/>
                            </a:schemeClr>
                          </a:solidFill>
                          <a:prstDash val="solid"/>
                          <a:round/>
                          <a:headEnd type="none" w="med" len="med"/>
                          <a:tailEnd type="none" w="med" len="med"/>
                        </a:lnB>
                        <a:solidFill>
                          <a:srgbClr val="DEEBF7"/>
                        </a:solidFill>
                      </a:tcPr>
                    </a:tc>
                    <a:tc>
                      <a:txBody>
                        <a:bodyPr/>
                        <a:lstStyle/>
                        <a:p>
                          <a:pPr algn="ctr">
                            <a:lnSpc>
                              <a:spcPct val="100000"/>
                            </a:lnSpc>
                            <a:spcAft>
                              <a:spcPts val="0"/>
                            </a:spcAft>
                          </a:pPr>
                          <a:r>
                            <a:rPr lang="ru-RU" sz="1100" b="1" dirty="0">
                              <a:effectLst/>
                              <a:latin typeface="Times New Roman"/>
                              <a:ea typeface="Times New Roman"/>
                              <a:cs typeface="Times New Roman"/>
                            </a:rPr>
                            <a:t>10</a:t>
                          </a:r>
                          <a:endParaRPr lang="ru-RU" sz="1100" b="1" dirty="0">
                            <a:effectLst/>
                            <a:latin typeface="Calibri"/>
                            <a:ea typeface="Times New Roman"/>
                            <a:cs typeface="Times New Roman"/>
                          </a:endParaRPr>
                        </a:p>
                      </a:txBody>
                      <a:tcPr marL="0" marR="0" marT="0" marB="0" anchor="ctr">
                        <a:lnL w="12700" cap="flat" cmpd="sng" algn="ctr">
                          <a:solidFill>
                            <a:schemeClr val="tx1">
                              <a:lumMod val="85000"/>
                              <a:lumOff val="15000"/>
                            </a:schemeClr>
                          </a:solidFill>
                          <a:prstDash val="solid"/>
                          <a:round/>
                          <a:headEnd type="none" w="med" len="med"/>
                          <a:tailEnd type="none" w="med" len="med"/>
                        </a:lnL>
                        <a:lnR w="12700" cap="flat" cmpd="sng" algn="ctr">
                          <a:solidFill>
                            <a:schemeClr val="tx1">
                              <a:lumMod val="85000"/>
                              <a:lumOff val="15000"/>
                            </a:schemeClr>
                          </a:solidFill>
                          <a:prstDash val="solid"/>
                          <a:round/>
                          <a:headEnd type="none" w="med" len="med"/>
                          <a:tailEnd type="none" w="med" len="med"/>
                        </a:lnR>
                        <a:lnT w="12700" cap="flat" cmpd="sng" algn="ctr">
                          <a:solidFill>
                            <a:schemeClr val="tx1">
                              <a:lumMod val="85000"/>
                              <a:lumOff val="15000"/>
                            </a:schemeClr>
                          </a:solidFill>
                          <a:prstDash val="solid"/>
                          <a:round/>
                          <a:headEnd type="none" w="med" len="med"/>
                          <a:tailEnd type="none" w="med" len="med"/>
                        </a:lnT>
                        <a:lnB w="12700" cap="flat" cmpd="sng" algn="ctr">
                          <a:solidFill>
                            <a:schemeClr val="tx1">
                              <a:lumMod val="85000"/>
                              <a:lumOff val="15000"/>
                            </a:schemeClr>
                          </a:solidFill>
                          <a:prstDash val="solid"/>
                          <a:round/>
                          <a:headEnd type="none" w="med" len="med"/>
                          <a:tailEnd type="none" w="med" len="med"/>
                        </a:lnB>
                        <a:solidFill>
                          <a:srgbClr val="DEEBF7"/>
                        </a:solidFill>
                      </a:tcPr>
                    </a:tc>
                    <a:tc rowSpan="3">
                      <a:txBody>
                        <a:bodyPr/>
                        <a:lstStyle/>
                        <a:p>
                          <a:pPr marL="39688" indent="228600" algn="just">
                            <a:lnSpc>
                              <a:spcPct val="100000"/>
                            </a:lnSpc>
                            <a:spcAft>
                              <a:spcPts val="0"/>
                            </a:spcAft>
                          </a:pPr>
                          <a:r>
                            <a:rPr lang="ru-RU" sz="1100" kern="1200" dirty="0" smtClean="0">
                              <a:solidFill>
                                <a:schemeClr val="dk1"/>
                              </a:solidFill>
                              <a:effectLst/>
                              <a:latin typeface="Times New Roman" pitchFamily="18" charset="0"/>
                              <a:ea typeface="+mn-ea"/>
                              <a:cs typeface="Times New Roman" pitchFamily="18" charset="0"/>
                            </a:rPr>
                            <a:t>Значение рассчитывается как отношение количества обучающихся, выполнивших 60% и более заданий диагностической работы к общему количество обучающихся, выполнявших диагностическую работу, умноженное на 100%.</a:t>
                          </a:r>
                        </a:p>
                        <a:p>
                          <a:pPr indent="450215" algn="just">
                            <a:lnSpc>
                              <a:spcPct val="100000"/>
                            </a:lnSpc>
                            <a:spcAft>
                              <a:spcPts val="0"/>
                            </a:spcAft>
                          </a:pPr>
                          <a:r>
                            <a:rPr lang="ru-RU" sz="1100" dirty="0" smtClean="0">
                              <a:effectLst/>
                              <a:latin typeface="Times New Roman" pitchFamily="18" charset="0"/>
                              <a:cs typeface="Times New Roman" pitchFamily="18" charset="0"/>
                            </a:rPr>
                            <a:t>Показатель </a:t>
                          </a:r>
                          <a:r>
                            <a:rPr lang="ru-RU" sz="1100" dirty="0">
                              <a:effectLst/>
                              <a:latin typeface="Times New Roman" pitchFamily="18" charset="0"/>
                              <a:cs typeface="Times New Roman" pitchFamily="18" charset="0"/>
                            </a:rPr>
                            <a:t>рассчитывается по формуле: </a:t>
                          </a:r>
                        </a:p>
                        <a:p>
                          <a:pPr indent="450215" algn="just">
                            <a:lnSpc>
                              <a:spcPct val="100000"/>
                            </a:lnSpc>
                            <a:spcAft>
                              <a:spcPts val="0"/>
                            </a:spcAft>
                          </a:pPr>
                          <a:r>
                            <a:rPr lang="ru-RU" sz="1100" dirty="0">
                              <a:effectLst/>
                              <a:latin typeface="Times New Roman" pitchFamily="18" charset="0"/>
                              <a:cs typeface="Times New Roman" pitchFamily="18" charset="0"/>
                            </a:rPr>
                            <a:t> </a:t>
                          </a:r>
                          <a14:m>
                            <m:oMath xmlns:m="http://schemas.openxmlformats.org/officeDocument/2006/math">
                              <m:r>
                                <a:rPr lang="ru-RU" sz="1100" b="1">
                                  <a:effectLst/>
                                  <a:latin typeface="Cambria Math" panose="02040503050406030204" pitchFamily="18" charset="0"/>
                                </a:rPr>
                                <m:t>АП</m:t>
                              </m:r>
                              <m:r>
                                <a:rPr lang="ru-RU" sz="1100" b="1" i="0" baseline="-25000" smtClean="0">
                                  <a:effectLst/>
                                  <a:latin typeface="Cambria Math"/>
                                </a:rPr>
                                <m:t>𝟕</m:t>
                              </m:r>
                              <m:r>
                                <a:rPr lang="ru-RU" sz="1100" b="1">
                                  <a:effectLst/>
                                  <a:latin typeface="Cambria Math" panose="02040503050406030204" pitchFamily="18" charset="0"/>
                                </a:rPr>
                                <m:t>=</m:t>
                              </m:r>
                              <m:f>
                                <m:fPr>
                                  <m:ctrlPr>
                                    <a:rPr lang="ru-RU" sz="1100" b="1" i="1">
                                      <a:effectLst/>
                                      <a:latin typeface="Cambria Math"/>
                                    </a:rPr>
                                  </m:ctrlPr>
                                </m:fPr>
                                <m:num>
                                  <m:r>
                                    <a:rPr lang="en-US" sz="1100" b="1" i="1">
                                      <a:effectLst/>
                                      <a:latin typeface="Cambria Math" panose="02040503050406030204" pitchFamily="18" charset="0"/>
                                    </a:rPr>
                                    <m:t>𝒂</m:t>
                                  </m:r>
                                  <m:r>
                                    <a:rPr lang="ru-RU" sz="1100" b="1" i="1" baseline="-25000" smtClean="0">
                                      <a:effectLst/>
                                      <a:latin typeface="Cambria Math"/>
                                    </a:rPr>
                                    <m:t>𝟕</m:t>
                                  </m:r>
                                </m:num>
                                <m:den>
                                  <m:r>
                                    <a:rPr lang="en-US" sz="1100" b="1" i="1">
                                      <a:effectLst/>
                                      <a:latin typeface="Cambria Math" panose="02040503050406030204" pitchFamily="18" charset="0"/>
                                    </a:rPr>
                                    <m:t>𝒃</m:t>
                                  </m:r>
                                  <m:r>
                                    <a:rPr lang="ru-RU" sz="1100" b="1" i="1" baseline="-25000" smtClean="0">
                                      <a:effectLst/>
                                      <a:latin typeface="Cambria Math"/>
                                    </a:rPr>
                                    <m:t>𝟕</m:t>
                                  </m:r>
                                  <m:r>
                                    <a:rPr lang="en-US" sz="1100" b="1" i="1">
                                      <a:effectLst/>
                                      <a:latin typeface="Cambria Math" panose="02040503050406030204" pitchFamily="18" charset="0"/>
                                    </a:rPr>
                                    <m:t> </m:t>
                                  </m:r>
                                </m:den>
                              </m:f>
                              <m:r>
                                <a:rPr lang="en-US" sz="1100" b="1">
                                  <a:effectLst/>
                                  <a:latin typeface="Cambria Math" panose="02040503050406030204" pitchFamily="18" charset="0"/>
                                </a:rPr>
                                <m:t>∗</m:t>
                              </m:r>
                              <m:r>
                                <a:rPr lang="en-US" sz="1100" b="1" i="1">
                                  <a:effectLst/>
                                  <a:latin typeface="Cambria Math" panose="02040503050406030204" pitchFamily="18" charset="0"/>
                                </a:rPr>
                                <m:t>𝟏𝟎𝟎</m:t>
                              </m:r>
                              <m:r>
                                <a:rPr lang="en-US" sz="1100" b="1">
                                  <a:effectLst/>
                                  <a:latin typeface="Cambria Math" panose="02040503050406030204" pitchFamily="18" charset="0"/>
                                </a:rPr>
                                <m:t>,  </m:t>
                              </m:r>
                              <m:r>
                                <a:rPr lang="en-US" sz="1100">
                                  <a:effectLst/>
                                  <a:latin typeface="Cambria Math" panose="02040503050406030204" pitchFamily="18" charset="0"/>
                                </a:rPr>
                                <m:t>где</m:t>
                              </m:r>
                            </m:oMath>
                          </a14:m>
                          <a:endParaRPr lang="ru-RU" sz="1100" dirty="0">
                            <a:effectLst/>
                            <a:latin typeface="Times New Roman" pitchFamily="18" charset="0"/>
                            <a:cs typeface="Times New Roman" pitchFamily="18" charset="0"/>
                          </a:endParaRPr>
                        </a:p>
                        <a:p>
                          <a:pPr marL="0" marR="28575" lvl="0" indent="180975" algn="just">
                            <a:lnSpc>
                              <a:spcPct val="100000"/>
                            </a:lnSpc>
                            <a:spcBef>
                              <a:spcPts val="865"/>
                            </a:spcBef>
                            <a:spcAft>
                              <a:spcPts val="0"/>
                            </a:spcAft>
                            <a:buSzPts val="1200"/>
                            <a:buFont typeface="Times New Roman"/>
                            <a:buNone/>
                            <a:tabLst>
                              <a:tab pos="527050" algn="l"/>
                            </a:tabLst>
                          </a:pPr>
                          <a:r>
                            <a:rPr lang="en-US" sz="1100" b="1" i="1" dirty="0" smtClean="0">
                              <a:effectLst/>
                              <a:latin typeface="Times New Roman" pitchFamily="18" charset="0"/>
                              <a:cs typeface="Times New Roman" pitchFamily="18" charset="0"/>
                            </a:rPr>
                            <a:t>a</a:t>
                          </a:r>
                          <a:r>
                            <a:rPr lang="ru-RU" sz="1100" b="1" i="1" baseline="-25000" dirty="0" smtClean="0">
                              <a:effectLst/>
                              <a:latin typeface="Times New Roman" pitchFamily="18" charset="0"/>
                              <a:cs typeface="Times New Roman" pitchFamily="18" charset="0"/>
                            </a:rPr>
                            <a:t>7</a:t>
                          </a:r>
                          <a:r>
                            <a:rPr lang="en-US" sz="1100" b="1" i="1" baseline="0" dirty="0" smtClean="0">
                              <a:effectLst/>
                              <a:latin typeface="Times New Roman" pitchFamily="18" charset="0"/>
                              <a:cs typeface="Times New Roman" pitchFamily="18" charset="0"/>
                            </a:rPr>
                            <a:t> </a:t>
                          </a:r>
                          <a:r>
                            <a:rPr lang="ru-RU" sz="1100" dirty="0" smtClean="0">
                              <a:effectLst/>
                              <a:latin typeface="Times New Roman" pitchFamily="18" charset="0"/>
                              <a:cs typeface="Times New Roman" pitchFamily="18" charset="0"/>
                            </a:rPr>
                            <a:t>-количество обучающихся, выполнивших </a:t>
                          </a:r>
                          <a:r>
                            <a:rPr lang="ru-RU" sz="1100" u="sng" dirty="0" smtClean="0">
                              <a:effectLst/>
                              <a:latin typeface="Times New Roman" pitchFamily="18" charset="0"/>
                              <a:cs typeface="Times New Roman" pitchFamily="18" charset="0"/>
                            </a:rPr>
                            <a:t>60%</a:t>
                          </a:r>
                          <a:r>
                            <a:rPr lang="ru-RU" sz="1100" u="none" dirty="0" smtClean="0">
                              <a:effectLst/>
                              <a:latin typeface="Times New Roman" pitchFamily="18" charset="0"/>
                              <a:cs typeface="Times New Roman" pitchFamily="18" charset="0"/>
                            </a:rPr>
                            <a:t> </a:t>
                          </a:r>
                          <a:r>
                            <a:rPr lang="ru-RU" sz="1100" dirty="0" smtClean="0">
                              <a:effectLst/>
                              <a:latin typeface="Times New Roman" pitchFamily="18" charset="0"/>
                              <a:cs typeface="Times New Roman" pitchFamily="18" charset="0"/>
                            </a:rPr>
                            <a:t>и более заданий диагностической работы;</a:t>
                          </a:r>
                        </a:p>
                        <a:p>
                          <a:pPr marL="0" marR="29845" lvl="0" indent="180975" algn="just">
                            <a:lnSpc>
                              <a:spcPct val="100000"/>
                            </a:lnSpc>
                            <a:spcBef>
                              <a:spcPts val="5"/>
                            </a:spcBef>
                            <a:spcAft>
                              <a:spcPts val="0"/>
                            </a:spcAft>
                            <a:buSzPts val="1200"/>
                            <a:buFont typeface="Times New Roman"/>
                            <a:buNone/>
                            <a:tabLst>
                              <a:tab pos="668655" algn="l"/>
                            </a:tabLst>
                          </a:pPr>
                          <a:r>
                            <a:rPr lang="en-US" sz="1100" b="1" i="1" dirty="0" smtClean="0">
                              <a:effectLst/>
                              <a:latin typeface="Times New Roman" pitchFamily="18" charset="0"/>
                              <a:cs typeface="Times New Roman" pitchFamily="18" charset="0"/>
                            </a:rPr>
                            <a:t>b</a:t>
                          </a:r>
                          <a:r>
                            <a:rPr lang="ru-RU" sz="1100" b="1" i="1" baseline="-25000" dirty="0" smtClean="0">
                              <a:effectLst/>
                              <a:latin typeface="Times New Roman" pitchFamily="18" charset="0"/>
                              <a:cs typeface="Times New Roman" pitchFamily="18" charset="0"/>
                            </a:rPr>
                            <a:t>7</a:t>
                          </a:r>
                          <a:r>
                            <a:rPr lang="en-US" sz="1100" b="1" i="1" dirty="0" smtClean="0">
                              <a:effectLst/>
                              <a:latin typeface="Times New Roman" pitchFamily="18" charset="0"/>
                              <a:cs typeface="Times New Roman" pitchFamily="18" charset="0"/>
                            </a:rPr>
                            <a:t> </a:t>
                          </a:r>
                          <a:r>
                            <a:rPr lang="ru-RU" sz="1100" dirty="0" smtClean="0">
                              <a:effectLst/>
                              <a:latin typeface="Times New Roman" pitchFamily="18" charset="0"/>
                              <a:cs typeface="Times New Roman" pitchFamily="18" charset="0"/>
                            </a:rPr>
                            <a:t>- общее количество обучающихся, выполнявших диагностическую работу.</a:t>
                          </a:r>
                        </a:p>
                        <a:p>
                          <a:pPr marL="0" marR="29845" lvl="0" indent="180975" algn="just">
                            <a:lnSpc>
                              <a:spcPct val="100000"/>
                            </a:lnSpc>
                            <a:spcBef>
                              <a:spcPts val="5"/>
                            </a:spcBef>
                            <a:spcAft>
                              <a:spcPts val="0"/>
                            </a:spcAft>
                            <a:buSzPts val="1200"/>
                            <a:buFont typeface="Times New Roman"/>
                            <a:buNone/>
                            <a:tabLst>
                              <a:tab pos="668655" algn="l"/>
                            </a:tabLst>
                          </a:pPr>
                          <a:r>
                            <a:rPr lang="ru-RU" sz="1100" kern="1200" dirty="0" smtClean="0">
                              <a:solidFill>
                                <a:schemeClr val="dk1"/>
                              </a:solidFill>
                              <a:effectLst/>
                              <a:latin typeface="Times New Roman" pitchFamily="18" charset="0"/>
                              <a:ea typeface="+mn-ea"/>
                              <a:cs typeface="Times New Roman" pitchFamily="18" charset="0"/>
                            </a:rPr>
                            <a:t>Полученное</a:t>
                          </a:r>
                          <a:r>
                            <a:rPr lang="ru-RU" sz="1100" kern="1200" baseline="0" dirty="0" smtClean="0">
                              <a:solidFill>
                                <a:schemeClr val="dk1"/>
                              </a:solidFill>
                              <a:effectLst/>
                              <a:latin typeface="Times New Roman" pitchFamily="18" charset="0"/>
                              <a:ea typeface="+mn-ea"/>
                              <a:cs typeface="Times New Roman" pitchFamily="18" charset="0"/>
                            </a:rPr>
                            <a:t> значение округляется до целого числа.</a:t>
                          </a:r>
                          <a:endParaRPr lang="ru-RU" sz="1100" kern="1200" dirty="0">
                            <a:solidFill>
                              <a:schemeClr val="dk1"/>
                            </a:solidFill>
                            <a:effectLst/>
                            <a:latin typeface="Times New Roman" pitchFamily="18" charset="0"/>
                            <a:ea typeface="+mn-ea"/>
                            <a:cs typeface="Times New Roman" pitchFamily="18" charset="0"/>
                          </a:endParaRPr>
                        </a:p>
                        <a:p>
                          <a:pPr marL="39688" indent="228600" algn="just">
                            <a:lnSpc>
                              <a:spcPct val="100000"/>
                            </a:lnSpc>
                            <a:spcAft>
                              <a:spcPts val="0"/>
                            </a:spcAft>
                          </a:pPr>
                          <a:endParaRPr lang="ru-RU" sz="1100" kern="1200" dirty="0" smtClean="0">
                            <a:solidFill>
                              <a:schemeClr val="dk1"/>
                            </a:solidFill>
                            <a:effectLst/>
                            <a:latin typeface="Times New Roman" pitchFamily="18" charset="0"/>
                            <a:ea typeface="+mn-ea"/>
                            <a:cs typeface="Times New Roman" pitchFamily="18" charset="0"/>
                          </a:endParaRPr>
                        </a:p>
                        <a:p>
                          <a:pPr marL="39688" indent="228600" algn="just">
                            <a:lnSpc>
                              <a:spcPct val="100000"/>
                            </a:lnSpc>
                            <a:spcAft>
                              <a:spcPts val="0"/>
                            </a:spcAft>
                          </a:pPr>
                          <a:endParaRPr lang="ru-RU" sz="1100" kern="1200" dirty="0">
                            <a:solidFill>
                              <a:schemeClr val="dk1"/>
                            </a:solidFill>
                            <a:effectLst/>
                            <a:latin typeface="Times New Roman" pitchFamily="18" charset="0"/>
                            <a:ea typeface="+mn-ea"/>
                            <a:cs typeface="Times New Roman" pitchFamily="18" charset="0"/>
                          </a:endParaRPr>
                        </a:p>
                      </a:txBody>
                      <a:tcPr marL="62972" marR="62972" marT="0" marB="0" anchor="ctr">
                        <a:lnL w="12700" cap="flat" cmpd="sng" algn="ctr">
                          <a:solidFill>
                            <a:schemeClr val="tx1">
                              <a:lumMod val="85000"/>
                              <a:lumOff val="15000"/>
                            </a:schemeClr>
                          </a:solidFill>
                          <a:prstDash val="solid"/>
                          <a:round/>
                          <a:headEnd type="none" w="med" len="med"/>
                          <a:tailEnd type="none" w="med" len="med"/>
                        </a:lnL>
                        <a:lnR w="12700" cap="flat" cmpd="sng" algn="ctr">
                          <a:solidFill>
                            <a:schemeClr val="tx1">
                              <a:lumMod val="85000"/>
                              <a:lumOff val="15000"/>
                            </a:schemeClr>
                          </a:solidFill>
                          <a:prstDash val="solid"/>
                          <a:round/>
                          <a:headEnd type="none" w="med" len="med"/>
                          <a:tailEnd type="none" w="med" len="med"/>
                        </a:lnR>
                        <a:lnT w="12700" cap="flat" cmpd="sng" algn="ctr">
                          <a:solidFill>
                            <a:schemeClr val="tx1">
                              <a:lumMod val="85000"/>
                              <a:lumOff val="15000"/>
                            </a:schemeClr>
                          </a:solidFill>
                          <a:prstDash val="solid"/>
                          <a:round/>
                          <a:headEnd type="none" w="med" len="med"/>
                          <a:tailEnd type="none" w="med" len="med"/>
                        </a:lnT>
                        <a:lnB w="12700" cap="flat" cmpd="sng" algn="ctr">
                          <a:solidFill>
                            <a:schemeClr val="tx1">
                              <a:lumMod val="85000"/>
                              <a:lumOff val="15000"/>
                            </a:schemeClr>
                          </a:solidFill>
                          <a:prstDash val="solid"/>
                          <a:round/>
                          <a:headEnd type="none" w="med" len="med"/>
                          <a:tailEnd type="none" w="med" len="med"/>
                        </a:lnB>
                        <a:solidFill>
                          <a:srgbClr val="DEEBF7"/>
                        </a:solidFill>
                      </a:tcPr>
                    </a:tc>
                    <a:tc rowSpan="3">
                      <a:txBody>
                        <a:bodyPr/>
                        <a:lstStyle/>
                        <a:p>
                          <a:pPr algn="ctr">
                            <a:lnSpc>
                              <a:spcPct val="100000"/>
                            </a:lnSpc>
                            <a:spcAft>
                              <a:spcPts val="0"/>
                            </a:spcAft>
                          </a:pPr>
                          <a:r>
                            <a:rPr lang="ru-RU" sz="1100" kern="1200" dirty="0" smtClean="0">
                              <a:solidFill>
                                <a:schemeClr val="dk1"/>
                              </a:solidFill>
                              <a:effectLst/>
                              <a:latin typeface="Times New Roman" pitchFamily="18" charset="0"/>
                              <a:ea typeface="+mn-ea"/>
                              <a:cs typeface="Times New Roman" pitchFamily="18" charset="0"/>
                            </a:rPr>
                            <a:t>результаты диагностической работы</a:t>
                          </a:r>
                          <a:endParaRPr lang="ru-RU" sz="1100" kern="1200" dirty="0">
                            <a:solidFill>
                              <a:schemeClr val="dk1"/>
                            </a:solidFill>
                            <a:effectLst/>
                            <a:latin typeface="Times New Roman" pitchFamily="18" charset="0"/>
                            <a:ea typeface="+mn-ea"/>
                            <a:cs typeface="Times New Roman" pitchFamily="18" charset="0"/>
                          </a:endParaRPr>
                        </a:p>
                      </a:txBody>
                      <a:tcPr marL="62972" marR="62972" marT="0" marB="0" anchor="ctr">
                        <a:lnL w="12700" cap="flat" cmpd="sng" algn="ctr">
                          <a:solidFill>
                            <a:schemeClr val="tx1">
                              <a:lumMod val="85000"/>
                              <a:lumOff val="15000"/>
                            </a:schemeClr>
                          </a:solidFill>
                          <a:prstDash val="solid"/>
                          <a:round/>
                          <a:headEnd type="none" w="med" len="med"/>
                          <a:tailEnd type="none" w="med" len="med"/>
                        </a:lnL>
                        <a:lnR w="12700" cap="flat" cmpd="sng" algn="ctr">
                          <a:solidFill>
                            <a:schemeClr val="tx1">
                              <a:lumMod val="85000"/>
                              <a:lumOff val="15000"/>
                            </a:schemeClr>
                          </a:solidFill>
                          <a:prstDash val="solid"/>
                          <a:round/>
                          <a:headEnd type="none" w="med" len="med"/>
                          <a:tailEnd type="none" w="med" len="med"/>
                        </a:lnR>
                        <a:lnT w="12700" cap="flat" cmpd="sng" algn="ctr">
                          <a:solidFill>
                            <a:schemeClr val="tx1">
                              <a:lumMod val="85000"/>
                              <a:lumOff val="15000"/>
                            </a:schemeClr>
                          </a:solidFill>
                          <a:prstDash val="solid"/>
                          <a:round/>
                          <a:headEnd type="none" w="med" len="med"/>
                          <a:tailEnd type="none" w="med" len="med"/>
                        </a:lnT>
                        <a:lnB w="12700" cap="flat" cmpd="sng" algn="ctr">
                          <a:solidFill>
                            <a:schemeClr val="tx1">
                              <a:lumMod val="85000"/>
                              <a:lumOff val="15000"/>
                            </a:schemeClr>
                          </a:solidFill>
                          <a:prstDash val="solid"/>
                          <a:round/>
                          <a:headEnd type="none" w="med" len="med"/>
                          <a:tailEnd type="none" w="med" len="med"/>
                        </a:lnB>
                        <a:solidFill>
                          <a:srgbClr val="DEEBF7"/>
                        </a:solidFill>
                      </a:tcPr>
                    </a:tc>
                    <a:tc rowSpan="3">
                      <a:txBody>
                        <a:bodyPr/>
                        <a:lstStyle/>
                        <a:p>
                          <a:pPr indent="432000" algn="just">
                            <a:lnSpc>
                              <a:spcPct val="100000"/>
                            </a:lnSpc>
                            <a:spcAft>
                              <a:spcPts val="0"/>
                            </a:spcAft>
                          </a:pPr>
                          <a:r>
                            <a:rPr lang="ru-RU" sz="1100" kern="1200" dirty="0" smtClean="0">
                              <a:solidFill>
                                <a:schemeClr val="dk1"/>
                              </a:solidFill>
                              <a:effectLst/>
                              <a:latin typeface="Times New Roman" pitchFamily="18" charset="0"/>
                              <a:ea typeface="+mn-ea"/>
                              <a:cs typeface="Times New Roman" pitchFamily="18" charset="0"/>
                            </a:rPr>
                            <a:t>В случае проведения диагностической работы с выездом в организацию диагностическая работа проводится в присутствии должностного лица ОИВ, осуществляющего функции по контролю и надзору в сфере образования, и (или) экспертов. </a:t>
                          </a:r>
                        </a:p>
                        <a:p>
                          <a:pPr indent="432000" algn="just">
                            <a:lnSpc>
                              <a:spcPct val="100000"/>
                            </a:lnSpc>
                            <a:spcAft>
                              <a:spcPts val="0"/>
                            </a:spcAft>
                          </a:pPr>
                          <a:r>
                            <a:rPr lang="ru-RU" sz="1100" kern="1200" dirty="0" smtClean="0">
                              <a:solidFill>
                                <a:schemeClr val="dk1"/>
                              </a:solidFill>
                              <a:effectLst/>
                              <a:latin typeface="Times New Roman" pitchFamily="18" charset="0"/>
                              <a:ea typeface="+mn-ea"/>
                              <a:cs typeface="Times New Roman" pitchFamily="18" charset="0"/>
                            </a:rPr>
                            <a:t>Для диагностики образовательных результатов обучающихся применяются тестовые задания разного типа и уровня сложности, расчетные задачи, примеры, задания с развернутым ответом, тексты для проведения диктанта и др.</a:t>
                          </a:r>
                        </a:p>
                        <a:p>
                          <a:pPr marL="0" marR="0" indent="432000" algn="just" defTabSz="914400" rtl="0" eaLnBrk="1" fontAlgn="auto" latinLnBrk="0" hangingPunct="1">
                            <a:lnSpc>
                              <a:spcPct val="100000"/>
                            </a:lnSpc>
                            <a:spcBef>
                              <a:spcPts val="0"/>
                            </a:spcBef>
                            <a:spcAft>
                              <a:spcPts val="0"/>
                            </a:spcAft>
                            <a:buClrTx/>
                            <a:buSzTx/>
                            <a:buFontTx/>
                            <a:buNone/>
                            <a:tabLst/>
                            <a:defRPr/>
                          </a:pPr>
                          <a:r>
                            <a:rPr lang="ru-RU" sz="1100" kern="1200" dirty="0" smtClean="0">
                              <a:solidFill>
                                <a:schemeClr val="dk1"/>
                              </a:solidFill>
                              <a:effectLst/>
                              <a:latin typeface="Times New Roman" pitchFamily="18" charset="0"/>
                              <a:ea typeface="+mn-ea"/>
                              <a:cs typeface="Times New Roman" pitchFamily="18" charset="0"/>
                            </a:rPr>
                            <a:t>Содержание диагностической работы формируется по материалам, ФИСОКО. Оценочные материалы для проведения диагностической работы должны соответствовать требованиям ФГОС.</a:t>
                          </a:r>
                        </a:p>
                        <a:p>
                          <a:pPr indent="432000" algn="just">
                            <a:lnSpc>
                              <a:spcPct val="100000"/>
                            </a:lnSpc>
                            <a:spcAft>
                              <a:spcPts val="0"/>
                            </a:spcAft>
                          </a:pPr>
                          <a:r>
                            <a:rPr lang="ru-RU" sz="1100" kern="1200" dirty="0" smtClean="0">
                              <a:solidFill>
                                <a:schemeClr val="dk1"/>
                              </a:solidFill>
                              <a:effectLst/>
                              <a:latin typeface="Times New Roman" pitchFamily="18" charset="0"/>
                              <a:ea typeface="+mn-ea"/>
                              <a:cs typeface="Times New Roman" pitchFamily="18" charset="0"/>
                            </a:rPr>
                            <a:t>Диагностическая работа может проводиться с применением ДОТ.</a:t>
                          </a:r>
                        </a:p>
                        <a:p>
                          <a:pPr indent="432000" algn="just">
                            <a:lnSpc>
                              <a:spcPct val="100000"/>
                            </a:lnSpc>
                            <a:spcAft>
                              <a:spcPts val="0"/>
                            </a:spcAft>
                          </a:pPr>
                          <a:r>
                            <a:rPr lang="ru-RU" sz="1100" kern="1200" dirty="0" smtClean="0">
                              <a:solidFill>
                                <a:schemeClr val="dk1"/>
                              </a:solidFill>
                              <a:effectLst/>
                              <a:latin typeface="Times New Roman" pitchFamily="18" charset="0"/>
                              <a:ea typeface="+mn-ea"/>
                              <a:cs typeface="Times New Roman" pitchFamily="18" charset="0"/>
                            </a:rPr>
                            <a:t>Учебные предметы и учебные классы определяются методом случайной выборки. </a:t>
                          </a:r>
                        </a:p>
                        <a:p>
                          <a:pPr indent="432000" algn="just">
                            <a:lnSpc>
                              <a:spcPct val="100000"/>
                            </a:lnSpc>
                            <a:spcAft>
                              <a:spcPts val="0"/>
                            </a:spcAft>
                          </a:pPr>
                          <a:r>
                            <a:rPr lang="ru-RU" sz="1100" kern="1200" dirty="0" smtClean="0">
                              <a:solidFill>
                                <a:schemeClr val="dk1"/>
                              </a:solidFill>
                              <a:effectLst/>
                              <a:latin typeface="Times New Roman" pitchFamily="18" charset="0"/>
                              <a:ea typeface="+mn-ea"/>
                              <a:cs typeface="Times New Roman" pitchFamily="18" charset="0"/>
                            </a:rPr>
                            <a:t>Оценочные материалы диагностической работы направляются должностному лицу ОИВ, и (или) экспертам в электронном виде с предоставлением «ключей» к заданиям из ФИСОКО.</a:t>
                          </a:r>
                        </a:p>
                        <a:p>
                          <a:pPr indent="432000" algn="just">
                            <a:lnSpc>
                              <a:spcPct val="100000"/>
                            </a:lnSpc>
                            <a:spcAft>
                              <a:spcPts val="0"/>
                            </a:spcAft>
                          </a:pPr>
                          <a:r>
                            <a:rPr lang="ru-RU" sz="1100" kern="1200" dirty="0" smtClean="0">
                              <a:solidFill>
                                <a:schemeClr val="dk1"/>
                              </a:solidFill>
                              <a:effectLst/>
                              <a:latin typeface="Times New Roman" pitchFamily="18" charset="0"/>
                              <a:ea typeface="+mn-ea"/>
                              <a:cs typeface="Times New Roman" pitchFamily="18" charset="0"/>
                            </a:rPr>
                            <a:t>Объем заданий</a:t>
                          </a:r>
                          <a:r>
                            <a:rPr lang="ru-RU" sz="1100" kern="1200" baseline="0" dirty="0" smtClean="0">
                              <a:solidFill>
                                <a:schemeClr val="dk1"/>
                              </a:solidFill>
                              <a:effectLst/>
                              <a:latin typeface="Times New Roman" pitchFamily="18" charset="0"/>
                              <a:ea typeface="+mn-ea"/>
                              <a:cs typeface="Times New Roman" pitchFamily="18" charset="0"/>
                            </a:rPr>
                            <a:t> </a:t>
                          </a:r>
                          <a:r>
                            <a:rPr lang="ru-RU" sz="1100" kern="1200" dirty="0" smtClean="0">
                              <a:solidFill>
                                <a:schemeClr val="dk1"/>
                              </a:solidFill>
                              <a:effectLst/>
                              <a:latin typeface="Times New Roman" pitchFamily="18" charset="0"/>
                              <a:ea typeface="+mn-ea"/>
                              <a:cs typeface="Times New Roman" pitchFamily="18" charset="0"/>
                            </a:rPr>
                            <a:t>диагностической работы, устанавливается исходя их предельного расчетного времени выполнения диагностической работы не более 2-х академических часов.</a:t>
                          </a:r>
                        </a:p>
                        <a:p>
                          <a:pPr indent="432000" algn="just">
                            <a:lnSpc>
                              <a:spcPct val="100000"/>
                            </a:lnSpc>
                            <a:spcAft>
                              <a:spcPts val="0"/>
                            </a:spcAft>
                          </a:pPr>
                          <a:r>
                            <a:rPr lang="ru-RU" sz="1100" kern="1200" dirty="0" smtClean="0">
                              <a:solidFill>
                                <a:schemeClr val="dk1"/>
                              </a:solidFill>
                              <a:effectLst/>
                              <a:latin typeface="Times New Roman" pitchFamily="18" charset="0"/>
                              <a:ea typeface="+mn-ea"/>
                              <a:cs typeface="Times New Roman" pitchFamily="18" charset="0"/>
                            </a:rPr>
                            <a:t>Общее количество заданий диагностической работы составляет не более 20 заданий.</a:t>
                          </a:r>
                        </a:p>
                        <a:p>
                          <a:pPr indent="432000" algn="just">
                            <a:lnSpc>
                              <a:spcPct val="100000"/>
                            </a:lnSpc>
                            <a:spcAft>
                              <a:spcPts val="0"/>
                            </a:spcAft>
                          </a:pPr>
                          <a:r>
                            <a:rPr lang="ru-RU" sz="1100" kern="1200" dirty="0" smtClean="0">
                              <a:solidFill>
                                <a:schemeClr val="dk1"/>
                              </a:solidFill>
                              <a:effectLst/>
                              <a:latin typeface="Times New Roman" pitchFamily="18" charset="0"/>
                              <a:ea typeface="+mn-ea"/>
                              <a:cs typeface="Times New Roman" pitchFamily="18" charset="0"/>
                            </a:rPr>
                            <a:t>Численность обучающихся, участвующих в выполнении диагностической работы, должна составлять не менее </a:t>
                          </a:r>
                          <a:r>
                            <a:rPr lang="ru-RU" sz="1100" u="sng" kern="1200" dirty="0" smtClean="0">
                              <a:solidFill>
                                <a:schemeClr val="dk1"/>
                              </a:solidFill>
                              <a:effectLst/>
                              <a:latin typeface="Times New Roman" pitchFamily="18" charset="0"/>
                              <a:ea typeface="+mn-ea"/>
                              <a:cs typeface="Times New Roman" pitchFamily="18" charset="0"/>
                            </a:rPr>
                            <a:t>70% </a:t>
                          </a:r>
                          <a:r>
                            <a:rPr lang="ru-RU" sz="1100" kern="1200" dirty="0" smtClean="0">
                              <a:solidFill>
                                <a:schemeClr val="dk1"/>
                              </a:solidFill>
                              <a:effectLst/>
                              <a:latin typeface="Times New Roman" pitchFamily="18" charset="0"/>
                              <a:ea typeface="+mn-ea"/>
                              <a:cs typeface="Times New Roman" pitchFamily="18" charset="0"/>
                            </a:rPr>
                            <a:t>обучающихся от списочного состава учебных классов, участвующих в диагностической работе.</a:t>
                          </a:r>
                        </a:p>
                        <a:p>
                          <a:pPr indent="432000" algn="just">
                            <a:lnSpc>
                              <a:spcPct val="100000"/>
                            </a:lnSpc>
                            <a:spcAft>
                              <a:spcPts val="0"/>
                            </a:spcAft>
                          </a:pPr>
                          <a:r>
                            <a:rPr lang="ru-RU" sz="1100" kern="1200" dirty="0" smtClean="0">
                              <a:solidFill>
                                <a:schemeClr val="dk1"/>
                              </a:solidFill>
                              <a:effectLst/>
                              <a:latin typeface="Times New Roman" pitchFamily="18" charset="0"/>
                              <a:ea typeface="+mn-ea"/>
                              <a:cs typeface="Times New Roman" pitchFamily="18" charset="0"/>
                            </a:rPr>
                            <a:t>Диагностическая работа в I полугодии проводится по оценочным материалам предыдущего года обучения; во II полугодии проводится по оценочным материалам текущего года обучения.</a:t>
                          </a:r>
                        </a:p>
                        <a:p>
                          <a:pPr indent="432000" algn="just">
                            <a:lnSpc>
                              <a:spcPct val="100000"/>
                            </a:lnSpc>
                            <a:spcAft>
                              <a:spcPts val="0"/>
                            </a:spcAft>
                          </a:pPr>
                          <a:r>
                            <a:rPr lang="ru-RU" sz="1100" kern="1200" dirty="0" smtClean="0">
                              <a:solidFill>
                                <a:schemeClr val="dk1"/>
                              </a:solidFill>
                              <a:effectLst/>
                              <a:latin typeface="Times New Roman" pitchFamily="18" charset="0"/>
                              <a:ea typeface="+mn-ea"/>
                              <a:cs typeface="Times New Roman" pitchFamily="18" charset="0"/>
                            </a:rPr>
                            <a:t>При наличии филиалов у организации оценочные процедуры проводятся отдельно по каждому филиалу. ОО обеспечивает видео </a:t>
                          </a:r>
                          <a:r>
                            <a:rPr lang="ru-RU" sz="1100" kern="1200" smtClean="0">
                              <a:solidFill>
                                <a:schemeClr val="dk1"/>
                              </a:solidFill>
                              <a:effectLst/>
                              <a:latin typeface="Times New Roman" pitchFamily="18" charset="0"/>
                              <a:ea typeface="+mn-ea"/>
                              <a:cs typeface="Times New Roman" pitchFamily="18" charset="0"/>
                            </a:rPr>
                            <a:t>фиксацию проведения диагностической работы.</a:t>
                          </a:r>
                          <a:endParaRPr lang="ru-RU" sz="1100" kern="1200" dirty="0">
                            <a:solidFill>
                              <a:schemeClr val="dk1"/>
                            </a:solidFill>
                            <a:effectLst/>
                            <a:latin typeface="Times New Roman" pitchFamily="18" charset="0"/>
                            <a:ea typeface="+mn-ea"/>
                            <a:cs typeface="Times New Roman" pitchFamily="18" charset="0"/>
                          </a:endParaRPr>
                        </a:p>
                      </a:txBody>
                      <a:tcPr marL="62972" marR="62972" marT="0" marB="0" anchor="ctr">
                        <a:lnL w="12700" cap="flat" cmpd="sng" algn="ctr">
                          <a:solidFill>
                            <a:schemeClr val="tx1">
                              <a:lumMod val="85000"/>
                              <a:lumOff val="15000"/>
                            </a:schemeClr>
                          </a:solidFill>
                          <a:prstDash val="solid"/>
                          <a:round/>
                          <a:headEnd type="none" w="med" len="med"/>
                          <a:tailEnd type="none" w="med" len="med"/>
                        </a:lnL>
                        <a:lnR w="12700" cap="flat" cmpd="sng" algn="ctr">
                          <a:solidFill>
                            <a:schemeClr val="tx1">
                              <a:lumMod val="85000"/>
                              <a:lumOff val="15000"/>
                            </a:schemeClr>
                          </a:solidFill>
                          <a:prstDash val="solid"/>
                          <a:round/>
                          <a:headEnd type="none" w="med" len="med"/>
                          <a:tailEnd type="none" w="med" len="med"/>
                        </a:lnR>
                        <a:lnT w="12700" cap="flat" cmpd="sng" algn="ctr">
                          <a:solidFill>
                            <a:schemeClr val="tx1">
                              <a:lumMod val="85000"/>
                              <a:lumOff val="15000"/>
                            </a:schemeClr>
                          </a:solidFill>
                          <a:prstDash val="solid"/>
                          <a:round/>
                          <a:headEnd type="none" w="med" len="med"/>
                          <a:tailEnd type="none" w="med" len="med"/>
                        </a:lnT>
                        <a:lnB w="12700" cap="flat" cmpd="sng" algn="ctr">
                          <a:solidFill>
                            <a:schemeClr val="tx1">
                              <a:lumMod val="85000"/>
                              <a:lumOff val="15000"/>
                            </a:schemeClr>
                          </a:solidFill>
                          <a:prstDash val="solid"/>
                          <a:round/>
                          <a:headEnd type="none" w="med" len="med"/>
                          <a:tailEnd type="none" w="med" len="med"/>
                        </a:lnB>
                        <a:solidFill>
                          <a:srgbClr val="DEEBF7"/>
                        </a:solidFill>
                      </a:tcPr>
                    </a:tc>
                    <a:extLst>
                      <a:ext uri="{0D108BD9-81ED-4DB2-BD59-A6C34878D82A}">
                        <a16:rowId xmlns:a16="http://schemas.microsoft.com/office/drawing/2014/main" xmlns="" val="3403524466"/>
                      </a:ext>
                    </a:extLst>
                  </a:tr>
                  <a:tr h="1752195">
                    <a:tc vMerge="1">
                      <a:txBody>
                        <a:bodyPr/>
                        <a:lstStyle/>
                        <a:p>
                          <a:endParaRPr lang="ru-RU"/>
                        </a:p>
                      </a:txBody>
                      <a:tcPr/>
                    </a:tc>
                    <a:tc>
                      <a:txBody>
                        <a:bodyPr/>
                        <a:lstStyle/>
                        <a:p>
                          <a:pPr algn="ctr">
                            <a:lnSpc>
                              <a:spcPct val="100000"/>
                            </a:lnSpc>
                            <a:spcAft>
                              <a:spcPts val="0"/>
                            </a:spcAft>
                          </a:pPr>
                          <a:r>
                            <a:rPr lang="ru-RU" sz="1100" b="1">
                              <a:effectLst/>
                              <a:latin typeface="Times New Roman"/>
                              <a:ea typeface="Times New Roman"/>
                              <a:cs typeface="Times New Roman"/>
                            </a:rPr>
                            <a:t>51% - 69%</a:t>
                          </a:r>
                          <a:endParaRPr lang="ru-RU" sz="1100" b="1">
                            <a:effectLst/>
                            <a:latin typeface="Calibri"/>
                            <a:ea typeface="Times New Roman"/>
                            <a:cs typeface="Times New Roman"/>
                          </a:endParaRPr>
                        </a:p>
                      </a:txBody>
                      <a:tcPr marL="0" marR="0" marT="0" marB="0" anchor="ctr">
                        <a:lnL w="12700" cap="flat" cmpd="sng" algn="ctr">
                          <a:solidFill>
                            <a:schemeClr val="tx1">
                              <a:lumMod val="85000"/>
                              <a:lumOff val="15000"/>
                            </a:schemeClr>
                          </a:solidFill>
                          <a:prstDash val="solid"/>
                          <a:round/>
                          <a:headEnd type="none" w="med" len="med"/>
                          <a:tailEnd type="none" w="med" len="med"/>
                        </a:lnL>
                        <a:lnR w="12700" cap="flat" cmpd="sng" algn="ctr">
                          <a:solidFill>
                            <a:schemeClr val="tx1">
                              <a:lumMod val="85000"/>
                              <a:lumOff val="15000"/>
                            </a:schemeClr>
                          </a:solidFill>
                          <a:prstDash val="solid"/>
                          <a:round/>
                          <a:headEnd type="none" w="med" len="med"/>
                          <a:tailEnd type="none" w="med" len="med"/>
                        </a:lnR>
                        <a:lnT w="12700" cap="flat" cmpd="sng" algn="ctr">
                          <a:solidFill>
                            <a:schemeClr val="tx1">
                              <a:lumMod val="85000"/>
                              <a:lumOff val="15000"/>
                            </a:schemeClr>
                          </a:solidFill>
                          <a:prstDash val="solid"/>
                          <a:round/>
                          <a:headEnd type="none" w="med" len="med"/>
                          <a:tailEnd type="none" w="med" len="med"/>
                        </a:lnT>
                        <a:lnB w="12700" cap="flat" cmpd="sng" algn="ctr">
                          <a:solidFill>
                            <a:schemeClr val="tx1">
                              <a:lumMod val="85000"/>
                              <a:lumOff val="15000"/>
                            </a:schemeClr>
                          </a:solidFill>
                          <a:prstDash val="solid"/>
                          <a:round/>
                          <a:headEnd type="none" w="med" len="med"/>
                          <a:tailEnd type="none" w="med" len="med"/>
                        </a:lnB>
                        <a:solidFill>
                          <a:srgbClr val="DEEBF7"/>
                        </a:solidFill>
                      </a:tcPr>
                    </a:tc>
                    <a:tc>
                      <a:txBody>
                        <a:bodyPr/>
                        <a:lstStyle/>
                        <a:p>
                          <a:pPr algn="ctr">
                            <a:lnSpc>
                              <a:spcPct val="100000"/>
                            </a:lnSpc>
                            <a:spcAft>
                              <a:spcPts val="0"/>
                            </a:spcAft>
                          </a:pPr>
                          <a:r>
                            <a:rPr lang="ru-RU" sz="1100" b="1" dirty="0">
                              <a:effectLst/>
                              <a:latin typeface="Times New Roman"/>
                              <a:ea typeface="Times New Roman"/>
                              <a:cs typeface="Times New Roman"/>
                            </a:rPr>
                            <a:t>5</a:t>
                          </a:r>
                          <a:endParaRPr lang="ru-RU" sz="1100" b="1" dirty="0">
                            <a:effectLst/>
                            <a:latin typeface="Calibri"/>
                            <a:ea typeface="Times New Roman"/>
                            <a:cs typeface="Times New Roman"/>
                          </a:endParaRPr>
                        </a:p>
                      </a:txBody>
                      <a:tcPr marL="0" marR="0" marT="0" marB="0" anchor="ctr">
                        <a:lnL w="12700" cap="flat" cmpd="sng" algn="ctr">
                          <a:solidFill>
                            <a:schemeClr val="tx1">
                              <a:lumMod val="85000"/>
                              <a:lumOff val="15000"/>
                            </a:schemeClr>
                          </a:solidFill>
                          <a:prstDash val="solid"/>
                          <a:round/>
                          <a:headEnd type="none" w="med" len="med"/>
                          <a:tailEnd type="none" w="med" len="med"/>
                        </a:lnL>
                        <a:lnR w="12700" cap="flat" cmpd="sng" algn="ctr">
                          <a:solidFill>
                            <a:schemeClr val="tx1">
                              <a:lumMod val="85000"/>
                              <a:lumOff val="15000"/>
                            </a:schemeClr>
                          </a:solidFill>
                          <a:prstDash val="solid"/>
                          <a:round/>
                          <a:headEnd type="none" w="med" len="med"/>
                          <a:tailEnd type="none" w="med" len="med"/>
                        </a:lnR>
                        <a:lnT w="12700" cap="flat" cmpd="sng" algn="ctr">
                          <a:solidFill>
                            <a:schemeClr val="tx1">
                              <a:lumMod val="85000"/>
                              <a:lumOff val="15000"/>
                            </a:schemeClr>
                          </a:solidFill>
                          <a:prstDash val="solid"/>
                          <a:round/>
                          <a:headEnd type="none" w="med" len="med"/>
                          <a:tailEnd type="none" w="med" len="med"/>
                        </a:lnT>
                        <a:lnB w="12700" cap="flat" cmpd="sng" algn="ctr">
                          <a:solidFill>
                            <a:schemeClr val="tx1">
                              <a:lumMod val="85000"/>
                              <a:lumOff val="15000"/>
                            </a:schemeClr>
                          </a:solidFill>
                          <a:prstDash val="solid"/>
                          <a:round/>
                          <a:headEnd type="none" w="med" len="med"/>
                          <a:tailEnd type="none" w="med" len="med"/>
                        </a:lnB>
                        <a:solidFill>
                          <a:srgbClr val="DEEBF7"/>
                        </a:solidFill>
                      </a:tcPr>
                    </a:tc>
                    <a:tc vMerge="1">
                      <a:txBody>
                        <a:bodyPr/>
                        <a:lstStyle/>
                        <a:p>
                          <a:endParaRPr lang="ru-RU"/>
                        </a:p>
                      </a:txBody>
                      <a:tcPr/>
                    </a:tc>
                    <a:tc vMerge="1">
                      <a:txBody>
                        <a:bodyPr/>
                        <a:lstStyle/>
                        <a:p>
                          <a:endParaRPr lang="ru-RU"/>
                        </a:p>
                      </a:txBody>
                      <a:tcPr/>
                    </a:tc>
                    <a:tc vMerge="1">
                      <a:txBody>
                        <a:bodyPr/>
                        <a:lstStyle/>
                        <a:p>
                          <a:endParaRPr lang="ru-RU"/>
                        </a:p>
                      </a:txBody>
                      <a:tcPr/>
                    </a:tc>
                    <a:extLst>
                      <a:ext uri="{0D108BD9-81ED-4DB2-BD59-A6C34878D82A}">
                        <a16:rowId xmlns:a16="http://schemas.microsoft.com/office/drawing/2014/main" xmlns="" val="2412358305"/>
                      </a:ext>
                    </a:extLst>
                  </a:tr>
                  <a:tr h="2088232">
                    <a:tc vMerge="1">
                      <a:txBody>
                        <a:bodyPr/>
                        <a:lstStyle/>
                        <a:p>
                          <a:pPr algn="ctr">
                            <a:lnSpc>
                              <a:spcPct val="115000"/>
                            </a:lnSpc>
                            <a:spcAft>
                              <a:spcPts val="0"/>
                            </a:spcAft>
                          </a:pPr>
                          <a:endParaRPr lang="ru-RU" sz="1000" b="1" kern="1200" baseline="0" dirty="0">
                            <a:solidFill>
                              <a:schemeClr val="dk1"/>
                            </a:solidFill>
                            <a:effectLst/>
                            <a:latin typeface="Times New Roman" pitchFamily="18" charset="0"/>
                            <a:ea typeface="+mn-ea"/>
                            <a:cs typeface="Times New Roman" pitchFamily="18" charset="0"/>
                          </a:endParaRPr>
                        </a:p>
                      </a:txBody>
                      <a:tcPr marL="62972" marR="62972" marT="0" marB="0" anchor="ctr">
                        <a:lnL w="12700" cap="flat" cmpd="sng" algn="ctr">
                          <a:solidFill>
                            <a:schemeClr val="tx1">
                              <a:lumMod val="85000"/>
                              <a:lumOff val="15000"/>
                            </a:schemeClr>
                          </a:solidFill>
                          <a:prstDash val="solid"/>
                          <a:round/>
                          <a:headEnd type="none" w="med" len="med"/>
                          <a:tailEnd type="none" w="med" len="med"/>
                        </a:lnL>
                        <a:lnR w="12700" cap="flat" cmpd="sng" algn="ctr">
                          <a:solidFill>
                            <a:schemeClr val="tx1">
                              <a:lumMod val="85000"/>
                              <a:lumOff val="15000"/>
                            </a:schemeClr>
                          </a:solidFill>
                          <a:prstDash val="solid"/>
                          <a:round/>
                          <a:headEnd type="none" w="med" len="med"/>
                          <a:tailEnd type="none" w="med" len="med"/>
                        </a:lnR>
                        <a:lnT w="12700" cap="flat" cmpd="sng" algn="ctr">
                          <a:solidFill>
                            <a:schemeClr val="tx1">
                              <a:lumMod val="85000"/>
                              <a:lumOff val="15000"/>
                            </a:schemeClr>
                          </a:solidFill>
                          <a:prstDash val="solid"/>
                          <a:round/>
                          <a:headEnd type="none" w="med" len="med"/>
                          <a:tailEnd type="none" w="med" len="med"/>
                        </a:lnT>
                        <a:lnB w="12700" cap="flat" cmpd="sng" algn="ctr">
                          <a:solidFill>
                            <a:schemeClr val="tx1">
                              <a:lumMod val="85000"/>
                              <a:lumOff val="15000"/>
                            </a:schemeClr>
                          </a:solidFill>
                          <a:prstDash val="solid"/>
                          <a:round/>
                          <a:headEnd type="none" w="med" len="med"/>
                          <a:tailEnd type="none" w="med" len="med"/>
                        </a:lnB>
                        <a:solidFill>
                          <a:srgbClr val="DEEBF7"/>
                        </a:solidFill>
                      </a:tcPr>
                    </a:tc>
                    <a:tc>
                      <a:txBody>
                        <a:bodyPr/>
                        <a:lstStyle/>
                        <a:p>
                          <a:pPr algn="ctr">
                            <a:lnSpc>
                              <a:spcPct val="100000"/>
                            </a:lnSpc>
                            <a:spcAft>
                              <a:spcPts val="0"/>
                            </a:spcAft>
                          </a:pPr>
                          <a:r>
                            <a:rPr lang="ru-RU" sz="1100" b="1">
                              <a:effectLst/>
                              <a:latin typeface="Times New Roman"/>
                              <a:ea typeface="Times New Roman"/>
                              <a:cs typeface="Times New Roman"/>
                            </a:rPr>
                            <a:t>Менее 51%</a:t>
                          </a:r>
                          <a:endParaRPr lang="ru-RU" sz="1100" b="1">
                            <a:effectLst/>
                            <a:latin typeface="Calibri"/>
                            <a:ea typeface="Times New Roman"/>
                            <a:cs typeface="Times New Roman"/>
                          </a:endParaRPr>
                        </a:p>
                      </a:txBody>
                      <a:tcPr marL="0" marR="0" marT="0" marB="0" anchor="ctr">
                        <a:lnL w="12700" cap="flat" cmpd="sng" algn="ctr">
                          <a:solidFill>
                            <a:schemeClr val="tx1">
                              <a:lumMod val="85000"/>
                              <a:lumOff val="15000"/>
                            </a:schemeClr>
                          </a:solidFill>
                          <a:prstDash val="solid"/>
                          <a:round/>
                          <a:headEnd type="none" w="med" len="med"/>
                          <a:tailEnd type="none" w="med" len="med"/>
                        </a:lnL>
                        <a:lnR w="12700" cap="flat" cmpd="sng" algn="ctr">
                          <a:solidFill>
                            <a:schemeClr val="tx1">
                              <a:lumMod val="85000"/>
                              <a:lumOff val="15000"/>
                            </a:schemeClr>
                          </a:solidFill>
                          <a:prstDash val="solid"/>
                          <a:round/>
                          <a:headEnd type="none" w="med" len="med"/>
                          <a:tailEnd type="none" w="med" len="med"/>
                        </a:lnR>
                        <a:lnT w="12700" cap="flat" cmpd="sng" algn="ctr">
                          <a:solidFill>
                            <a:schemeClr val="tx1">
                              <a:lumMod val="85000"/>
                              <a:lumOff val="15000"/>
                            </a:schemeClr>
                          </a:solidFill>
                          <a:prstDash val="solid"/>
                          <a:round/>
                          <a:headEnd type="none" w="med" len="med"/>
                          <a:tailEnd type="none" w="med" len="med"/>
                        </a:lnT>
                        <a:lnB w="12700" cap="flat" cmpd="sng" algn="ctr">
                          <a:solidFill>
                            <a:schemeClr val="tx1">
                              <a:lumMod val="85000"/>
                              <a:lumOff val="15000"/>
                            </a:schemeClr>
                          </a:solidFill>
                          <a:prstDash val="solid"/>
                          <a:round/>
                          <a:headEnd type="none" w="med" len="med"/>
                          <a:tailEnd type="none" w="med" len="med"/>
                        </a:lnB>
                        <a:solidFill>
                          <a:srgbClr val="DEEBF7"/>
                        </a:solidFill>
                      </a:tcPr>
                    </a:tc>
                    <a:tc>
                      <a:txBody>
                        <a:bodyPr/>
                        <a:lstStyle/>
                        <a:p>
                          <a:pPr algn="ctr">
                            <a:lnSpc>
                              <a:spcPct val="100000"/>
                            </a:lnSpc>
                            <a:spcAft>
                              <a:spcPts val="0"/>
                            </a:spcAft>
                          </a:pPr>
                          <a:r>
                            <a:rPr lang="ru-RU" sz="1100" b="1" dirty="0">
                              <a:effectLst/>
                              <a:latin typeface="Times New Roman"/>
                              <a:ea typeface="Times New Roman"/>
                              <a:cs typeface="Times New Roman"/>
                            </a:rPr>
                            <a:t>0</a:t>
                          </a:r>
                          <a:endParaRPr lang="ru-RU" sz="1100" b="1" dirty="0">
                            <a:effectLst/>
                            <a:latin typeface="Calibri"/>
                            <a:ea typeface="Times New Roman"/>
                            <a:cs typeface="Times New Roman"/>
                          </a:endParaRPr>
                        </a:p>
                      </a:txBody>
                      <a:tcPr marL="0" marR="0" marT="0" marB="0" anchor="ctr">
                        <a:lnL w="12700" cap="flat" cmpd="sng" algn="ctr">
                          <a:solidFill>
                            <a:schemeClr val="tx1">
                              <a:lumMod val="85000"/>
                              <a:lumOff val="15000"/>
                            </a:schemeClr>
                          </a:solidFill>
                          <a:prstDash val="solid"/>
                          <a:round/>
                          <a:headEnd type="none" w="med" len="med"/>
                          <a:tailEnd type="none" w="med" len="med"/>
                        </a:lnL>
                        <a:lnR w="12700" cap="flat" cmpd="sng" algn="ctr">
                          <a:solidFill>
                            <a:schemeClr val="tx1">
                              <a:lumMod val="85000"/>
                              <a:lumOff val="15000"/>
                            </a:schemeClr>
                          </a:solidFill>
                          <a:prstDash val="solid"/>
                          <a:round/>
                          <a:headEnd type="none" w="med" len="med"/>
                          <a:tailEnd type="none" w="med" len="med"/>
                        </a:lnR>
                        <a:lnT w="12700" cap="flat" cmpd="sng" algn="ctr">
                          <a:solidFill>
                            <a:schemeClr val="tx1">
                              <a:lumMod val="85000"/>
                              <a:lumOff val="15000"/>
                            </a:schemeClr>
                          </a:solidFill>
                          <a:prstDash val="solid"/>
                          <a:round/>
                          <a:headEnd type="none" w="med" len="med"/>
                          <a:tailEnd type="none" w="med" len="med"/>
                        </a:lnT>
                        <a:lnB w="12700" cap="flat" cmpd="sng" algn="ctr">
                          <a:solidFill>
                            <a:schemeClr val="tx1">
                              <a:lumMod val="85000"/>
                              <a:lumOff val="15000"/>
                            </a:schemeClr>
                          </a:solidFill>
                          <a:prstDash val="solid"/>
                          <a:round/>
                          <a:headEnd type="none" w="med" len="med"/>
                          <a:tailEnd type="none" w="med" len="med"/>
                        </a:lnB>
                        <a:solidFill>
                          <a:srgbClr val="DEEBF7"/>
                        </a:solidFill>
                      </a:tcPr>
                    </a:tc>
                    <a:tc vMerge="1">
                      <a:txBody>
                        <a:bodyPr/>
                        <a:lstStyle/>
                        <a:p>
                          <a:pPr marL="39688" indent="228600" algn="just">
                            <a:spcAft>
                              <a:spcPts val="0"/>
                            </a:spcAft>
                          </a:pPr>
                          <a:endParaRPr lang="ru-RU" sz="1000" kern="1200" dirty="0">
                            <a:solidFill>
                              <a:schemeClr val="dk1"/>
                            </a:solidFill>
                            <a:effectLst/>
                            <a:latin typeface="Times New Roman" pitchFamily="18" charset="0"/>
                            <a:ea typeface="+mn-ea"/>
                            <a:cs typeface="Times New Roman" pitchFamily="18" charset="0"/>
                          </a:endParaRPr>
                        </a:p>
                      </a:txBody>
                      <a:tcPr marL="62972" marR="62972" marT="0" marB="0" anchor="ctr">
                        <a:lnL w="12700" cap="flat" cmpd="sng" algn="ctr">
                          <a:solidFill>
                            <a:schemeClr val="tx1">
                              <a:lumMod val="85000"/>
                              <a:lumOff val="15000"/>
                            </a:schemeClr>
                          </a:solidFill>
                          <a:prstDash val="solid"/>
                          <a:round/>
                          <a:headEnd type="none" w="med" len="med"/>
                          <a:tailEnd type="none" w="med" len="med"/>
                        </a:lnL>
                        <a:lnR w="12700" cap="flat" cmpd="sng" algn="ctr">
                          <a:solidFill>
                            <a:schemeClr val="tx1">
                              <a:lumMod val="85000"/>
                              <a:lumOff val="15000"/>
                            </a:schemeClr>
                          </a:solidFill>
                          <a:prstDash val="solid"/>
                          <a:round/>
                          <a:headEnd type="none" w="med" len="med"/>
                          <a:tailEnd type="none" w="med" len="med"/>
                        </a:lnR>
                        <a:lnT w="12700" cap="flat" cmpd="sng" algn="ctr">
                          <a:solidFill>
                            <a:schemeClr val="tx1">
                              <a:lumMod val="85000"/>
                              <a:lumOff val="15000"/>
                            </a:schemeClr>
                          </a:solidFill>
                          <a:prstDash val="solid"/>
                          <a:round/>
                          <a:headEnd type="none" w="med" len="med"/>
                          <a:tailEnd type="none" w="med" len="med"/>
                        </a:lnT>
                        <a:lnB w="12700" cap="flat" cmpd="sng" algn="ctr">
                          <a:solidFill>
                            <a:schemeClr val="tx1">
                              <a:lumMod val="85000"/>
                              <a:lumOff val="15000"/>
                            </a:schemeClr>
                          </a:solidFill>
                          <a:prstDash val="solid"/>
                          <a:round/>
                          <a:headEnd type="none" w="med" len="med"/>
                          <a:tailEnd type="none" w="med" len="med"/>
                        </a:lnB>
                        <a:solidFill>
                          <a:srgbClr val="DEEBF7"/>
                        </a:solidFill>
                      </a:tcPr>
                    </a:tc>
                    <a:tc vMerge="1">
                      <a:txBody>
                        <a:bodyPr/>
                        <a:lstStyle/>
                        <a:p>
                          <a:pPr algn="just">
                            <a:lnSpc>
                              <a:spcPct val="115000"/>
                            </a:lnSpc>
                            <a:spcAft>
                              <a:spcPts val="0"/>
                            </a:spcAft>
                          </a:pPr>
                          <a:endParaRPr lang="ru-RU" sz="1000" kern="1200" dirty="0">
                            <a:solidFill>
                              <a:schemeClr val="dk1"/>
                            </a:solidFill>
                            <a:effectLst/>
                            <a:latin typeface="Times New Roman" pitchFamily="18" charset="0"/>
                            <a:ea typeface="+mn-ea"/>
                            <a:cs typeface="Times New Roman" pitchFamily="18" charset="0"/>
                          </a:endParaRPr>
                        </a:p>
                      </a:txBody>
                      <a:tcPr marL="62972" marR="62972" marT="0" marB="0" anchor="ctr">
                        <a:lnL w="12700" cap="flat" cmpd="sng" algn="ctr">
                          <a:solidFill>
                            <a:schemeClr val="tx1">
                              <a:lumMod val="85000"/>
                              <a:lumOff val="15000"/>
                            </a:schemeClr>
                          </a:solidFill>
                          <a:prstDash val="solid"/>
                          <a:round/>
                          <a:headEnd type="none" w="med" len="med"/>
                          <a:tailEnd type="none" w="med" len="med"/>
                        </a:lnL>
                        <a:lnR w="12700" cap="flat" cmpd="sng" algn="ctr">
                          <a:solidFill>
                            <a:schemeClr val="tx1">
                              <a:lumMod val="85000"/>
                              <a:lumOff val="15000"/>
                            </a:schemeClr>
                          </a:solidFill>
                          <a:prstDash val="solid"/>
                          <a:round/>
                          <a:headEnd type="none" w="med" len="med"/>
                          <a:tailEnd type="none" w="med" len="med"/>
                        </a:lnR>
                        <a:lnT w="12700" cap="flat" cmpd="sng" algn="ctr">
                          <a:solidFill>
                            <a:schemeClr val="tx1">
                              <a:lumMod val="85000"/>
                              <a:lumOff val="15000"/>
                            </a:schemeClr>
                          </a:solidFill>
                          <a:prstDash val="solid"/>
                          <a:round/>
                          <a:headEnd type="none" w="med" len="med"/>
                          <a:tailEnd type="none" w="med" len="med"/>
                        </a:lnT>
                        <a:lnB w="12700" cap="flat" cmpd="sng" algn="ctr">
                          <a:solidFill>
                            <a:schemeClr val="tx1">
                              <a:lumMod val="85000"/>
                              <a:lumOff val="15000"/>
                            </a:schemeClr>
                          </a:solidFill>
                          <a:prstDash val="solid"/>
                          <a:round/>
                          <a:headEnd type="none" w="med" len="med"/>
                          <a:tailEnd type="none" w="med" len="med"/>
                        </a:lnB>
                        <a:solidFill>
                          <a:srgbClr val="DEEBF7"/>
                        </a:solidFill>
                      </a:tcPr>
                    </a:tc>
                    <a:tc vMerge="1">
                      <a:txBody>
                        <a:bodyPr/>
                        <a:lstStyle/>
                        <a:p>
                          <a:pPr indent="457200" algn="ctr">
                            <a:lnSpc>
                              <a:spcPct val="115000"/>
                            </a:lnSpc>
                            <a:spcAft>
                              <a:spcPts val="0"/>
                            </a:spcAft>
                          </a:pPr>
                          <a:endParaRPr lang="ru-RU" sz="1000" kern="1200" dirty="0">
                            <a:solidFill>
                              <a:schemeClr val="dk1"/>
                            </a:solidFill>
                            <a:effectLst/>
                            <a:latin typeface="Times New Roman" pitchFamily="18" charset="0"/>
                            <a:ea typeface="+mn-ea"/>
                            <a:cs typeface="Times New Roman" pitchFamily="18" charset="0"/>
                          </a:endParaRPr>
                        </a:p>
                      </a:txBody>
                      <a:tcPr marL="62972" marR="62972" marT="0" marB="0" anchor="ctr">
                        <a:lnL w="12700" cap="flat" cmpd="sng" algn="ctr">
                          <a:solidFill>
                            <a:schemeClr val="tx1">
                              <a:lumMod val="85000"/>
                              <a:lumOff val="15000"/>
                            </a:schemeClr>
                          </a:solidFill>
                          <a:prstDash val="solid"/>
                          <a:round/>
                          <a:headEnd type="none" w="med" len="med"/>
                          <a:tailEnd type="none" w="med" len="med"/>
                        </a:lnL>
                        <a:lnR w="12700" cap="flat" cmpd="sng" algn="ctr">
                          <a:solidFill>
                            <a:schemeClr val="tx1">
                              <a:lumMod val="85000"/>
                              <a:lumOff val="15000"/>
                            </a:schemeClr>
                          </a:solidFill>
                          <a:prstDash val="solid"/>
                          <a:round/>
                          <a:headEnd type="none" w="med" len="med"/>
                          <a:tailEnd type="none" w="med" len="med"/>
                        </a:lnR>
                        <a:lnT w="12700" cap="flat" cmpd="sng" algn="ctr">
                          <a:solidFill>
                            <a:schemeClr val="tx1">
                              <a:lumMod val="85000"/>
                              <a:lumOff val="15000"/>
                            </a:schemeClr>
                          </a:solidFill>
                          <a:prstDash val="solid"/>
                          <a:round/>
                          <a:headEnd type="none" w="med" len="med"/>
                          <a:tailEnd type="none" w="med" len="med"/>
                        </a:lnT>
                        <a:lnB w="12700" cap="flat" cmpd="sng" algn="ctr">
                          <a:solidFill>
                            <a:schemeClr val="tx1">
                              <a:lumMod val="85000"/>
                              <a:lumOff val="15000"/>
                            </a:schemeClr>
                          </a:solidFill>
                          <a:prstDash val="solid"/>
                          <a:round/>
                          <a:headEnd type="none" w="med" len="med"/>
                          <a:tailEnd type="none" w="med" len="med"/>
                        </a:lnB>
                        <a:solidFill>
                          <a:srgbClr val="DEEBF7"/>
                        </a:solidFill>
                      </a:tcPr>
                    </a:tc>
                  </a:tr>
                </a:tbl>
              </a:graphicData>
            </a:graphic>
          </p:graphicFrame>
        </mc:Choice>
        <mc:Fallback xmlns="">
          <p:graphicFrame>
            <p:nvGraphicFramePr>
              <p:cNvPr id="2" name="Таблица 1"/>
              <p:cNvGraphicFramePr>
                <a:graphicFrameLocks noGrp="1"/>
              </p:cNvGraphicFramePr>
              <p:nvPr>
                <p:extLst>
                  <p:ext uri="{D42A27DB-BD31-4B8C-83A1-F6EECF244321}">
                    <p14:modId xmlns:p14="http://schemas.microsoft.com/office/powerpoint/2010/main" val="504356603"/>
                  </p:ext>
                </p:extLst>
              </p:nvPr>
            </p:nvGraphicFramePr>
            <p:xfrm>
              <a:off x="259782" y="1052736"/>
              <a:ext cx="11812880" cy="5699760"/>
            </p:xfrm>
            <a:graphic>
              <a:graphicData uri="http://schemas.openxmlformats.org/drawingml/2006/table">
                <a:tbl>
                  <a:tblPr firstRow="1" firstCol="1" bandRow="1">
                    <a:tableStyleId>{5C22544A-7EE6-4342-B048-85BDC9FD1C3A}</a:tableStyleId>
                  </a:tblPr>
                  <a:tblGrid>
                    <a:gridCol w="1363961">
                      <a:extLst>
                        <a:ext uri="{9D8B030D-6E8A-4147-A177-3AD203B41FA5}">
                          <a16:colId xmlns="" xmlns:a16="http://schemas.microsoft.com/office/drawing/2014/main" xmlns:a14="http://schemas.microsoft.com/office/drawing/2010/main" val="2678026584"/>
                        </a:ext>
                      </a:extLst>
                    </a:gridCol>
                    <a:gridCol w="1242179">
                      <a:extLst>
                        <a:ext uri="{9D8B030D-6E8A-4147-A177-3AD203B41FA5}">
                          <a16:colId xmlns="" xmlns:a16="http://schemas.microsoft.com/office/drawing/2014/main" xmlns:a14="http://schemas.microsoft.com/office/drawing/2010/main" val="813980384"/>
                        </a:ext>
                      </a:extLst>
                    </a:gridCol>
                    <a:gridCol w="803763">
                      <a:extLst>
                        <a:ext uri="{9D8B030D-6E8A-4147-A177-3AD203B41FA5}">
                          <a16:colId xmlns="" xmlns:a16="http://schemas.microsoft.com/office/drawing/2014/main" xmlns:a14="http://schemas.microsoft.com/office/drawing/2010/main" val="3341444809"/>
                        </a:ext>
                      </a:extLst>
                    </a:gridCol>
                    <a:gridCol w="2070299">
                      <a:extLst>
                        <a:ext uri="{9D8B030D-6E8A-4147-A177-3AD203B41FA5}">
                          <a16:colId xmlns="" xmlns:a16="http://schemas.microsoft.com/office/drawing/2014/main" xmlns:a14="http://schemas.microsoft.com/office/drawing/2010/main" val="3747945003"/>
                        </a:ext>
                      </a:extLst>
                    </a:gridCol>
                    <a:gridCol w="1242179">
                      <a:extLst>
                        <a:ext uri="{9D8B030D-6E8A-4147-A177-3AD203B41FA5}">
                          <a16:colId xmlns="" xmlns:a16="http://schemas.microsoft.com/office/drawing/2014/main" xmlns:a14="http://schemas.microsoft.com/office/drawing/2010/main" val="3968084723"/>
                        </a:ext>
                      </a:extLst>
                    </a:gridCol>
                    <a:gridCol w="5090499"/>
                  </a:tblGrid>
                  <a:tr h="670560">
                    <a:tc>
                      <a:txBody>
                        <a:bodyPr/>
                        <a:lstStyle/>
                        <a:p>
                          <a:pPr algn="ctr">
                            <a:lnSpc>
                              <a:spcPct val="100000"/>
                            </a:lnSpc>
                            <a:spcAft>
                              <a:spcPts val="0"/>
                            </a:spcAft>
                          </a:pPr>
                          <a:r>
                            <a:rPr lang="ru-RU" sz="1100" b="0" dirty="0">
                              <a:solidFill>
                                <a:schemeClr val="tx1"/>
                              </a:solidFill>
                              <a:effectLst/>
                              <a:latin typeface="Times New Roman" pitchFamily="18" charset="0"/>
                              <a:cs typeface="Times New Roman" pitchFamily="18" charset="0"/>
                            </a:rPr>
                            <a:t>Предлагаемое </a:t>
                          </a:r>
                        </a:p>
                        <a:p>
                          <a:pPr algn="ctr">
                            <a:lnSpc>
                              <a:spcPct val="100000"/>
                            </a:lnSpc>
                            <a:spcAft>
                              <a:spcPts val="0"/>
                            </a:spcAft>
                          </a:pPr>
                          <a:r>
                            <a:rPr lang="ru-RU" sz="1100" b="0" dirty="0">
                              <a:solidFill>
                                <a:schemeClr val="tx1"/>
                              </a:solidFill>
                              <a:effectLst/>
                              <a:latin typeface="Times New Roman" pitchFamily="18" charset="0"/>
                              <a:cs typeface="Times New Roman" pitchFamily="18" charset="0"/>
                            </a:rPr>
                            <a:t>наименование показателя</a:t>
                          </a:r>
                          <a:endParaRPr lang="ru-RU" sz="1100" b="0" dirty="0">
                            <a:solidFill>
                              <a:schemeClr val="tx1"/>
                            </a:solidFill>
                            <a:effectLst/>
                            <a:latin typeface="Times New Roman" pitchFamily="18" charset="0"/>
                            <a:ea typeface="Calibri"/>
                            <a:cs typeface="Times New Roman" pitchFamily="18" charset="0"/>
                          </a:endParaRPr>
                        </a:p>
                      </a:txBody>
                      <a:tcPr marL="46003" marR="46003" marT="0" marB="0" anchor="ctr">
                        <a:lnL w="12700" cap="flat" cmpd="sng" algn="ctr">
                          <a:solidFill>
                            <a:schemeClr val="tx1">
                              <a:lumMod val="85000"/>
                              <a:lumOff val="15000"/>
                            </a:schemeClr>
                          </a:solidFill>
                          <a:prstDash val="solid"/>
                          <a:round/>
                          <a:headEnd type="none" w="med" len="med"/>
                          <a:tailEnd type="none" w="med" len="med"/>
                        </a:lnL>
                        <a:lnR w="12700" cap="flat" cmpd="sng" algn="ctr">
                          <a:solidFill>
                            <a:schemeClr val="tx1">
                              <a:lumMod val="85000"/>
                              <a:lumOff val="15000"/>
                            </a:schemeClr>
                          </a:solidFill>
                          <a:prstDash val="solid"/>
                          <a:round/>
                          <a:headEnd type="none" w="med" len="med"/>
                          <a:tailEnd type="none" w="med" len="med"/>
                        </a:lnR>
                        <a:lnT w="12700" cap="flat" cmpd="sng" algn="ctr">
                          <a:solidFill>
                            <a:schemeClr val="tx1">
                              <a:lumMod val="85000"/>
                              <a:lumOff val="15000"/>
                            </a:schemeClr>
                          </a:solidFill>
                          <a:prstDash val="solid"/>
                          <a:round/>
                          <a:headEnd type="none" w="med" len="med"/>
                          <a:tailEnd type="none" w="med" len="med"/>
                        </a:lnT>
                        <a:lnB w="12700" cap="flat" cmpd="sng" algn="ctr">
                          <a:solidFill>
                            <a:schemeClr val="tx1">
                              <a:lumMod val="85000"/>
                              <a:lumOff val="15000"/>
                            </a:schemeClr>
                          </a:solidFill>
                          <a:prstDash val="solid"/>
                          <a:round/>
                          <a:headEnd type="none" w="med" len="med"/>
                          <a:tailEnd type="none" w="med" len="med"/>
                        </a:lnB>
                        <a:solidFill>
                          <a:srgbClr val="BDD7EE"/>
                        </a:solidFill>
                      </a:tcPr>
                    </a:tc>
                    <a:tc>
                      <a:txBody>
                        <a:bodyPr/>
                        <a:lstStyle/>
                        <a:p>
                          <a:pPr algn="ctr">
                            <a:lnSpc>
                              <a:spcPct val="100000"/>
                            </a:lnSpc>
                            <a:spcAft>
                              <a:spcPts val="0"/>
                            </a:spcAft>
                          </a:pPr>
                          <a:r>
                            <a:rPr lang="ru-RU" sz="1100" b="0" dirty="0">
                              <a:solidFill>
                                <a:schemeClr val="tx1"/>
                              </a:solidFill>
                              <a:effectLst/>
                              <a:latin typeface="Times New Roman" pitchFamily="18" charset="0"/>
                              <a:cs typeface="Times New Roman" pitchFamily="18" charset="0"/>
                            </a:rPr>
                            <a:t>Значение </a:t>
                          </a:r>
                        </a:p>
                        <a:p>
                          <a:pPr algn="ctr">
                            <a:lnSpc>
                              <a:spcPct val="100000"/>
                            </a:lnSpc>
                            <a:spcAft>
                              <a:spcPts val="0"/>
                            </a:spcAft>
                          </a:pPr>
                          <a:r>
                            <a:rPr lang="ru-RU" sz="1100" b="0" dirty="0" err="1">
                              <a:solidFill>
                                <a:schemeClr val="tx1"/>
                              </a:solidFill>
                              <a:effectLst/>
                              <a:latin typeface="Times New Roman" pitchFamily="18" charset="0"/>
                              <a:cs typeface="Times New Roman" pitchFamily="18" charset="0"/>
                            </a:rPr>
                            <a:t>аккредитационных</a:t>
                          </a:r>
                          <a:r>
                            <a:rPr lang="ru-RU" sz="1100" b="0" dirty="0">
                              <a:solidFill>
                                <a:schemeClr val="tx1"/>
                              </a:solidFill>
                              <a:effectLst/>
                              <a:latin typeface="Times New Roman" pitchFamily="18" charset="0"/>
                              <a:cs typeface="Times New Roman" pitchFamily="18" charset="0"/>
                            </a:rPr>
                            <a:t> показателей </a:t>
                          </a:r>
                          <a:endParaRPr lang="ru-RU" sz="1100" b="0" dirty="0">
                            <a:solidFill>
                              <a:schemeClr val="tx1"/>
                            </a:solidFill>
                            <a:effectLst/>
                            <a:latin typeface="Times New Roman" pitchFamily="18" charset="0"/>
                            <a:ea typeface="Calibri"/>
                            <a:cs typeface="Times New Roman" pitchFamily="18" charset="0"/>
                          </a:endParaRPr>
                        </a:p>
                      </a:txBody>
                      <a:tcPr marL="46003" marR="46003" marT="0" marB="0" anchor="ctr">
                        <a:lnL w="12700" cap="flat" cmpd="sng" algn="ctr">
                          <a:solidFill>
                            <a:schemeClr val="tx1">
                              <a:lumMod val="85000"/>
                              <a:lumOff val="15000"/>
                            </a:schemeClr>
                          </a:solidFill>
                          <a:prstDash val="solid"/>
                          <a:round/>
                          <a:headEnd type="none" w="med" len="med"/>
                          <a:tailEnd type="none" w="med" len="med"/>
                        </a:lnL>
                        <a:lnR w="12700" cap="flat" cmpd="sng" algn="ctr">
                          <a:solidFill>
                            <a:schemeClr val="tx1">
                              <a:lumMod val="85000"/>
                              <a:lumOff val="15000"/>
                            </a:schemeClr>
                          </a:solidFill>
                          <a:prstDash val="solid"/>
                          <a:round/>
                          <a:headEnd type="none" w="med" len="med"/>
                          <a:tailEnd type="none" w="med" len="med"/>
                        </a:lnR>
                        <a:lnT w="12700" cap="flat" cmpd="sng" algn="ctr">
                          <a:solidFill>
                            <a:schemeClr val="tx1">
                              <a:lumMod val="85000"/>
                              <a:lumOff val="15000"/>
                            </a:schemeClr>
                          </a:solidFill>
                          <a:prstDash val="solid"/>
                          <a:round/>
                          <a:headEnd type="none" w="med" len="med"/>
                          <a:tailEnd type="none" w="med" len="med"/>
                        </a:lnT>
                        <a:lnB w="12700" cap="flat" cmpd="sng" algn="ctr">
                          <a:solidFill>
                            <a:schemeClr val="tx1">
                              <a:lumMod val="85000"/>
                              <a:lumOff val="15000"/>
                            </a:schemeClr>
                          </a:solidFill>
                          <a:prstDash val="solid"/>
                          <a:round/>
                          <a:headEnd type="none" w="med" len="med"/>
                          <a:tailEnd type="none" w="med" len="med"/>
                        </a:lnB>
                        <a:solidFill>
                          <a:srgbClr val="BDD7EE"/>
                        </a:solidFill>
                      </a:tcPr>
                    </a:tc>
                    <a:tc>
                      <a:txBody>
                        <a:bodyPr/>
                        <a:lstStyle/>
                        <a:p>
                          <a:pPr algn="ctr">
                            <a:lnSpc>
                              <a:spcPct val="100000"/>
                            </a:lnSpc>
                            <a:spcAft>
                              <a:spcPts val="0"/>
                            </a:spcAft>
                          </a:pPr>
                          <a:r>
                            <a:rPr lang="ru-RU" sz="1100" b="0" dirty="0">
                              <a:solidFill>
                                <a:schemeClr val="tx1"/>
                              </a:solidFill>
                              <a:effectLst/>
                              <a:latin typeface="Times New Roman" pitchFamily="18" charset="0"/>
                              <a:cs typeface="Times New Roman" pitchFamily="18" charset="0"/>
                            </a:rPr>
                            <a:t>Количество</a:t>
                          </a:r>
                        </a:p>
                        <a:p>
                          <a:pPr algn="ctr">
                            <a:lnSpc>
                              <a:spcPct val="100000"/>
                            </a:lnSpc>
                            <a:spcAft>
                              <a:spcPts val="0"/>
                            </a:spcAft>
                          </a:pPr>
                          <a:r>
                            <a:rPr lang="ru-RU" sz="1100" b="0" dirty="0">
                              <a:solidFill>
                                <a:schemeClr val="tx1"/>
                              </a:solidFill>
                              <a:effectLst/>
                              <a:latin typeface="Times New Roman" pitchFamily="18" charset="0"/>
                              <a:cs typeface="Times New Roman" pitchFamily="18" charset="0"/>
                            </a:rPr>
                            <a:t> </a:t>
                          </a:r>
                          <a:r>
                            <a:rPr lang="ru-RU" sz="1100" b="0" dirty="0" smtClean="0">
                              <a:solidFill>
                                <a:schemeClr val="tx1"/>
                              </a:solidFill>
                              <a:effectLst/>
                              <a:latin typeface="Times New Roman" pitchFamily="18" charset="0"/>
                              <a:cs typeface="Times New Roman" pitchFamily="18" charset="0"/>
                            </a:rPr>
                            <a:t>баллов</a:t>
                          </a:r>
                          <a:r>
                            <a:rPr lang="ru-RU" sz="1100" b="0" dirty="0">
                              <a:solidFill>
                                <a:schemeClr val="tx1"/>
                              </a:solidFill>
                              <a:effectLst/>
                              <a:latin typeface="Times New Roman" pitchFamily="18" charset="0"/>
                              <a:cs typeface="Times New Roman" pitchFamily="18" charset="0"/>
                            </a:rPr>
                            <a:t> </a:t>
                          </a:r>
                          <a:endParaRPr lang="ru-RU" sz="1100" b="0" dirty="0">
                            <a:solidFill>
                              <a:schemeClr val="tx1"/>
                            </a:solidFill>
                            <a:effectLst/>
                            <a:latin typeface="Times New Roman" pitchFamily="18" charset="0"/>
                            <a:ea typeface="Calibri"/>
                            <a:cs typeface="Times New Roman" pitchFamily="18" charset="0"/>
                          </a:endParaRPr>
                        </a:p>
                      </a:txBody>
                      <a:tcPr marL="46003" marR="46003" marT="0" marB="0" anchor="ctr">
                        <a:lnL w="12700" cap="flat" cmpd="sng" algn="ctr">
                          <a:solidFill>
                            <a:schemeClr val="tx1">
                              <a:lumMod val="85000"/>
                              <a:lumOff val="15000"/>
                            </a:schemeClr>
                          </a:solidFill>
                          <a:prstDash val="solid"/>
                          <a:round/>
                          <a:headEnd type="none" w="med" len="med"/>
                          <a:tailEnd type="none" w="med" len="med"/>
                        </a:lnL>
                        <a:lnR w="12700" cap="flat" cmpd="sng" algn="ctr">
                          <a:solidFill>
                            <a:schemeClr val="tx1">
                              <a:lumMod val="85000"/>
                              <a:lumOff val="15000"/>
                            </a:schemeClr>
                          </a:solidFill>
                          <a:prstDash val="solid"/>
                          <a:round/>
                          <a:headEnd type="none" w="med" len="med"/>
                          <a:tailEnd type="none" w="med" len="med"/>
                        </a:lnR>
                        <a:lnT w="12700" cap="flat" cmpd="sng" algn="ctr">
                          <a:solidFill>
                            <a:schemeClr val="tx1">
                              <a:lumMod val="85000"/>
                              <a:lumOff val="15000"/>
                            </a:schemeClr>
                          </a:solidFill>
                          <a:prstDash val="solid"/>
                          <a:round/>
                          <a:headEnd type="none" w="med" len="med"/>
                          <a:tailEnd type="none" w="med" len="med"/>
                        </a:lnT>
                        <a:lnB w="12700" cap="flat" cmpd="sng" algn="ctr">
                          <a:solidFill>
                            <a:schemeClr val="tx1">
                              <a:lumMod val="85000"/>
                              <a:lumOff val="15000"/>
                            </a:schemeClr>
                          </a:solidFill>
                          <a:prstDash val="solid"/>
                          <a:round/>
                          <a:headEnd type="none" w="med" len="med"/>
                          <a:tailEnd type="none" w="med" len="med"/>
                        </a:lnB>
                        <a:solidFill>
                          <a:srgbClr val="BDD7EE"/>
                        </a:solidFill>
                      </a:tcPr>
                    </a:tc>
                    <a:tc>
                      <a:txBody>
                        <a:bodyPr/>
                        <a:lstStyle/>
                        <a:p>
                          <a:pPr algn="ctr">
                            <a:lnSpc>
                              <a:spcPct val="100000"/>
                            </a:lnSpc>
                            <a:spcAft>
                              <a:spcPts val="0"/>
                            </a:spcAft>
                          </a:pPr>
                          <a:r>
                            <a:rPr lang="ru-RU" sz="1100" b="0" dirty="0">
                              <a:solidFill>
                                <a:schemeClr val="tx1"/>
                              </a:solidFill>
                              <a:effectLst/>
                              <a:latin typeface="Times New Roman" pitchFamily="18" charset="0"/>
                              <a:cs typeface="Times New Roman" pitchFamily="18" charset="0"/>
                            </a:rPr>
                            <a:t>Методика расчета </a:t>
                          </a:r>
                          <a:endParaRPr lang="ru-RU" sz="1100" b="0" dirty="0" smtClean="0">
                            <a:solidFill>
                              <a:schemeClr val="tx1"/>
                            </a:solidFill>
                            <a:effectLst/>
                            <a:latin typeface="Times New Roman" pitchFamily="18" charset="0"/>
                            <a:cs typeface="Times New Roman" pitchFamily="18" charset="0"/>
                          </a:endParaRPr>
                        </a:p>
                        <a:p>
                          <a:pPr algn="ctr">
                            <a:lnSpc>
                              <a:spcPct val="100000"/>
                            </a:lnSpc>
                            <a:spcAft>
                              <a:spcPts val="0"/>
                            </a:spcAft>
                          </a:pPr>
                          <a:r>
                            <a:rPr lang="ru-RU" sz="1100" b="0" dirty="0" err="1" smtClean="0">
                              <a:solidFill>
                                <a:schemeClr val="tx1"/>
                              </a:solidFill>
                              <a:effectLst/>
                              <a:latin typeface="Times New Roman" pitchFamily="18" charset="0"/>
                              <a:cs typeface="Times New Roman" pitchFamily="18" charset="0"/>
                            </a:rPr>
                            <a:t>Аккредитационных</a:t>
                          </a:r>
                          <a:endParaRPr lang="ru-RU" sz="1100" b="0" dirty="0" smtClean="0">
                            <a:solidFill>
                              <a:schemeClr val="tx1"/>
                            </a:solidFill>
                            <a:effectLst/>
                            <a:latin typeface="Times New Roman" pitchFamily="18" charset="0"/>
                            <a:cs typeface="Times New Roman" pitchFamily="18" charset="0"/>
                          </a:endParaRPr>
                        </a:p>
                        <a:p>
                          <a:pPr algn="ctr">
                            <a:lnSpc>
                              <a:spcPct val="100000"/>
                            </a:lnSpc>
                            <a:spcAft>
                              <a:spcPts val="0"/>
                            </a:spcAft>
                          </a:pPr>
                          <a:r>
                            <a:rPr lang="ru-RU" sz="1100" b="0" dirty="0" smtClean="0">
                              <a:solidFill>
                                <a:schemeClr val="tx1"/>
                              </a:solidFill>
                              <a:effectLst/>
                              <a:latin typeface="Times New Roman" pitchFamily="18" charset="0"/>
                              <a:cs typeface="Times New Roman" pitchFamily="18" charset="0"/>
                            </a:rPr>
                            <a:t> показателей</a:t>
                          </a:r>
                          <a:r>
                            <a:rPr lang="ru-RU" sz="1100" b="0" dirty="0">
                              <a:solidFill>
                                <a:schemeClr val="tx1"/>
                              </a:solidFill>
                              <a:effectLst/>
                              <a:latin typeface="Times New Roman" pitchFamily="18" charset="0"/>
                              <a:cs typeface="Times New Roman" pitchFamily="18" charset="0"/>
                            </a:rPr>
                            <a:t> </a:t>
                          </a:r>
                          <a:endParaRPr lang="ru-RU" sz="1100" b="0" dirty="0">
                            <a:solidFill>
                              <a:schemeClr val="tx1"/>
                            </a:solidFill>
                            <a:effectLst/>
                            <a:latin typeface="Times New Roman" pitchFamily="18" charset="0"/>
                            <a:ea typeface="Calibri"/>
                            <a:cs typeface="Times New Roman" pitchFamily="18" charset="0"/>
                          </a:endParaRPr>
                        </a:p>
                      </a:txBody>
                      <a:tcPr marL="46003" marR="46003" marT="0" marB="0" anchor="ctr">
                        <a:lnL w="12700" cap="flat" cmpd="sng" algn="ctr">
                          <a:solidFill>
                            <a:schemeClr val="tx1">
                              <a:lumMod val="85000"/>
                              <a:lumOff val="15000"/>
                            </a:schemeClr>
                          </a:solidFill>
                          <a:prstDash val="solid"/>
                          <a:round/>
                          <a:headEnd type="none" w="med" len="med"/>
                          <a:tailEnd type="none" w="med" len="med"/>
                        </a:lnL>
                        <a:lnR w="12700" cap="flat" cmpd="sng" algn="ctr">
                          <a:solidFill>
                            <a:schemeClr val="tx1">
                              <a:lumMod val="85000"/>
                              <a:lumOff val="15000"/>
                            </a:schemeClr>
                          </a:solidFill>
                          <a:prstDash val="solid"/>
                          <a:round/>
                          <a:headEnd type="none" w="med" len="med"/>
                          <a:tailEnd type="none" w="med" len="med"/>
                        </a:lnR>
                        <a:lnT w="12700" cap="flat" cmpd="sng" algn="ctr">
                          <a:solidFill>
                            <a:schemeClr val="tx1">
                              <a:lumMod val="85000"/>
                              <a:lumOff val="15000"/>
                            </a:schemeClr>
                          </a:solidFill>
                          <a:prstDash val="solid"/>
                          <a:round/>
                          <a:headEnd type="none" w="med" len="med"/>
                          <a:tailEnd type="none" w="med" len="med"/>
                        </a:lnT>
                        <a:lnB w="12700" cap="flat" cmpd="sng" algn="ctr">
                          <a:solidFill>
                            <a:schemeClr val="tx1">
                              <a:lumMod val="85000"/>
                              <a:lumOff val="15000"/>
                            </a:schemeClr>
                          </a:solidFill>
                          <a:prstDash val="solid"/>
                          <a:round/>
                          <a:headEnd type="none" w="med" len="med"/>
                          <a:tailEnd type="none" w="med" len="med"/>
                        </a:lnB>
                        <a:solidFill>
                          <a:srgbClr val="BDD7EE"/>
                        </a:solidFill>
                      </a:tcPr>
                    </a:tc>
                    <a:tc>
                      <a:txBody>
                        <a:bodyPr/>
                        <a:lstStyle/>
                        <a:p>
                          <a:pPr algn="ctr">
                            <a:lnSpc>
                              <a:spcPct val="100000"/>
                            </a:lnSpc>
                            <a:spcAft>
                              <a:spcPts val="0"/>
                            </a:spcAft>
                          </a:pPr>
                          <a:r>
                            <a:rPr lang="ru-RU" sz="1100" b="0" dirty="0" smtClean="0">
                              <a:solidFill>
                                <a:schemeClr val="tx1"/>
                              </a:solidFill>
                              <a:effectLst/>
                              <a:latin typeface="Times New Roman" pitchFamily="18" charset="0"/>
                              <a:cs typeface="Times New Roman" pitchFamily="18" charset="0"/>
                            </a:rPr>
                            <a:t>Источники</a:t>
                          </a:r>
                        </a:p>
                        <a:p>
                          <a:pPr algn="ctr">
                            <a:lnSpc>
                              <a:spcPct val="100000"/>
                            </a:lnSpc>
                            <a:spcAft>
                              <a:spcPts val="0"/>
                            </a:spcAft>
                          </a:pPr>
                          <a:r>
                            <a:rPr lang="ru-RU" sz="1100" b="0" dirty="0" smtClean="0">
                              <a:solidFill>
                                <a:schemeClr val="tx1"/>
                              </a:solidFill>
                              <a:effectLst/>
                              <a:latin typeface="Times New Roman" pitchFamily="18" charset="0"/>
                              <a:cs typeface="Times New Roman" pitchFamily="18" charset="0"/>
                            </a:rPr>
                            <a:t> </a:t>
                          </a:r>
                          <a:r>
                            <a:rPr lang="ru-RU" sz="1100" b="0" dirty="0">
                              <a:solidFill>
                                <a:schemeClr val="tx1"/>
                              </a:solidFill>
                              <a:effectLst/>
                              <a:latin typeface="Times New Roman" pitchFamily="18" charset="0"/>
                              <a:cs typeface="Times New Roman" pitchFamily="18" charset="0"/>
                            </a:rPr>
                            <a:t>данных </a:t>
                          </a:r>
                          <a:endParaRPr lang="ru-RU" sz="1100" b="0" dirty="0" smtClean="0">
                            <a:solidFill>
                              <a:schemeClr val="tx1"/>
                            </a:solidFill>
                            <a:effectLst/>
                            <a:latin typeface="Times New Roman" pitchFamily="18" charset="0"/>
                            <a:cs typeface="Times New Roman" pitchFamily="18" charset="0"/>
                          </a:endParaRPr>
                        </a:p>
                        <a:p>
                          <a:pPr algn="ctr">
                            <a:lnSpc>
                              <a:spcPct val="100000"/>
                            </a:lnSpc>
                            <a:spcAft>
                              <a:spcPts val="0"/>
                            </a:spcAft>
                          </a:pPr>
                          <a:r>
                            <a:rPr lang="ru-RU" sz="1100" b="0" dirty="0" smtClean="0">
                              <a:solidFill>
                                <a:schemeClr val="tx1"/>
                              </a:solidFill>
                              <a:effectLst/>
                              <a:latin typeface="Times New Roman" pitchFamily="18" charset="0"/>
                              <a:cs typeface="Times New Roman" pitchFamily="18" charset="0"/>
                            </a:rPr>
                            <a:t>для </a:t>
                          </a:r>
                          <a:r>
                            <a:rPr lang="ru-RU" sz="1100" b="0" dirty="0">
                              <a:solidFill>
                                <a:schemeClr val="tx1"/>
                              </a:solidFill>
                              <a:effectLst/>
                              <a:latin typeface="Times New Roman" pitchFamily="18" charset="0"/>
                              <a:cs typeface="Times New Roman" pitchFamily="18" charset="0"/>
                            </a:rPr>
                            <a:t>расчета </a:t>
                          </a:r>
                        </a:p>
                        <a:p>
                          <a:pPr algn="ctr">
                            <a:lnSpc>
                              <a:spcPct val="100000"/>
                            </a:lnSpc>
                            <a:spcAft>
                              <a:spcPts val="0"/>
                            </a:spcAft>
                          </a:pPr>
                          <a:r>
                            <a:rPr lang="ru-RU" sz="1100" b="0" dirty="0">
                              <a:solidFill>
                                <a:schemeClr val="tx1"/>
                              </a:solidFill>
                              <a:effectLst/>
                              <a:latin typeface="Times New Roman" pitchFamily="18" charset="0"/>
                              <a:cs typeface="Times New Roman" pitchFamily="18" charset="0"/>
                            </a:rPr>
                            <a:t>показателя </a:t>
                          </a:r>
                          <a:endParaRPr lang="ru-RU" sz="1100" b="0" dirty="0">
                            <a:solidFill>
                              <a:schemeClr val="tx1"/>
                            </a:solidFill>
                            <a:effectLst/>
                            <a:latin typeface="Times New Roman" pitchFamily="18" charset="0"/>
                            <a:ea typeface="Calibri"/>
                            <a:cs typeface="Times New Roman" pitchFamily="18" charset="0"/>
                          </a:endParaRPr>
                        </a:p>
                      </a:txBody>
                      <a:tcPr marL="46003" marR="46003" marT="0" marB="0" anchor="ctr">
                        <a:lnL w="12700" cap="flat" cmpd="sng" algn="ctr">
                          <a:solidFill>
                            <a:schemeClr val="tx1">
                              <a:lumMod val="85000"/>
                              <a:lumOff val="15000"/>
                            </a:schemeClr>
                          </a:solidFill>
                          <a:prstDash val="solid"/>
                          <a:round/>
                          <a:headEnd type="none" w="med" len="med"/>
                          <a:tailEnd type="none" w="med" len="med"/>
                        </a:lnL>
                        <a:lnR w="12700" cap="flat" cmpd="sng" algn="ctr">
                          <a:solidFill>
                            <a:schemeClr val="tx1">
                              <a:lumMod val="85000"/>
                              <a:lumOff val="15000"/>
                            </a:schemeClr>
                          </a:solidFill>
                          <a:prstDash val="solid"/>
                          <a:round/>
                          <a:headEnd type="none" w="med" len="med"/>
                          <a:tailEnd type="none" w="med" len="med"/>
                        </a:lnR>
                        <a:lnT w="12700" cap="flat" cmpd="sng" algn="ctr">
                          <a:solidFill>
                            <a:schemeClr val="tx1">
                              <a:lumMod val="85000"/>
                              <a:lumOff val="15000"/>
                            </a:schemeClr>
                          </a:solidFill>
                          <a:prstDash val="solid"/>
                          <a:round/>
                          <a:headEnd type="none" w="med" len="med"/>
                          <a:tailEnd type="none" w="med" len="med"/>
                        </a:lnT>
                        <a:lnB w="12700" cap="flat" cmpd="sng" algn="ctr">
                          <a:solidFill>
                            <a:schemeClr val="tx1">
                              <a:lumMod val="85000"/>
                              <a:lumOff val="15000"/>
                            </a:schemeClr>
                          </a:solidFill>
                          <a:prstDash val="solid"/>
                          <a:round/>
                          <a:headEnd type="none" w="med" len="med"/>
                          <a:tailEnd type="none" w="med" len="med"/>
                        </a:lnB>
                        <a:solidFill>
                          <a:srgbClr val="BDD7EE"/>
                        </a:solidFill>
                      </a:tcPr>
                    </a:tc>
                    <a:tc>
                      <a:txBody>
                        <a:bodyPr/>
                        <a:lstStyle/>
                        <a:p>
                          <a:pPr indent="0" algn="ctr">
                            <a:lnSpc>
                              <a:spcPct val="100000"/>
                            </a:lnSpc>
                            <a:spcAft>
                              <a:spcPts val="0"/>
                            </a:spcAft>
                          </a:pPr>
                          <a:r>
                            <a:rPr lang="ru-RU" sz="1100" b="0" dirty="0" smtClean="0">
                              <a:solidFill>
                                <a:schemeClr val="tx1"/>
                              </a:solidFill>
                              <a:effectLst/>
                              <a:latin typeface="Times New Roman" pitchFamily="18" charset="0"/>
                              <a:ea typeface="Calibri"/>
                              <a:cs typeface="Times New Roman" pitchFamily="18" charset="0"/>
                            </a:rPr>
                            <a:t>Справочная </a:t>
                          </a:r>
                        </a:p>
                        <a:p>
                          <a:pPr indent="0" algn="ctr">
                            <a:lnSpc>
                              <a:spcPct val="100000"/>
                            </a:lnSpc>
                            <a:spcAft>
                              <a:spcPts val="0"/>
                            </a:spcAft>
                          </a:pPr>
                          <a:r>
                            <a:rPr lang="ru-RU" sz="1100" b="0" dirty="0" smtClean="0">
                              <a:solidFill>
                                <a:schemeClr val="tx1"/>
                              </a:solidFill>
                              <a:effectLst/>
                              <a:latin typeface="Times New Roman" pitchFamily="18" charset="0"/>
                              <a:ea typeface="Calibri"/>
                              <a:cs typeface="Times New Roman" pitchFamily="18" charset="0"/>
                            </a:rPr>
                            <a:t>информация</a:t>
                          </a:r>
                          <a:endParaRPr lang="ru-RU" sz="1100" b="0" dirty="0">
                            <a:solidFill>
                              <a:schemeClr val="tx1"/>
                            </a:solidFill>
                            <a:effectLst/>
                            <a:latin typeface="Times New Roman" pitchFamily="18" charset="0"/>
                            <a:ea typeface="Calibri"/>
                            <a:cs typeface="Times New Roman" pitchFamily="18" charset="0"/>
                          </a:endParaRPr>
                        </a:p>
                      </a:txBody>
                      <a:tcPr marL="46003" marR="46003" marT="0" marB="0" anchor="ctr">
                        <a:lnL w="12700" cap="flat" cmpd="sng" algn="ctr">
                          <a:solidFill>
                            <a:schemeClr val="tx1">
                              <a:lumMod val="85000"/>
                              <a:lumOff val="15000"/>
                            </a:schemeClr>
                          </a:solidFill>
                          <a:prstDash val="solid"/>
                          <a:round/>
                          <a:headEnd type="none" w="med" len="med"/>
                          <a:tailEnd type="none" w="med" len="med"/>
                        </a:lnL>
                        <a:lnR w="12700" cap="flat" cmpd="sng" algn="ctr">
                          <a:solidFill>
                            <a:schemeClr val="tx1">
                              <a:lumMod val="85000"/>
                              <a:lumOff val="15000"/>
                            </a:schemeClr>
                          </a:solidFill>
                          <a:prstDash val="solid"/>
                          <a:round/>
                          <a:headEnd type="none" w="med" len="med"/>
                          <a:tailEnd type="none" w="med" len="med"/>
                        </a:lnR>
                        <a:lnT w="12700" cap="flat" cmpd="sng" algn="ctr">
                          <a:solidFill>
                            <a:schemeClr val="tx1">
                              <a:lumMod val="85000"/>
                              <a:lumOff val="15000"/>
                            </a:schemeClr>
                          </a:solidFill>
                          <a:prstDash val="solid"/>
                          <a:round/>
                          <a:headEnd type="none" w="med" len="med"/>
                          <a:tailEnd type="none" w="med" len="med"/>
                        </a:lnT>
                        <a:lnB w="12700" cap="flat" cmpd="sng" algn="ctr">
                          <a:solidFill>
                            <a:schemeClr val="tx1">
                              <a:lumMod val="85000"/>
                              <a:lumOff val="15000"/>
                            </a:schemeClr>
                          </a:solidFill>
                          <a:prstDash val="solid"/>
                          <a:round/>
                          <a:headEnd type="none" w="med" len="med"/>
                          <a:tailEnd type="none" w="med" len="med"/>
                        </a:lnB>
                        <a:solidFill>
                          <a:srgbClr val="BDD7EE"/>
                        </a:solidFill>
                      </a:tcPr>
                    </a:tc>
                    <a:extLst>
                      <a:ext uri="{0D108BD9-81ED-4DB2-BD59-A6C34878D82A}">
                        <a16:rowId xmlns="" xmlns:a16="http://schemas.microsoft.com/office/drawing/2014/main" xmlns:a14="http://schemas.microsoft.com/office/drawing/2010/main" val="321709478"/>
                      </a:ext>
                    </a:extLst>
                  </a:tr>
                  <a:tr h="1105637">
                    <a:tc rowSpan="3">
                      <a:txBody>
                        <a:bodyPr/>
                        <a:lstStyle/>
                        <a:p>
                          <a:pPr algn="ctr">
                            <a:lnSpc>
                              <a:spcPct val="100000"/>
                            </a:lnSpc>
                            <a:spcAft>
                              <a:spcPts val="0"/>
                            </a:spcAft>
                          </a:pPr>
                          <a:r>
                            <a:rPr lang="ru-RU" sz="1100" b="0" kern="1200" dirty="0" smtClean="0">
                              <a:solidFill>
                                <a:schemeClr val="dk1"/>
                              </a:solidFill>
                              <a:effectLst/>
                              <a:latin typeface="Times New Roman" pitchFamily="18" charset="0"/>
                              <a:ea typeface="+mn-ea"/>
                              <a:cs typeface="Times New Roman" pitchFamily="18" charset="0"/>
                            </a:rPr>
                            <a:t>Доля обучающихся, выполнивших</a:t>
                          </a:r>
                        </a:p>
                        <a:p>
                          <a:pPr algn="ctr">
                            <a:lnSpc>
                              <a:spcPct val="100000"/>
                            </a:lnSpc>
                            <a:spcAft>
                              <a:spcPts val="0"/>
                            </a:spcAft>
                          </a:pPr>
                          <a:r>
                            <a:rPr lang="ru-RU" sz="1100" b="0" kern="1200" dirty="0" smtClean="0">
                              <a:solidFill>
                                <a:schemeClr val="dk1"/>
                              </a:solidFill>
                              <a:effectLst/>
                              <a:latin typeface="Times New Roman" pitchFamily="18" charset="0"/>
                              <a:ea typeface="+mn-ea"/>
                              <a:cs typeface="Times New Roman" pitchFamily="18" charset="0"/>
                            </a:rPr>
                            <a:t> 60% и более заданий диагностической работы в ходе оценивания достижения обучающимися результатов обучения по ОП, в общем количестве обучающихся, выполнявших диагностическую работу </a:t>
                          </a:r>
                        </a:p>
                        <a:p>
                          <a:pPr algn="ctr">
                            <a:lnSpc>
                              <a:spcPct val="100000"/>
                            </a:lnSpc>
                            <a:spcAft>
                              <a:spcPts val="0"/>
                            </a:spcAft>
                          </a:pPr>
                          <a:r>
                            <a:rPr lang="ru-RU" sz="1100" b="0" i="1" kern="1200" dirty="0" smtClean="0">
                              <a:solidFill>
                                <a:srgbClr val="00B050"/>
                              </a:solidFill>
                              <a:effectLst/>
                              <a:latin typeface="Times New Roman" pitchFamily="18" charset="0"/>
                              <a:ea typeface="+mn-ea"/>
                              <a:cs typeface="Times New Roman" pitchFamily="18" charset="0"/>
                            </a:rPr>
                            <a:t>(не применяется при отсутствии контингента обучающихся) </a:t>
                          </a:r>
                          <a:r>
                            <a:rPr lang="ru-RU" sz="1100" b="0" i="1" kern="1200" dirty="0" smtClean="0">
                              <a:solidFill>
                                <a:schemeClr val="tx1"/>
                              </a:solidFill>
                              <a:effectLst/>
                              <a:latin typeface="Times New Roman" pitchFamily="18" charset="0"/>
                              <a:ea typeface="+mn-ea"/>
                              <a:cs typeface="Times New Roman" pitchFamily="18" charset="0"/>
                            </a:rPr>
                            <a:t>- </a:t>
                          </a:r>
                        </a:p>
                        <a:p>
                          <a:pPr algn="ctr">
                            <a:lnSpc>
                              <a:spcPct val="100000"/>
                            </a:lnSpc>
                            <a:spcAft>
                              <a:spcPts val="0"/>
                            </a:spcAft>
                          </a:pPr>
                          <a:r>
                            <a:rPr lang="ru-RU" sz="1100" b="1" kern="1200" dirty="0" smtClean="0">
                              <a:solidFill>
                                <a:schemeClr val="dk1"/>
                              </a:solidFill>
                              <a:effectLst/>
                              <a:latin typeface="Times New Roman" pitchFamily="18" charset="0"/>
                              <a:ea typeface="+mn-ea"/>
                              <a:cs typeface="Times New Roman" pitchFamily="18" charset="0"/>
                            </a:rPr>
                            <a:t> АП</a:t>
                          </a:r>
                          <a:r>
                            <a:rPr lang="ru-RU" sz="1100" b="1" kern="1200" baseline="-25000" dirty="0" smtClean="0">
                              <a:solidFill>
                                <a:schemeClr val="dk1"/>
                              </a:solidFill>
                              <a:effectLst/>
                              <a:latin typeface="Times New Roman" pitchFamily="18" charset="0"/>
                              <a:ea typeface="+mn-ea"/>
                              <a:cs typeface="Times New Roman" pitchFamily="18" charset="0"/>
                            </a:rPr>
                            <a:t>7</a:t>
                          </a:r>
                        </a:p>
                      </a:txBody>
                      <a:tcPr marL="62972" marR="62972" marT="0" marB="0" anchor="ctr">
                        <a:lnL w="12700" cap="flat" cmpd="sng" algn="ctr">
                          <a:solidFill>
                            <a:schemeClr val="tx1">
                              <a:lumMod val="85000"/>
                              <a:lumOff val="15000"/>
                            </a:schemeClr>
                          </a:solidFill>
                          <a:prstDash val="solid"/>
                          <a:round/>
                          <a:headEnd type="none" w="med" len="med"/>
                          <a:tailEnd type="none" w="med" len="med"/>
                        </a:lnL>
                        <a:lnR w="12700" cap="flat" cmpd="sng" algn="ctr">
                          <a:solidFill>
                            <a:schemeClr val="tx1">
                              <a:lumMod val="85000"/>
                              <a:lumOff val="15000"/>
                            </a:schemeClr>
                          </a:solidFill>
                          <a:prstDash val="solid"/>
                          <a:round/>
                          <a:headEnd type="none" w="med" len="med"/>
                          <a:tailEnd type="none" w="med" len="med"/>
                        </a:lnR>
                        <a:lnT w="12700" cap="flat" cmpd="sng" algn="ctr">
                          <a:solidFill>
                            <a:schemeClr val="tx1">
                              <a:lumMod val="85000"/>
                              <a:lumOff val="15000"/>
                            </a:schemeClr>
                          </a:solidFill>
                          <a:prstDash val="solid"/>
                          <a:round/>
                          <a:headEnd type="none" w="med" len="med"/>
                          <a:tailEnd type="none" w="med" len="med"/>
                        </a:lnT>
                        <a:lnB w="12700" cap="flat" cmpd="sng" algn="ctr">
                          <a:solidFill>
                            <a:schemeClr val="tx1">
                              <a:lumMod val="85000"/>
                              <a:lumOff val="15000"/>
                            </a:schemeClr>
                          </a:solidFill>
                          <a:prstDash val="solid"/>
                          <a:round/>
                          <a:headEnd type="none" w="med" len="med"/>
                          <a:tailEnd type="none" w="med" len="med"/>
                        </a:lnB>
                        <a:solidFill>
                          <a:srgbClr val="DEEBF7"/>
                        </a:solidFill>
                      </a:tcPr>
                    </a:tc>
                    <a:tc>
                      <a:txBody>
                        <a:bodyPr/>
                        <a:lstStyle/>
                        <a:p>
                          <a:pPr algn="ctr">
                            <a:lnSpc>
                              <a:spcPct val="100000"/>
                            </a:lnSpc>
                            <a:spcAft>
                              <a:spcPts val="0"/>
                            </a:spcAft>
                          </a:pPr>
                          <a:r>
                            <a:rPr lang="ru-RU" sz="1100" b="1" dirty="0">
                              <a:effectLst/>
                              <a:latin typeface="Times New Roman"/>
                              <a:ea typeface="Times New Roman"/>
                              <a:cs typeface="Times New Roman"/>
                            </a:rPr>
                            <a:t>70% и более</a:t>
                          </a:r>
                          <a:endParaRPr lang="ru-RU" sz="1100" b="1" dirty="0">
                            <a:effectLst/>
                            <a:latin typeface="Calibri"/>
                            <a:ea typeface="Times New Roman"/>
                            <a:cs typeface="Times New Roman"/>
                          </a:endParaRPr>
                        </a:p>
                      </a:txBody>
                      <a:tcPr marL="0" marR="0" marT="0" marB="0" anchor="ctr">
                        <a:lnL w="12700" cap="flat" cmpd="sng" algn="ctr">
                          <a:solidFill>
                            <a:schemeClr val="tx1">
                              <a:lumMod val="85000"/>
                              <a:lumOff val="15000"/>
                            </a:schemeClr>
                          </a:solidFill>
                          <a:prstDash val="solid"/>
                          <a:round/>
                          <a:headEnd type="none" w="med" len="med"/>
                          <a:tailEnd type="none" w="med" len="med"/>
                        </a:lnL>
                        <a:lnR w="12700" cap="flat" cmpd="sng" algn="ctr">
                          <a:solidFill>
                            <a:schemeClr val="tx1">
                              <a:lumMod val="85000"/>
                              <a:lumOff val="15000"/>
                            </a:schemeClr>
                          </a:solidFill>
                          <a:prstDash val="solid"/>
                          <a:round/>
                          <a:headEnd type="none" w="med" len="med"/>
                          <a:tailEnd type="none" w="med" len="med"/>
                        </a:lnR>
                        <a:lnT w="12700" cap="flat" cmpd="sng" algn="ctr">
                          <a:solidFill>
                            <a:schemeClr val="tx1">
                              <a:lumMod val="85000"/>
                              <a:lumOff val="15000"/>
                            </a:schemeClr>
                          </a:solidFill>
                          <a:prstDash val="solid"/>
                          <a:round/>
                          <a:headEnd type="none" w="med" len="med"/>
                          <a:tailEnd type="none" w="med" len="med"/>
                        </a:lnT>
                        <a:lnB w="12700" cap="flat" cmpd="sng" algn="ctr">
                          <a:solidFill>
                            <a:schemeClr val="tx1">
                              <a:lumMod val="85000"/>
                              <a:lumOff val="15000"/>
                            </a:schemeClr>
                          </a:solidFill>
                          <a:prstDash val="solid"/>
                          <a:round/>
                          <a:headEnd type="none" w="med" len="med"/>
                          <a:tailEnd type="none" w="med" len="med"/>
                        </a:lnB>
                        <a:solidFill>
                          <a:srgbClr val="DEEBF7"/>
                        </a:solidFill>
                      </a:tcPr>
                    </a:tc>
                    <a:tc>
                      <a:txBody>
                        <a:bodyPr/>
                        <a:lstStyle/>
                        <a:p>
                          <a:pPr algn="ctr">
                            <a:lnSpc>
                              <a:spcPct val="100000"/>
                            </a:lnSpc>
                            <a:spcAft>
                              <a:spcPts val="0"/>
                            </a:spcAft>
                          </a:pPr>
                          <a:r>
                            <a:rPr lang="ru-RU" sz="1100" b="1" dirty="0">
                              <a:effectLst/>
                              <a:latin typeface="Times New Roman"/>
                              <a:ea typeface="Times New Roman"/>
                              <a:cs typeface="Times New Roman"/>
                            </a:rPr>
                            <a:t>10</a:t>
                          </a:r>
                          <a:endParaRPr lang="ru-RU" sz="1100" b="1" dirty="0">
                            <a:effectLst/>
                            <a:latin typeface="Calibri"/>
                            <a:ea typeface="Times New Roman"/>
                            <a:cs typeface="Times New Roman"/>
                          </a:endParaRPr>
                        </a:p>
                      </a:txBody>
                      <a:tcPr marL="0" marR="0" marT="0" marB="0" anchor="ctr">
                        <a:lnL w="12700" cap="flat" cmpd="sng" algn="ctr">
                          <a:solidFill>
                            <a:schemeClr val="tx1">
                              <a:lumMod val="85000"/>
                              <a:lumOff val="15000"/>
                            </a:schemeClr>
                          </a:solidFill>
                          <a:prstDash val="solid"/>
                          <a:round/>
                          <a:headEnd type="none" w="med" len="med"/>
                          <a:tailEnd type="none" w="med" len="med"/>
                        </a:lnL>
                        <a:lnR w="12700" cap="flat" cmpd="sng" algn="ctr">
                          <a:solidFill>
                            <a:schemeClr val="tx1">
                              <a:lumMod val="85000"/>
                              <a:lumOff val="15000"/>
                            </a:schemeClr>
                          </a:solidFill>
                          <a:prstDash val="solid"/>
                          <a:round/>
                          <a:headEnd type="none" w="med" len="med"/>
                          <a:tailEnd type="none" w="med" len="med"/>
                        </a:lnR>
                        <a:lnT w="12700" cap="flat" cmpd="sng" algn="ctr">
                          <a:solidFill>
                            <a:schemeClr val="tx1">
                              <a:lumMod val="85000"/>
                              <a:lumOff val="15000"/>
                            </a:schemeClr>
                          </a:solidFill>
                          <a:prstDash val="solid"/>
                          <a:round/>
                          <a:headEnd type="none" w="med" len="med"/>
                          <a:tailEnd type="none" w="med" len="med"/>
                        </a:lnT>
                        <a:lnB w="12700" cap="flat" cmpd="sng" algn="ctr">
                          <a:solidFill>
                            <a:schemeClr val="tx1">
                              <a:lumMod val="85000"/>
                              <a:lumOff val="15000"/>
                            </a:schemeClr>
                          </a:solidFill>
                          <a:prstDash val="solid"/>
                          <a:round/>
                          <a:headEnd type="none" w="med" len="med"/>
                          <a:tailEnd type="none" w="med" len="med"/>
                        </a:lnB>
                        <a:solidFill>
                          <a:srgbClr val="DEEBF7"/>
                        </a:solidFill>
                      </a:tcPr>
                    </a:tc>
                    <a:tc rowSpan="3">
                      <a:txBody>
                        <a:bodyPr/>
                        <a:lstStyle/>
                        <a:p>
                          <a:endParaRPr lang="ru-RU"/>
                        </a:p>
                      </a:txBody>
                      <a:tcPr marL="62972" marR="62972" marT="0" marB="0" anchor="ctr">
                        <a:lnL w="12700" cap="flat" cmpd="sng" algn="ctr">
                          <a:solidFill>
                            <a:schemeClr val="tx1">
                              <a:lumMod val="85000"/>
                              <a:lumOff val="15000"/>
                            </a:schemeClr>
                          </a:solidFill>
                          <a:prstDash val="solid"/>
                          <a:round/>
                          <a:headEnd type="none" w="med" len="med"/>
                          <a:tailEnd type="none" w="med" len="med"/>
                        </a:lnL>
                        <a:lnR w="12700" cap="flat" cmpd="sng" algn="ctr">
                          <a:solidFill>
                            <a:schemeClr val="tx1">
                              <a:lumMod val="85000"/>
                              <a:lumOff val="15000"/>
                            </a:schemeClr>
                          </a:solidFill>
                          <a:prstDash val="solid"/>
                          <a:round/>
                          <a:headEnd type="none" w="med" len="med"/>
                          <a:tailEnd type="none" w="med" len="med"/>
                        </a:lnR>
                        <a:lnT w="12700" cap="flat" cmpd="sng" algn="ctr">
                          <a:solidFill>
                            <a:schemeClr val="tx1">
                              <a:lumMod val="85000"/>
                              <a:lumOff val="15000"/>
                            </a:schemeClr>
                          </a:solidFill>
                          <a:prstDash val="solid"/>
                          <a:round/>
                          <a:headEnd type="none" w="med" len="med"/>
                          <a:tailEnd type="none" w="med" len="med"/>
                        </a:lnT>
                        <a:lnB w="12700" cap="flat" cmpd="sng" algn="ctr">
                          <a:solidFill>
                            <a:schemeClr val="tx1">
                              <a:lumMod val="85000"/>
                              <a:lumOff val="15000"/>
                            </a:schemeClr>
                          </a:solidFill>
                          <a:prstDash val="solid"/>
                          <a:round/>
                          <a:headEnd type="none" w="med" len="med"/>
                          <a:tailEnd type="none" w="med" len="med"/>
                        </a:lnB>
                        <a:blipFill rotWithShape="1">
                          <a:blip r:embed="rId2"/>
                          <a:stretch>
                            <a:fillRect l="-164706" t="-14303" r="-305588" b="-1818"/>
                          </a:stretch>
                        </a:blipFill>
                      </a:tcPr>
                    </a:tc>
                    <a:tc rowSpan="3">
                      <a:txBody>
                        <a:bodyPr/>
                        <a:lstStyle/>
                        <a:p>
                          <a:pPr algn="ctr">
                            <a:lnSpc>
                              <a:spcPct val="100000"/>
                            </a:lnSpc>
                            <a:spcAft>
                              <a:spcPts val="0"/>
                            </a:spcAft>
                          </a:pPr>
                          <a:r>
                            <a:rPr lang="ru-RU" sz="1100" kern="1200" dirty="0" smtClean="0">
                              <a:solidFill>
                                <a:schemeClr val="dk1"/>
                              </a:solidFill>
                              <a:effectLst/>
                              <a:latin typeface="Times New Roman" pitchFamily="18" charset="0"/>
                              <a:ea typeface="+mn-ea"/>
                              <a:cs typeface="Times New Roman" pitchFamily="18" charset="0"/>
                            </a:rPr>
                            <a:t>результаты диагностической работы</a:t>
                          </a:r>
                          <a:endParaRPr lang="ru-RU" sz="1100" kern="1200" dirty="0">
                            <a:solidFill>
                              <a:schemeClr val="dk1"/>
                            </a:solidFill>
                            <a:effectLst/>
                            <a:latin typeface="Times New Roman" pitchFamily="18" charset="0"/>
                            <a:ea typeface="+mn-ea"/>
                            <a:cs typeface="Times New Roman" pitchFamily="18" charset="0"/>
                          </a:endParaRPr>
                        </a:p>
                      </a:txBody>
                      <a:tcPr marL="62972" marR="62972" marT="0" marB="0" anchor="ctr">
                        <a:lnL w="12700" cap="flat" cmpd="sng" algn="ctr">
                          <a:solidFill>
                            <a:schemeClr val="tx1">
                              <a:lumMod val="85000"/>
                              <a:lumOff val="15000"/>
                            </a:schemeClr>
                          </a:solidFill>
                          <a:prstDash val="solid"/>
                          <a:round/>
                          <a:headEnd type="none" w="med" len="med"/>
                          <a:tailEnd type="none" w="med" len="med"/>
                        </a:lnL>
                        <a:lnR w="12700" cap="flat" cmpd="sng" algn="ctr">
                          <a:solidFill>
                            <a:schemeClr val="tx1">
                              <a:lumMod val="85000"/>
                              <a:lumOff val="15000"/>
                            </a:schemeClr>
                          </a:solidFill>
                          <a:prstDash val="solid"/>
                          <a:round/>
                          <a:headEnd type="none" w="med" len="med"/>
                          <a:tailEnd type="none" w="med" len="med"/>
                        </a:lnR>
                        <a:lnT w="12700" cap="flat" cmpd="sng" algn="ctr">
                          <a:solidFill>
                            <a:schemeClr val="tx1">
                              <a:lumMod val="85000"/>
                              <a:lumOff val="15000"/>
                            </a:schemeClr>
                          </a:solidFill>
                          <a:prstDash val="solid"/>
                          <a:round/>
                          <a:headEnd type="none" w="med" len="med"/>
                          <a:tailEnd type="none" w="med" len="med"/>
                        </a:lnT>
                        <a:lnB w="12700" cap="flat" cmpd="sng" algn="ctr">
                          <a:solidFill>
                            <a:schemeClr val="tx1">
                              <a:lumMod val="85000"/>
                              <a:lumOff val="15000"/>
                            </a:schemeClr>
                          </a:solidFill>
                          <a:prstDash val="solid"/>
                          <a:round/>
                          <a:headEnd type="none" w="med" len="med"/>
                          <a:tailEnd type="none" w="med" len="med"/>
                        </a:lnB>
                        <a:solidFill>
                          <a:srgbClr val="DEEBF7"/>
                        </a:solidFill>
                      </a:tcPr>
                    </a:tc>
                    <a:tc rowSpan="3">
                      <a:txBody>
                        <a:bodyPr/>
                        <a:lstStyle/>
                        <a:p>
                          <a:pPr indent="432000" algn="just">
                            <a:lnSpc>
                              <a:spcPct val="100000"/>
                            </a:lnSpc>
                            <a:spcAft>
                              <a:spcPts val="0"/>
                            </a:spcAft>
                          </a:pPr>
                          <a:r>
                            <a:rPr lang="ru-RU" sz="1100" kern="1200" dirty="0" smtClean="0">
                              <a:solidFill>
                                <a:schemeClr val="dk1"/>
                              </a:solidFill>
                              <a:effectLst/>
                              <a:latin typeface="Times New Roman" pitchFamily="18" charset="0"/>
                              <a:ea typeface="+mn-ea"/>
                              <a:cs typeface="Times New Roman" pitchFamily="18" charset="0"/>
                            </a:rPr>
                            <a:t>В случае проведения диагностической работы с выездом в организацию диагностическая работа проводится в присутствии должностного лица ОИВ, осуществляющего функции по контролю и надзору в сфере образования, и (или) экспертов. </a:t>
                          </a:r>
                        </a:p>
                        <a:p>
                          <a:pPr indent="432000" algn="just">
                            <a:lnSpc>
                              <a:spcPct val="100000"/>
                            </a:lnSpc>
                            <a:spcAft>
                              <a:spcPts val="0"/>
                            </a:spcAft>
                          </a:pPr>
                          <a:r>
                            <a:rPr lang="ru-RU" sz="1100" kern="1200" dirty="0" smtClean="0">
                              <a:solidFill>
                                <a:schemeClr val="dk1"/>
                              </a:solidFill>
                              <a:effectLst/>
                              <a:latin typeface="Times New Roman" pitchFamily="18" charset="0"/>
                              <a:ea typeface="+mn-ea"/>
                              <a:cs typeface="Times New Roman" pitchFamily="18" charset="0"/>
                            </a:rPr>
                            <a:t>Для диагностики образовательных результатов обучающихся применяются тестовые задания разного типа и уровня сложности, расчетные задачи, примеры, задания с развернутым ответом, тексты для проведения диктанта и др.</a:t>
                          </a:r>
                        </a:p>
                        <a:p>
                          <a:pPr marL="0" marR="0" indent="432000" algn="just" defTabSz="914400" rtl="0" eaLnBrk="1" fontAlgn="auto" latinLnBrk="0" hangingPunct="1">
                            <a:lnSpc>
                              <a:spcPct val="100000"/>
                            </a:lnSpc>
                            <a:spcBef>
                              <a:spcPts val="0"/>
                            </a:spcBef>
                            <a:spcAft>
                              <a:spcPts val="0"/>
                            </a:spcAft>
                            <a:buClrTx/>
                            <a:buSzTx/>
                            <a:buFontTx/>
                            <a:buNone/>
                            <a:tabLst/>
                            <a:defRPr/>
                          </a:pPr>
                          <a:r>
                            <a:rPr lang="ru-RU" sz="1100" kern="1200" dirty="0" smtClean="0">
                              <a:solidFill>
                                <a:schemeClr val="dk1"/>
                              </a:solidFill>
                              <a:effectLst/>
                              <a:latin typeface="Times New Roman" pitchFamily="18" charset="0"/>
                              <a:ea typeface="+mn-ea"/>
                              <a:cs typeface="Times New Roman" pitchFamily="18" charset="0"/>
                            </a:rPr>
                            <a:t>Содержание диагностической работы формируется по материалам, ФИСОКО. Оценочные материалы для проведения диагностической работы должны соответствовать требованиям ФГОС.</a:t>
                          </a:r>
                        </a:p>
                        <a:p>
                          <a:pPr indent="432000" algn="just">
                            <a:lnSpc>
                              <a:spcPct val="100000"/>
                            </a:lnSpc>
                            <a:spcAft>
                              <a:spcPts val="0"/>
                            </a:spcAft>
                          </a:pPr>
                          <a:r>
                            <a:rPr lang="ru-RU" sz="1100" kern="1200" dirty="0" smtClean="0">
                              <a:solidFill>
                                <a:schemeClr val="dk1"/>
                              </a:solidFill>
                              <a:effectLst/>
                              <a:latin typeface="Times New Roman" pitchFamily="18" charset="0"/>
                              <a:ea typeface="+mn-ea"/>
                              <a:cs typeface="Times New Roman" pitchFamily="18" charset="0"/>
                            </a:rPr>
                            <a:t>Диагностическая работа может проводиться с применением ДОТ.</a:t>
                          </a:r>
                        </a:p>
                        <a:p>
                          <a:pPr indent="432000" algn="just">
                            <a:lnSpc>
                              <a:spcPct val="100000"/>
                            </a:lnSpc>
                            <a:spcAft>
                              <a:spcPts val="0"/>
                            </a:spcAft>
                          </a:pPr>
                          <a:r>
                            <a:rPr lang="ru-RU" sz="1100" kern="1200" dirty="0" smtClean="0">
                              <a:solidFill>
                                <a:schemeClr val="dk1"/>
                              </a:solidFill>
                              <a:effectLst/>
                              <a:latin typeface="Times New Roman" pitchFamily="18" charset="0"/>
                              <a:ea typeface="+mn-ea"/>
                              <a:cs typeface="Times New Roman" pitchFamily="18" charset="0"/>
                            </a:rPr>
                            <a:t>Учебные предметы и учебные классы определяются методом случайной выборки. </a:t>
                          </a:r>
                        </a:p>
                        <a:p>
                          <a:pPr indent="432000" algn="just">
                            <a:lnSpc>
                              <a:spcPct val="100000"/>
                            </a:lnSpc>
                            <a:spcAft>
                              <a:spcPts val="0"/>
                            </a:spcAft>
                          </a:pPr>
                          <a:r>
                            <a:rPr lang="ru-RU" sz="1100" kern="1200" dirty="0" smtClean="0">
                              <a:solidFill>
                                <a:schemeClr val="dk1"/>
                              </a:solidFill>
                              <a:effectLst/>
                              <a:latin typeface="Times New Roman" pitchFamily="18" charset="0"/>
                              <a:ea typeface="+mn-ea"/>
                              <a:cs typeface="Times New Roman" pitchFamily="18" charset="0"/>
                            </a:rPr>
                            <a:t>Оценочные материалы диагностической работы направляются должностному лицу ОИВ, и (или) экспертам в электронном виде с предоставлением «ключей» к заданиям из ФИСОКО.</a:t>
                          </a:r>
                        </a:p>
                        <a:p>
                          <a:pPr indent="432000" algn="just">
                            <a:lnSpc>
                              <a:spcPct val="100000"/>
                            </a:lnSpc>
                            <a:spcAft>
                              <a:spcPts val="0"/>
                            </a:spcAft>
                          </a:pPr>
                          <a:r>
                            <a:rPr lang="ru-RU" sz="1100" kern="1200" dirty="0" smtClean="0">
                              <a:solidFill>
                                <a:schemeClr val="dk1"/>
                              </a:solidFill>
                              <a:effectLst/>
                              <a:latin typeface="Times New Roman" pitchFamily="18" charset="0"/>
                              <a:ea typeface="+mn-ea"/>
                              <a:cs typeface="Times New Roman" pitchFamily="18" charset="0"/>
                            </a:rPr>
                            <a:t>Объем заданий</a:t>
                          </a:r>
                          <a:r>
                            <a:rPr lang="ru-RU" sz="1100" kern="1200" baseline="0" dirty="0" smtClean="0">
                              <a:solidFill>
                                <a:schemeClr val="dk1"/>
                              </a:solidFill>
                              <a:effectLst/>
                              <a:latin typeface="Times New Roman" pitchFamily="18" charset="0"/>
                              <a:ea typeface="+mn-ea"/>
                              <a:cs typeface="Times New Roman" pitchFamily="18" charset="0"/>
                            </a:rPr>
                            <a:t> </a:t>
                          </a:r>
                          <a:r>
                            <a:rPr lang="ru-RU" sz="1100" kern="1200" dirty="0" smtClean="0">
                              <a:solidFill>
                                <a:schemeClr val="dk1"/>
                              </a:solidFill>
                              <a:effectLst/>
                              <a:latin typeface="Times New Roman" pitchFamily="18" charset="0"/>
                              <a:ea typeface="+mn-ea"/>
                              <a:cs typeface="Times New Roman" pitchFamily="18" charset="0"/>
                            </a:rPr>
                            <a:t>диагностической работы, устанавливается исходя их предельного расчетного времени выполнения диагностической работы не более 2-х академических часов.</a:t>
                          </a:r>
                        </a:p>
                        <a:p>
                          <a:pPr indent="432000" algn="just">
                            <a:lnSpc>
                              <a:spcPct val="100000"/>
                            </a:lnSpc>
                            <a:spcAft>
                              <a:spcPts val="0"/>
                            </a:spcAft>
                          </a:pPr>
                          <a:r>
                            <a:rPr lang="ru-RU" sz="1100" kern="1200" dirty="0" smtClean="0">
                              <a:solidFill>
                                <a:schemeClr val="dk1"/>
                              </a:solidFill>
                              <a:effectLst/>
                              <a:latin typeface="Times New Roman" pitchFamily="18" charset="0"/>
                              <a:ea typeface="+mn-ea"/>
                              <a:cs typeface="Times New Roman" pitchFamily="18" charset="0"/>
                            </a:rPr>
                            <a:t>Общее количество заданий диагностической работы составляет не более 20 заданий.</a:t>
                          </a:r>
                        </a:p>
                        <a:p>
                          <a:pPr indent="432000" algn="just">
                            <a:lnSpc>
                              <a:spcPct val="100000"/>
                            </a:lnSpc>
                            <a:spcAft>
                              <a:spcPts val="0"/>
                            </a:spcAft>
                          </a:pPr>
                          <a:r>
                            <a:rPr lang="ru-RU" sz="1100" kern="1200" dirty="0" smtClean="0">
                              <a:solidFill>
                                <a:schemeClr val="dk1"/>
                              </a:solidFill>
                              <a:effectLst/>
                              <a:latin typeface="Times New Roman" pitchFamily="18" charset="0"/>
                              <a:ea typeface="+mn-ea"/>
                              <a:cs typeface="Times New Roman" pitchFamily="18" charset="0"/>
                            </a:rPr>
                            <a:t>Численность обучающихся, участвующих в выполнении диагностической работы, должна составлять не менее </a:t>
                          </a:r>
                          <a:r>
                            <a:rPr lang="ru-RU" sz="1100" u="sng" kern="1200" dirty="0" smtClean="0">
                              <a:solidFill>
                                <a:schemeClr val="dk1"/>
                              </a:solidFill>
                              <a:effectLst/>
                              <a:latin typeface="Times New Roman" pitchFamily="18" charset="0"/>
                              <a:ea typeface="+mn-ea"/>
                              <a:cs typeface="Times New Roman" pitchFamily="18" charset="0"/>
                            </a:rPr>
                            <a:t>70% </a:t>
                          </a:r>
                          <a:r>
                            <a:rPr lang="ru-RU" sz="1100" kern="1200" dirty="0" smtClean="0">
                              <a:solidFill>
                                <a:schemeClr val="dk1"/>
                              </a:solidFill>
                              <a:effectLst/>
                              <a:latin typeface="Times New Roman" pitchFamily="18" charset="0"/>
                              <a:ea typeface="+mn-ea"/>
                              <a:cs typeface="Times New Roman" pitchFamily="18" charset="0"/>
                            </a:rPr>
                            <a:t>обучающихся от списочного состава учебных классов, участвующих в диагностической работе.</a:t>
                          </a:r>
                        </a:p>
                        <a:p>
                          <a:pPr indent="432000" algn="just">
                            <a:lnSpc>
                              <a:spcPct val="100000"/>
                            </a:lnSpc>
                            <a:spcAft>
                              <a:spcPts val="0"/>
                            </a:spcAft>
                          </a:pPr>
                          <a:r>
                            <a:rPr lang="ru-RU" sz="1100" kern="1200" dirty="0" smtClean="0">
                              <a:solidFill>
                                <a:schemeClr val="dk1"/>
                              </a:solidFill>
                              <a:effectLst/>
                              <a:latin typeface="Times New Roman" pitchFamily="18" charset="0"/>
                              <a:ea typeface="+mn-ea"/>
                              <a:cs typeface="Times New Roman" pitchFamily="18" charset="0"/>
                            </a:rPr>
                            <a:t>Диагностическая работа в I полугодии проводится по оценочным материалам предыдущего года обучения; во II полугодии проводится по оценочным материалам текущего года обучения.</a:t>
                          </a:r>
                        </a:p>
                        <a:p>
                          <a:pPr indent="432000" algn="just">
                            <a:lnSpc>
                              <a:spcPct val="100000"/>
                            </a:lnSpc>
                            <a:spcAft>
                              <a:spcPts val="0"/>
                            </a:spcAft>
                          </a:pPr>
                          <a:r>
                            <a:rPr lang="ru-RU" sz="1100" kern="1200" dirty="0" smtClean="0">
                              <a:solidFill>
                                <a:schemeClr val="dk1"/>
                              </a:solidFill>
                              <a:effectLst/>
                              <a:latin typeface="Times New Roman" pitchFamily="18" charset="0"/>
                              <a:ea typeface="+mn-ea"/>
                              <a:cs typeface="Times New Roman" pitchFamily="18" charset="0"/>
                            </a:rPr>
                            <a:t>При наличии филиалов у организации оценочные процедуры проводятся отдельно по каждому филиалу. ОО обеспечивает видео </a:t>
                          </a:r>
                          <a:r>
                            <a:rPr lang="ru-RU" sz="1100" kern="1200" smtClean="0">
                              <a:solidFill>
                                <a:schemeClr val="dk1"/>
                              </a:solidFill>
                              <a:effectLst/>
                              <a:latin typeface="Times New Roman" pitchFamily="18" charset="0"/>
                              <a:ea typeface="+mn-ea"/>
                              <a:cs typeface="Times New Roman" pitchFamily="18" charset="0"/>
                            </a:rPr>
                            <a:t>фиксацию проведения диагностической работы.</a:t>
                          </a:r>
                          <a:endParaRPr lang="ru-RU" sz="1100" kern="1200" dirty="0">
                            <a:solidFill>
                              <a:schemeClr val="dk1"/>
                            </a:solidFill>
                            <a:effectLst/>
                            <a:latin typeface="Times New Roman" pitchFamily="18" charset="0"/>
                            <a:ea typeface="+mn-ea"/>
                            <a:cs typeface="Times New Roman" pitchFamily="18" charset="0"/>
                          </a:endParaRPr>
                        </a:p>
                      </a:txBody>
                      <a:tcPr marL="62972" marR="62972" marT="0" marB="0" anchor="ctr">
                        <a:lnL w="12700" cap="flat" cmpd="sng" algn="ctr">
                          <a:solidFill>
                            <a:schemeClr val="tx1">
                              <a:lumMod val="85000"/>
                              <a:lumOff val="15000"/>
                            </a:schemeClr>
                          </a:solidFill>
                          <a:prstDash val="solid"/>
                          <a:round/>
                          <a:headEnd type="none" w="med" len="med"/>
                          <a:tailEnd type="none" w="med" len="med"/>
                        </a:lnL>
                        <a:lnR w="12700" cap="flat" cmpd="sng" algn="ctr">
                          <a:solidFill>
                            <a:schemeClr val="tx1">
                              <a:lumMod val="85000"/>
                              <a:lumOff val="15000"/>
                            </a:schemeClr>
                          </a:solidFill>
                          <a:prstDash val="solid"/>
                          <a:round/>
                          <a:headEnd type="none" w="med" len="med"/>
                          <a:tailEnd type="none" w="med" len="med"/>
                        </a:lnR>
                        <a:lnT w="12700" cap="flat" cmpd="sng" algn="ctr">
                          <a:solidFill>
                            <a:schemeClr val="tx1">
                              <a:lumMod val="85000"/>
                              <a:lumOff val="15000"/>
                            </a:schemeClr>
                          </a:solidFill>
                          <a:prstDash val="solid"/>
                          <a:round/>
                          <a:headEnd type="none" w="med" len="med"/>
                          <a:tailEnd type="none" w="med" len="med"/>
                        </a:lnT>
                        <a:lnB w="12700" cap="flat" cmpd="sng" algn="ctr">
                          <a:solidFill>
                            <a:schemeClr val="tx1">
                              <a:lumMod val="85000"/>
                              <a:lumOff val="15000"/>
                            </a:schemeClr>
                          </a:solidFill>
                          <a:prstDash val="solid"/>
                          <a:round/>
                          <a:headEnd type="none" w="med" len="med"/>
                          <a:tailEnd type="none" w="med" len="med"/>
                        </a:lnB>
                        <a:solidFill>
                          <a:srgbClr val="DEEBF7"/>
                        </a:solidFill>
                      </a:tcPr>
                    </a:tc>
                    <a:extLst>
                      <a:ext uri="{0D108BD9-81ED-4DB2-BD59-A6C34878D82A}">
                        <a16:rowId xmlns="" xmlns:a16="http://schemas.microsoft.com/office/drawing/2014/main" xmlns:a14="http://schemas.microsoft.com/office/drawing/2010/main" val="3403524466"/>
                      </a:ext>
                    </a:extLst>
                  </a:tr>
                  <a:tr h="1752195">
                    <a:tc vMerge="1">
                      <a:txBody>
                        <a:bodyPr/>
                        <a:lstStyle/>
                        <a:p>
                          <a:endParaRPr lang="ru-RU"/>
                        </a:p>
                      </a:txBody>
                      <a:tcPr/>
                    </a:tc>
                    <a:tc>
                      <a:txBody>
                        <a:bodyPr/>
                        <a:lstStyle/>
                        <a:p>
                          <a:pPr algn="ctr">
                            <a:lnSpc>
                              <a:spcPct val="100000"/>
                            </a:lnSpc>
                            <a:spcAft>
                              <a:spcPts val="0"/>
                            </a:spcAft>
                          </a:pPr>
                          <a:r>
                            <a:rPr lang="ru-RU" sz="1100" b="1">
                              <a:effectLst/>
                              <a:latin typeface="Times New Roman"/>
                              <a:ea typeface="Times New Roman"/>
                              <a:cs typeface="Times New Roman"/>
                            </a:rPr>
                            <a:t>51% - 69%</a:t>
                          </a:r>
                          <a:endParaRPr lang="ru-RU" sz="1100" b="1">
                            <a:effectLst/>
                            <a:latin typeface="Calibri"/>
                            <a:ea typeface="Times New Roman"/>
                            <a:cs typeface="Times New Roman"/>
                          </a:endParaRPr>
                        </a:p>
                      </a:txBody>
                      <a:tcPr marL="0" marR="0" marT="0" marB="0" anchor="ctr">
                        <a:lnL w="12700" cap="flat" cmpd="sng" algn="ctr">
                          <a:solidFill>
                            <a:schemeClr val="tx1">
                              <a:lumMod val="85000"/>
                              <a:lumOff val="15000"/>
                            </a:schemeClr>
                          </a:solidFill>
                          <a:prstDash val="solid"/>
                          <a:round/>
                          <a:headEnd type="none" w="med" len="med"/>
                          <a:tailEnd type="none" w="med" len="med"/>
                        </a:lnL>
                        <a:lnR w="12700" cap="flat" cmpd="sng" algn="ctr">
                          <a:solidFill>
                            <a:schemeClr val="tx1">
                              <a:lumMod val="85000"/>
                              <a:lumOff val="15000"/>
                            </a:schemeClr>
                          </a:solidFill>
                          <a:prstDash val="solid"/>
                          <a:round/>
                          <a:headEnd type="none" w="med" len="med"/>
                          <a:tailEnd type="none" w="med" len="med"/>
                        </a:lnR>
                        <a:lnT w="12700" cap="flat" cmpd="sng" algn="ctr">
                          <a:solidFill>
                            <a:schemeClr val="tx1">
                              <a:lumMod val="85000"/>
                              <a:lumOff val="15000"/>
                            </a:schemeClr>
                          </a:solidFill>
                          <a:prstDash val="solid"/>
                          <a:round/>
                          <a:headEnd type="none" w="med" len="med"/>
                          <a:tailEnd type="none" w="med" len="med"/>
                        </a:lnT>
                        <a:lnB w="12700" cap="flat" cmpd="sng" algn="ctr">
                          <a:solidFill>
                            <a:schemeClr val="tx1">
                              <a:lumMod val="85000"/>
                              <a:lumOff val="15000"/>
                            </a:schemeClr>
                          </a:solidFill>
                          <a:prstDash val="solid"/>
                          <a:round/>
                          <a:headEnd type="none" w="med" len="med"/>
                          <a:tailEnd type="none" w="med" len="med"/>
                        </a:lnB>
                        <a:solidFill>
                          <a:srgbClr val="DEEBF7"/>
                        </a:solidFill>
                      </a:tcPr>
                    </a:tc>
                    <a:tc>
                      <a:txBody>
                        <a:bodyPr/>
                        <a:lstStyle/>
                        <a:p>
                          <a:pPr algn="ctr">
                            <a:lnSpc>
                              <a:spcPct val="100000"/>
                            </a:lnSpc>
                            <a:spcAft>
                              <a:spcPts val="0"/>
                            </a:spcAft>
                          </a:pPr>
                          <a:r>
                            <a:rPr lang="ru-RU" sz="1100" b="1" dirty="0">
                              <a:effectLst/>
                              <a:latin typeface="Times New Roman"/>
                              <a:ea typeface="Times New Roman"/>
                              <a:cs typeface="Times New Roman"/>
                            </a:rPr>
                            <a:t>5</a:t>
                          </a:r>
                          <a:endParaRPr lang="ru-RU" sz="1100" b="1" dirty="0">
                            <a:effectLst/>
                            <a:latin typeface="Calibri"/>
                            <a:ea typeface="Times New Roman"/>
                            <a:cs typeface="Times New Roman"/>
                          </a:endParaRPr>
                        </a:p>
                      </a:txBody>
                      <a:tcPr marL="0" marR="0" marT="0" marB="0" anchor="ctr">
                        <a:lnL w="12700" cap="flat" cmpd="sng" algn="ctr">
                          <a:solidFill>
                            <a:schemeClr val="tx1">
                              <a:lumMod val="85000"/>
                              <a:lumOff val="15000"/>
                            </a:schemeClr>
                          </a:solidFill>
                          <a:prstDash val="solid"/>
                          <a:round/>
                          <a:headEnd type="none" w="med" len="med"/>
                          <a:tailEnd type="none" w="med" len="med"/>
                        </a:lnL>
                        <a:lnR w="12700" cap="flat" cmpd="sng" algn="ctr">
                          <a:solidFill>
                            <a:schemeClr val="tx1">
                              <a:lumMod val="85000"/>
                              <a:lumOff val="15000"/>
                            </a:schemeClr>
                          </a:solidFill>
                          <a:prstDash val="solid"/>
                          <a:round/>
                          <a:headEnd type="none" w="med" len="med"/>
                          <a:tailEnd type="none" w="med" len="med"/>
                        </a:lnR>
                        <a:lnT w="12700" cap="flat" cmpd="sng" algn="ctr">
                          <a:solidFill>
                            <a:schemeClr val="tx1">
                              <a:lumMod val="85000"/>
                              <a:lumOff val="15000"/>
                            </a:schemeClr>
                          </a:solidFill>
                          <a:prstDash val="solid"/>
                          <a:round/>
                          <a:headEnd type="none" w="med" len="med"/>
                          <a:tailEnd type="none" w="med" len="med"/>
                        </a:lnT>
                        <a:lnB w="12700" cap="flat" cmpd="sng" algn="ctr">
                          <a:solidFill>
                            <a:schemeClr val="tx1">
                              <a:lumMod val="85000"/>
                              <a:lumOff val="15000"/>
                            </a:schemeClr>
                          </a:solidFill>
                          <a:prstDash val="solid"/>
                          <a:round/>
                          <a:headEnd type="none" w="med" len="med"/>
                          <a:tailEnd type="none" w="med" len="med"/>
                        </a:lnB>
                        <a:solidFill>
                          <a:srgbClr val="DEEBF7"/>
                        </a:solidFill>
                      </a:tcPr>
                    </a:tc>
                    <a:tc vMerge="1">
                      <a:txBody>
                        <a:bodyPr/>
                        <a:lstStyle/>
                        <a:p>
                          <a:endParaRPr lang="ru-RU"/>
                        </a:p>
                      </a:txBody>
                      <a:tcPr/>
                    </a:tc>
                    <a:tc vMerge="1">
                      <a:txBody>
                        <a:bodyPr/>
                        <a:lstStyle/>
                        <a:p>
                          <a:endParaRPr lang="ru-RU"/>
                        </a:p>
                      </a:txBody>
                      <a:tcPr/>
                    </a:tc>
                    <a:tc vMerge="1">
                      <a:txBody>
                        <a:bodyPr/>
                        <a:lstStyle/>
                        <a:p>
                          <a:endParaRPr lang="ru-RU"/>
                        </a:p>
                      </a:txBody>
                      <a:tcPr/>
                    </a:tc>
                    <a:extLst>
                      <a:ext uri="{0D108BD9-81ED-4DB2-BD59-A6C34878D82A}">
                        <a16:rowId xmlns="" xmlns:a16="http://schemas.microsoft.com/office/drawing/2014/main" xmlns:a14="http://schemas.microsoft.com/office/drawing/2010/main" val="2412358305"/>
                      </a:ext>
                    </a:extLst>
                  </a:tr>
                  <a:tr h="2171368">
                    <a:tc vMerge="1">
                      <a:txBody>
                        <a:bodyPr/>
                        <a:lstStyle/>
                        <a:p>
                          <a:pPr algn="ctr">
                            <a:lnSpc>
                              <a:spcPct val="115000"/>
                            </a:lnSpc>
                            <a:spcAft>
                              <a:spcPts val="0"/>
                            </a:spcAft>
                          </a:pPr>
                          <a:endParaRPr lang="ru-RU" sz="1000" b="1" kern="1200" baseline="0" dirty="0">
                            <a:solidFill>
                              <a:schemeClr val="dk1"/>
                            </a:solidFill>
                            <a:effectLst/>
                            <a:latin typeface="Times New Roman" pitchFamily="18" charset="0"/>
                            <a:ea typeface="+mn-ea"/>
                            <a:cs typeface="Times New Roman" pitchFamily="18" charset="0"/>
                          </a:endParaRPr>
                        </a:p>
                      </a:txBody>
                      <a:tcPr marL="62972" marR="62972" marT="0" marB="0" anchor="ctr">
                        <a:lnL w="12700" cap="flat" cmpd="sng" algn="ctr">
                          <a:solidFill>
                            <a:schemeClr val="tx1">
                              <a:lumMod val="85000"/>
                              <a:lumOff val="15000"/>
                            </a:schemeClr>
                          </a:solidFill>
                          <a:prstDash val="solid"/>
                          <a:round/>
                          <a:headEnd type="none" w="med" len="med"/>
                          <a:tailEnd type="none" w="med" len="med"/>
                        </a:lnL>
                        <a:lnR w="12700" cap="flat" cmpd="sng" algn="ctr">
                          <a:solidFill>
                            <a:schemeClr val="tx1">
                              <a:lumMod val="85000"/>
                              <a:lumOff val="15000"/>
                            </a:schemeClr>
                          </a:solidFill>
                          <a:prstDash val="solid"/>
                          <a:round/>
                          <a:headEnd type="none" w="med" len="med"/>
                          <a:tailEnd type="none" w="med" len="med"/>
                        </a:lnR>
                        <a:lnT w="12700" cap="flat" cmpd="sng" algn="ctr">
                          <a:solidFill>
                            <a:schemeClr val="tx1">
                              <a:lumMod val="85000"/>
                              <a:lumOff val="15000"/>
                            </a:schemeClr>
                          </a:solidFill>
                          <a:prstDash val="solid"/>
                          <a:round/>
                          <a:headEnd type="none" w="med" len="med"/>
                          <a:tailEnd type="none" w="med" len="med"/>
                        </a:lnT>
                        <a:lnB w="12700" cap="flat" cmpd="sng" algn="ctr">
                          <a:solidFill>
                            <a:schemeClr val="tx1">
                              <a:lumMod val="85000"/>
                              <a:lumOff val="15000"/>
                            </a:schemeClr>
                          </a:solidFill>
                          <a:prstDash val="solid"/>
                          <a:round/>
                          <a:headEnd type="none" w="med" len="med"/>
                          <a:tailEnd type="none" w="med" len="med"/>
                        </a:lnB>
                        <a:solidFill>
                          <a:srgbClr val="DEEBF7"/>
                        </a:solidFill>
                      </a:tcPr>
                    </a:tc>
                    <a:tc>
                      <a:txBody>
                        <a:bodyPr/>
                        <a:lstStyle/>
                        <a:p>
                          <a:pPr algn="ctr">
                            <a:lnSpc>
                              <a:spcPct val="100000"/>
                            </a:lnSpc>
                            <a:spcAft>
                              <a:spcPts val="0"/>
                            </a:spcAft>
                          </a:pPr>
                          <a:r>
                            <a:rPr lang="ru-RU" sz="1100" b="1">
                              <a:effectLst/>
                              <a:latin typeface="Times New Roman"/>
                              <a:ea typeface="Times New Roman"/>
                              <a:cs typeface="Times New Roman"/>
                            </a:rPr>
                            <a:t>Менее 51%</a:t>
                          </a:r>
                          <a:endParaRPr lang="ru-RU" sz="1100" b="1">
                            <a:effectLst/>
                            <a:latin typeface="Calibri"/>
                            <a:ea typeface="Times New Roman"/>
                            <a:cs typeface="Times New Roman"/>
                          </a:endParaRPr>
                        </a:p>
                      </a:txBody>
                      <a:tcPr marL="0" marR="0" marT="0" marB="0" anchor="ctr">
                        <a:lnL w="12700" cap="flat" cmpd="sng" algn="ctr">
                          <a:solidFill>
                            <a:schemeClr val="tx1">
                              <a:lumMod val="85000"/>
                              <a:lumOff val="15000"/>
                            </a:schemeClr>
                          </a:solidFill>
                          <a:prstDash val="solid"/>
                          <a:round/>
                          <a:headEnd type="none" w="med" len="med"/>
                          <a:tailEnd type="none" w="med" len="med"/>
                        </a:lnL>
                        <a:lnR w="12700" cap="flat" cmpd="sng" algn="ctr">
                          <a:solidFill>
                            <a:schemeClr val="tx1">
                              <a:lumMod val="85000"/>
                              <a:lumOff val="15000"/>
                            </a:schemeClr>
                          </a:solidFill>
                          <a:prstDash val="solid"/>
                          <a:round/>
                          <a:headEnd type="none" w="med" len="med"/>
                          <a:tailEnd type="none" w="med" len="med"/>
                        </a:lnR>
                        <a:lnT w="12700" cap="flat" cmpd="sng" algn="ctr">
                          <a:solidFill>
                            <a:schemeClr val="tx1">
                              <a:lumMod val="85000"/>
                              <a:lumOff val="15000"/>
                            </a:schemeClr>
                          </a:solidFill>
                          <a:prstDash val="solid"/>
                          <a:round/>
                          <a:headEnd type="none" w="med" len="med"/>
                          <a:tailEnd type="none" w="med" len="med"/>
                        </a:lnT>
                        <a:lnB w="12700" cap="flat" cmpd="sng" algn="ctr">
                          <a:solidFill>
                            <a:schemeClr val="tx1">
                              <a:lumMod val="85000"/>
                              <a:lumOff val="15000"/>
                            </a:schemeClr>
                          </a:solidFill>
                          <a:prstDash val="solid"/>
                          <a:round/>
                          <a:headEnd type="none" w="med" len="med"/>
                          <a:tailEnd type="none" w="med" len="med"/>
                        </a:lnB>
                        <a:solidFill>
                          <a:srgbClr val="DEEBF7"/>
                        </a:solidFill>
                      </a:tcPr>
                    </a:tc>
                    <a:tc>
                      <a:txBody>
                        <a:bodyPr/>
                        <a:lstStyle/>
                        <a:p>
                          <a:pPr algn="ctr">
                            <a:lnSpc>
                              <a:spcPct val="100000"/>
                            </a:lnSpc>
                            <a:spcAft>
                              <a:spcPts val="0"/>
                            </a:spcAft>
                          </a:pPr>
                          <a:r>
                            <a:rPr lang="ru-RU" sz="1100" b="1" dirty="0">
                              <a:effectLst/>
                              <a:latin typeface="Times New Roman"/>
                              <a:ea typeface="Times New Roman"/>
                              <a:cs typeface="Times New Roman"/>
                            </a:rPr>
                            <a:t>0</a:t>
                          </a:r>
                          <a:endParaRPr lang="ru-RU" sz="1100" b="1" dirty="0">
                            <a:effectLst/>
                            <a:latin typeface="Calibri"/>
                            <a:ea typeface="Times New Roman"/>
                            <a:cs typeface="Times New Roman"/>
                          </a:endParaRPr>
                        </a:p>
                      </a:txBody>
                      <a:tcPr marL="0" marR="0" marT="0" marB="0" anchor="ctr">
                        <a:lnL w="12700" cap="flat" cmpd="sng" algn="ctr">
                          <a:solidFill>
                            <a:schemeClr val="tx1">
                              <a:lumMod val="85000"/>
                              <a:lumOff val="15000"/>
                            </a:schemeClr>
                          </a:solidFill>
                          <a:prstDash val="solid"/>
                          <a:round/>
                          <a:headEnd type="none" w="med" len="med"/>
                          <a:tailEnd type="none" w="med" len="med"/>
                        </a:lnL>
                        <a:lnR w="12700" cap="flat" cmpd="sng" algn="ctr">
                          <a:solidFill>
                            <a:schemeClr val="tx1">
                              <a:lumMod val="85000"/>
                              <a:lumOff val="15000"/>
                            </a:schemeClr>
                          </a:solidFill>
                          <a:prstDash val="solid"/>
                          <a:round/>
                          <a:headEnd type="none" w="med" len="med"/>
                          <a:tailEnd type="none" w="med" len="med"/>
                        </a:lnR>
                        <a:lnT w="12700" cap="flat" cmpd="sng" algn="ctr">
                          <a:solidFill>
                            <a:schemeClr val="tx1">
                              <a:lumMod val="85000"/>
                              <a:lumOff val="15000"/>
                            </a:schemeClr>
                          </a:solidFill>
                          <a:prstDash val="solid"/>
                          <a:round/>
                          <a:headEnd type="none" w="med" len="med"/>
                          <a:tailEnd type="none" w="med" len="med"/>
                        </a:lnT>
                        <a:lnB w="12700" cap="flat" cmpd="sng" algn="ctr">
                          <a:solidFill>
                            <a:schemeClr val="tx1">
                              <a:lumMod val="85000"/>
                              <a:lumOff val="15000"/>
                            </a:schemeClr>
                          </a:solidFill>
                          <a:prstDash val="solid"/>
                          <a:round/>
                          <a:headEnd type="none" w="med" len="med"/>
                          <a:tailEnd type="none" w="med" len="med"/>
                        </a:lnB>
                        <a:solidFill>
                          <a:srgbClr val="DEEBF7"/>
                        </a:solidFill>
                      </a:tcPr>
                    </a:tc>
                    <a:tc vMerge="1">
                      <a:txBody>
                        <a:bodyPr/>
                        <a:lstStyle/>
                        <a:p>
                          <a:pPr marL="39688" indent="228600" algn="just">
                            <a:spcAft>
                              <a:spcPts val="0"/>
                            </a:spcAft>
                          </a:pPr>
                          <a:endParaRPr lang="ru-RU" sz="1000" kern="1200" dirty="0">
                            <a:solidFill>
                              <a:schemeClr val="dk1"/>
                            </a:solidFill>
                            <a:effectLst/>
                            <a:latin typeface="Times New Roman" pitchFamily="18" charset="0"/>
                            <a:ea typeface="+mn-ea"/>
                            <a:cs typeface="Times New Roman" pitchFamily="18" charset="0"/>
                          </a:endParaRPr>
                        </a:p>
                      </a:txBody>
                      <a:tcPr marL="62972" marR="62972" marT="0" marB="0" anchor="ctr">
                        <a:lnL w="12700" cap="flat" cmpd="sng" algn="ctr">
                          <a:solidFill>
                            <a:schemeClr val="tx1">
                              <a:lumMod val="85000"/>
                              <a:lumOff val="15000"/>
                            </a:schemeClr>
                          </a:solidFill>
                          <a:prstDash val="solid"/>
                          <a:round/>
                          <a:headEnd type="none" w="med" len="med"/>
                          <a:tailEnd type="none" w="med" len="med"/>
                        </a:lnL>
                        <a:lnR w="12700" cap="flat" cmpd="sng" algn="ctr">
                          <a:solidFill>
                            <a:schemeClr val="tx1">
                              <a:lumMod val="85000"/>
                              <a:lumOff val="15000"/>
                            </a:schemeClr>
                          </a:solidFill>
                          <a:prstDash val="solid"/>
                          <a:round/>
                          <a:headEnd type="none" w="med" len="med"/>
                          <a:tailEnd type="none" w="med" len="med"/>
                        </a:lnR>
                        <a:lnT w="12700" cap="flat" cmpd="sng" algn="ctr">
                          <a:solidFill>
                            <a:schemeClr val="tx1">
                              <a:lumMod val="85000"/>
                              <a:lumOff val="15000"/>
                            </a:schemeClr>
                          </a:solidFill>
                          <a:prstDash val="solid"/>
                          <a:round/>
                          <a:headEnd type="none" w="med" len="med"/>
                          <a:tailEnd type="none" w="med" len="med"/>
                        </a:lnT>
                        <a:lnB w="12700" cap="flat" cmpd="sng" algn="ctr">
                          <a:solidFill>
                            <a:schemeClr val="tx1">
                              <a:lumMod val="85000"/>
                              <a:lumOff val="15000"/>
                            </a:schemeClr>
                          </a:solidFill>
                          <a:prstDash val="solid"/>
                          <a:round/>
                          <a:headEnd type="none" w="med" len="med"/>
                          <a:tailEnd type="none" w="med" len="med"/>
                        </a:lnB>
                        <a:solidFill>
                          <a:srgbClr val="DEEBF7"/>
                        </a:solidFill>
                      </a:tcPr>
                    </a:tc>
                    <a:tc vMerge="1">
                      <a:txBody>
                        <a:bodyPr/>
                        <a:lstStyle/>
                        <a:p>
                          <a:pPr algn="just">
                            <a:lnSpc>
                              <a:spcPct val="115000"/>
                            </a:lnSpc>
                            <a:spcAft>
                              <a:spcPts val="0"/>
                            </a:spcAft>
                          </a:pPr>
                          <a:endParaRPr lang="ru-RU" sz="1000" kern="1200" dirty="0">
                            <a:solidFill>
                              <a:schemeClr val="dk1"/>
                            </a:solidFill>
                            <a:effectLst/>
                            <a:latin typeface="Times New Roman" pitchFamily="18" charset="0"/>
                            <a:ea typeface="+mn-ea"/>
                            <a:cs typeface="Times New Roman" pitchFamily="18" charset="0"/>
                          </a:endParaRPr>
                        </a:p>
                      </a:txBody>
                      <a:tcPr marL="62972" marR="62972" marT="0" marB="0" anchor="ctr">
                        <a:lnL w="12700" cap="flat" cmpd="sng" algn="ctr">
                          <a:solidFill>
                            <a:schemeClr val="tx1">
                              <a:lumMod val="85000"/>
                              <a:lumOff val="15000"/>
                            </a:schemeClr>
                          </a:solidFill>
                          <a:prstDash val="solid"/>
                          <a:round/>
                          <a:headEnd type="none" w="med" len="med"/>
                          <a:tailEnd type="none" w="med" len="med"/>
                        </a:lnL>
                        <a:lnR w="12700" cap="flat" cmpd="sng" algn="ctr">
                          <a:solidFill>
                            <a:schemeClr val="tx1">
                              <a:lumMod val="85000"/>
                              <a:lumOff val="15000"/>
                            </a:schemeClr>
                          </a:solidFill>
                          <a:prstDash val="solid"/>
                          <a:round/>
                          <a:headEnd type="none" w="med" len="med"/>
                          <a:tailEnd type="none" w="med" len="med"/>
                        </a:lnR>
                        <a:lnT w="12700" cap="flat" cmpd="sng" algn="ctr">
                          <a:solidFill>
                            <a:schemeClr val="tx1">
                              <a:lumMod val="85000"/>
                              <a:lumOff val="15000"/>
                            </a:schemeClr>
                          </a:solidFill>
                          <a:prstDash val="solid"/>
                          <a:round/>
                          <a:headEnd type="none" w="med" len="med"/>
                          <a:tailEnd type="none" w="med" len="med"/>
                        </a:lnT>
                        <a:lnB w="12700" cap="flat" cmpd="sng" algn="ctr">
                          <a:solidFill>
                            <a:schemeClr val="tx1">
                              <a:lumMod val="85000"/>
                              <a:lumOff val="15000"/>
                            </a:schemeClr>
                          </a:solidFill>
                          <a:prstDash val="solid"/>
                          <a:round/>
                          <a:headEnd type="none" w="med" len="med"/>
                          <a:tailEnd type="none" w="med" len="med"/>
                        </a:lnB>
                        <a:solidFill>
                          <a:srgbClr val="DEEBF7"/>
                        </a:solidFill>
                      </a:tcPr>
                    </a:tc>
                    <a:tc vMerge="1">
                      <a:txBody>
                        <a:bodyPr/>
                        <a:lstStyle/>
                        <a:p>
                          <a:pPr indent="457200" algn="ctr">
                            <a:lnSpc>
                              <a:spcPct val="115000"/>
                            </a:lnSpc>
                            <a:spcAft>
                              <a:spcPts val="0"/>
                            </a:spcAft>
                          </a:pPr>
                          <a:endParaRPr lang="ru-RU" sz="1000" kern="1200" dirty="0">
                            <a:solidFill>
                              <a:schemeClr val="dk1"/>
                            </a:solidFill>
                            <a:effectLst/>
                            <a:latin typeface="Times New Roman" pitchFamily="18" charset="0"/>
                            <a:ea typeface="+mn-ea"/>
                            <a:cs typeface="Times New Roman" pitchFamily="18" charset="0"/>
                          </a:endParaRPr>
                        </a:p>
                      </a:txBody>
                      <a:tcPr marL="62972" marR="62972" marT="0" marB="0" anchor="ctr">
                        <a:lnL w="12700" cap="flat" cmpd="sng" algn="ctr">
                          <a:solidFill>
                            <a:schemeClr val="tx1">
                              <a:lumMod val="85000"/>
                              <a:lumOff val="15000"/>
                            </a:schemeClr>
                          </a:solidFill>
                          <a:prstDash val="solid"/>
                          <a:round/>
                          <a:headEnd type="none" w="med" len="med"/>
                          <a:tailEnd type="none" w="med" len="med"/>
                        </a:lnL>
                        <a:lnR w="12700" cap="flat" cmpd="sng" algn="ctr">
                          <a:solidFill>
                            <a:schemeClr val="tx1">
                              <a:lumMod val="85000"/>
                              <a:lumOff val="15000"/>
                            </a:schemeClr>
                          </a:solidFill>
                          <a:prstDash val="solid"/>
                          <a:round/>
                          <a:headEnd type="none" w="med" len="med"/>
                          <a:tailEnd type="none" w="med" len="med"/>
                        </a:lnR>
                        <a:lnT w="12700" cap="flat" cmpd="sng" algn="ctr">
                          <a:solidFill>
                            <a:schemeClr val="tx1">
                              <a:lumMod val="85000"/>
                              <a:lumOff val="15000"/>
                            </a:schemeClr>
                          </a:solidFill>
                          <a:prstDash val="solid"/>
                          <a:round/>
                          <a:headEnd type="none" w="med" len="med"/>
                          <a:tailEnd type="none" w="med" len="med"/>
                        </a:lnT>
                        <a:lnB w="12700" cap="flat" cmpd="sng" algn="ctr">
                          <a:solidFill>
                            <a:schemeClr val="tx1">
                              <a:lumMod val="85000"/>
                              <a:lumOff val="15000"/>
                            </a:schemeClr>
                          </a:solidFill>
                          <a:prstDash val="solid"/>
                          <a:round/>
                          <a:headEnd type="none" w="med" len="med"/>
                          <a:tailEnd type="none" w="med" len="med"/>
                        </a:lnB>
                        <a:solidFill>
                          <a:srgbClr val="DEEBF7"/>
                        </a:solidFill>
                      </a:tcPr>
                    </a:tc>
                  </a:tr>
                </a:tbl>
              </a:graphicData>
            </a:graphic>
          </p:graphicFrame>
        </mc:Fallback>
      </mc:AlternateContent>
      <p:sp>
        <p:nvSpPr>
          <p:cNvPr id="5" name="Прямоугольник 23"/>
          <p:cNvSpPr/>
          <p:nvPr/>
        </p:nvSpPr>
        <p:spPr bwMode="auto">
          <a:xfrm>
            <a:off x="2279576" y="94597"/>
            <a:ext cx="9865096" cy="814123"/>
          </a:xfrm>
          <a:custGeom>
            <a:avLst/>
            <a:gdLst>
              <a:gd name="connsiteX0" fmla="*/ 0 w 7827189"/>
              <a:gd name="connsiteY0" fmla="*/ 0 h 1012634"/>
              <a:gd name="connsiteX1" fmla="*/ 7827189 w 7827189"/>
              <a:gd name="connsiteY1" fmla="*/ 0 h 1012634"/>
              <a:gd name="connsiteX2" fmla="*/ 7827189 w 7827189"/>
              <a:gd name="connsiteY2" fmla="*/ 1012634 h 1012634"/>
              <a:gd name="connsiteX3" fmla="*/ 0 w 7827189"/>
              <a:gd name="connsiteY3" fmla="*/ 1012634 h 1012634"/>
              <a:gd name="connsiteX4" fmla="*/ 0 w 7827189"/>
              <a:gd name="connsiteY4" fmla="*/ 0 h 1012634"/>
              <a:gd name="connsiteX0" fmla="*/ 577970 w 7827189"/>
              <a:gd name="connsiteY0" fmla="*/ 0 h 1012634"/>
              <a:gd name="connsiteX1" fmla="*/ 7827189 w 7827189"/>
              <a:gd name="connsiteY1" fmla="*/ 0 h 1012634"/>
              <a:gd name="connsiteX2" fmla="*/ 7827189 w 7827189"/>
              <a:gd name="connsiteY2" fmla="*/ 1012634 h 1012634"/>
              <a:gd name="connsiteX3" fmla="*/ 0 w 7827189"/>
              <a:gd name="connsiteY3" fmla="*/ 1012634 h 1012634"/>
              <a:gd name="connsiteX4" fmla="*/ 577970 w 7827189"/>
              <a:gd name="connsiteY4" fmla="*/ 0 h 1012634"/>
              <a:gd name="connsiteX0" fmla="*/ 560717 w 7827189"/>
              <a:gd name="connsiteY0" fmla="*/ 0 h 1047140"/>
              <a:gd name="connsiteX1" fmla="*/ 7827189 w 7827189"/>
              <a:gd name="connsiteY1" fmla="*/ 34506 h 1047140"/>
              <a:gd name="connsiteX2" fmla="*/ 7827189 w 7827189"/>
              <a:gd name="connsiteY2" fmla="*/ 1047140 h 1047140"/>
              <a:gd name="connsiteX3" fmla="*/ 0 w 7827189"/>
              <a:gd name="connsiteY3" fmla="*/ 1047140 h 1047140"/>
              <a:gd name="connsiteX4" fmla="*/ 560717 w 7827189"/>
              <a:gd name="connsiteY4" fmla="*/ 0 h 10471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27189" h="1047140">
                <a:moveTo>
                  <a:pt x="560717" y="0"/>
                </a:moveTo>
                <a:lnTo>
                  <a:pt x="7827189" y="34506"/>
                </a:lnTo>
                <a:lnTo>
                  <a:pt x="7827189" y="1047140"/>
                </a:lnTo>
                <a:lnTo>
                  <a:pt x="0" y="1047140"/>
                </a:lnTo>
                <a:lnTo>
                  <a:pt x="560717" y="0"/>
                </a:lnTo>
                <a:close/>
              </a:path>
            </a:pathLst>
          </a:custGeom>
          <a:solidFill>
            <a:srgbClr val="0C549E"/>
          </a:solidFill>
          <a:ln>
            <a:solidFill>
              <a:srgbClr val="0C549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r"/>
            <a:r>
              <a:rPr lang="ru-RU" sz="2000" b="1" dirty="0">
                <a:solidFill>
                  <a:prstClr val="white"/>
                </a:solidFill>
                <a:latin typeface="Arial" pitchFamily="34" charset="0"/>
                <a:cs typeface="Arial" pitchFamily="34" charset="0"/>
              </a:rPr>
              <a:t>Методика расчета и применения АП по </a:t>
            </a:r>
            <a:r>
              <a:rPr lang="ru-RU" sz="2000" b="1" dirty="0" smtClean="0">
                <a:solidFill>
                  <a:prstClr val="white"/>
                </a:solidFill>
                <a:latin typeface="Arial" pitchFamily="34" charset="0"/>
                <a:cs typeface="Arial" pitchFamily="34" charset="0"/>
              </a:rPr>
              <a:t>образовательным программам </a:t>
            </a:r>
          </a:p>
          <a:p>
            <a:pPr algn="r"/>
            <a:r>
              <a:rPr lang="ru-RU" sz="2000" b="1" dirty="0" smtClean="0">
                <a:solidFill>
                  <a:prstClr val="white"/>
                </a:solidFill>
                <a:latin typeface="Arial" pitchFamily="34" charset="0"/>
                <a:cs typeface="Arial" pitchFamily="34" charset="0"/>
              </a:rPr>
              <a:t>НОО</a:t>
            </a:r>
            <a:r>
              <a:rPr lang="ru-RU" sz="2000" b="1" dirty="0">
                <a:solidFill>
                  <a:prstClr val="white"/>
                </a:solidFill>
                <a:latin typeface="Arial" pitchFamily="34" charset="0"/>
                <a:cs typeface="Arial" pitchFamily="34" charset="0"/>
              </a:rPr>
              <a:t>, ООО, СОО</a:t>
            </a:r>
          </a:p>
        </p:txBody>
      </p:sp>
      <p:grpSp>
        <p:nvGrpSpPr>
          <p:cNvPr id="4" name="Группа 9"/>
          <p:cNvGrpSpPr>
            <a:grpSpLocks/>
          </p:cNvGrpSpPr>
          <p:nvPr/>
        </p:nvGrpSpPr>
        <p:grpSpPr bwMode="auto">
          <a:xfrm>
            <a:off x="249849" y="-34966"/>
            <a:ext cx="2520281" cy="1073247"/>
            <a:chOff x="143554" y="54314"/>
            <a:chExt cx="3664921" cy="1863953"/>
          </a:xfrm>
        </p:grpSpPr>
        <p:pic>
          <p:nvPicPr>
            <p:cNvPr id="6" name="Picture 2" descr="C:\Users\MalenkovaEV.EDU1\Desktop\Картинки\flag_rossiya_simvolika_lenty_trikolor_99276_2560x1600.jpg"/>
            <p:cNvPicPr>
              <a:picLocks noChangeAspect="1" noChangeArrowheads="1"/>
            </p:cNvPicPr>
            <p:nvPr/>
          </p:nvPicPr>
          <p:blipFill>
            <a:blip r:embed="rId3" cstate="print"/>
            <a:srcRect l="25054" b="11670"/>
            <a:stretch>
              <a:fillRect/>
            </a:stretch>
          </p:blipFill>
          <p:spPr bwMode="auto">
            <a:xfrm rot="10800000">
              <a:off x="143554" y="416691"/>
              <a:ext cx="3206805" cy="1485258"/>
            </a:xfrm>
            <a:prstGeom prst="rect">
              <a:avLst/>
            </a:prstGeom>
            <a:ln>
              <a:noFill/>
            </a:ln>
            <a:effectLst>
              <a:softEdge rad="112500"/>
            </a:effectLst>
          </p:spPr>
        </p:pic>
        <p:pic>
          <p:nvPicPr>
            <p:cNvPr id="7" name="Рисунок 17" descr="Samarskaya_oblast_gerb_h8nqy4tcmxozhyoh4wh5.jpg"/>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59785" y="54314"/>
              <a:ext cx="2748690" cy="18639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32058002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Прямоугольник 23"/>
          <p:cNvSpPr/>
          <p:nvPr/>
        </p:nvSpPr>
        <p:spPr bwMode="auto">
          <a:xfrm>
            <a:off x="2783632" y="478164"/>
            <a:ext cx="9001000" cy="718588"/>
          </a:xfrm>
          <a:custGeom>
            <a:avLst/>
            <a:gdLst>
              <a:gd name="connsiteX0" fmla="*/ 0 w 7827189"/>
              <a:gd name="connsiteY0" fmla="*/ 0 h 1012634"/>
              <a:gd name="connsiteX1" fmla="*/ 7827189 w 7827189"/>
              <a:gd name="connsiteY1" fmla="*/ 0 h 1012634"/>
              <a:gd name="connsiteX2" fmla="*/ 7827189 w 7827189"/>
              <a:gd name="connsiteY2" fmla="*/ 1012634 h 1012634"/>
              <a:gd name="connsiteX3" fmla="*/ 0 w 7827189"/>
              <a:gd name="connsiteY3" fmla="*/ 1012634 h 1012634"/>
              <a:gd name="connsiteX4" fmla="*/ 0 w 7827189"/>
              <a:gd name="connsiteY4" fmla="*/ 0 h 1012634"/>
              <a:gd name="connsiteX0" fmla="*/ 577970 w 7827189"/>
              <a:gd name="connsiteY0" fmla="*/ 0 h 1012634"/>
              <a:gd name="connsiteX1" fmla="*/ 7827189 w 7827189"/>
              <a:gd name="connsiteY1" fmla="*/ 0 h 1012634"/>
              <a:gd name="connsiteX2" fmla="*/ 7827189 w 7827189"/>
              <a:gd name="connsiteY2" fmla="*/ 1012634 h 1012634"/>
              <a:gd name="connsiteX3" fmla="*/ 0 w 7827189"/>
              <a:gd name="connsiteY3" fmla="*/ 1012634 h 1012634"/>
              <a:gd name="connsiteX4" fmla="*/ 577970 w 7827189"/>
              <a:gd name="connsiteY4" fmla="*/ 0 h 1012634"/>
              <a:gd name="connsiteX0" fmla="*/ 560717 w 7827189"/>
              <a:gd name="connsiteY0" fmla="*/ 0 h 1047140"/>
              <a:gd name="connsiteX1" fmla="*/ 7827189 w 7827189"/>
              <a:gd name="connsiteY1" fmla="*/ 34506 h 1047140"/>
              <a:gd name="connsiteX2" fmla="*/ 7827189 w 7827189"/>
              <a:gd name="connsiteY2" fmla="*/ 1047140 h 1047140"/>
              <a:gd name="connsiteX3" fmla="*/ 0 w 7827189"/>
              <a:gd name="connsiteY3" fmla="*/ 1047140 h 1047140"/>
              <a:gd name="connsiteX4" fmla="*/ 560717 w 7827189"/>
              <a:gd name="connsiteY4" fmla="*/ 0 h 10471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27189" h="1047140">
                <a:moveTo>
                  <a:pt x="560717" y="0"/>
                </a:moveTo>
                <a:lnTo>
                  <a:pt x="7827189" y="34506"/>
                </a:lnTo>
                <a:lnTo>
                  <a:pt x="7827189" y="1047140"/>
                </a:lnTo>
                <a:lnTo>
                  <a:pt x="0" y="1047140"/>
                </a:lnTo>
                <a:lnTo>
                  <a:pt x="560717" y="0"/>
                </a:lnTo>
                <a:close/>
              </a:path>
            </a:pathLst>
          </a:custGeom>
          <a:solidFill>
            <a:srgbClr val="0C549E"/>
          </a:solidFill>
          <a:ln>
            <a:solidFill>
              <a:srgbClr val="0C549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ru-RU" sz="2800" b="1" dirty="0" smtClean="0">
                <a:solidFill>
                  <a:schemeClr val="bg1"/>
                </a:solidFill>
                <a:latin typeface="Arial" pitchFamily="34" charset="0"/>
                <a:cs typeface="Arial" pitchFamily="34" charset="0"/>
              </a:rPr>
              <a:t>Реестры</a:t>
            </a:r>
            <a:r>
              <a:rPr lang="ru-RU" sz="2800" b="1" baseline="-25000" dirty="0" smtClean="0">
                <a:solidFill>
                  <a:schemeClr val="bg1"/>
                </a:solidFill>
                <a:latin typeface="Arial" pitchFamily="34" charset="0"/>
                <a:cs typeface="Arial" pitchFamily="34" charset="0"/>
              </a:rPr>
              <a:t>  </a:t>
            </a:r>
          </a:p>
        </p:txBody>
      </p:sp>
      <p:pic>
        <p:nvPicPr>
          <p:cNvPr id="1026" name="Picture 2" descr="http://qrcoder.ru/code/?https%3A%2F%2Fobrnadzor.gov.ru%2Fgosudarstvennye-uslugi-i-funkczii%2Fgosudarstvennye-uslugi%2Fliczenzirovanie-obrazovatelnoj-deyatelnosti%2Fsvodnyj-reestr-liczenzij%2F&amp;4&amp;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932" y="1628800"/>
            <a:ext cx="2171700" cy="217170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qrcoder.ru/code/?https%3A%2F%2Fislod.obrnadzor.gov.ru%2Faccredreestr%2F&amp;4&amp;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4923" y="4077072"/>
            <a:ext cx="2198709" cy="2198709"/>
          </a:xfrm>
          <a:prstGeom prst="rect">
            <a:avLst/>
          </a:prstGeom>
          <a:noFill/>
          <a:extLst>
            <a:ext uri="{909E8E84-426E-40DD-AFC4-6F175D3DCCD1}">
              <a14:hiddenFill xmlns:a14="http://schemas.microsoft.com/office/drawing/2010/main">
                <a:solidFill>
                  <a:srgbClr val="FFFFFF"/>
                </a:solidFill>
              </a14:hiddenFill>
            </a:ext>
          </a:extLst>
        </p:spPr>
      </p:pic>
      <p:sp>
        <p:nvSpPr>
          <p:cNvPr id="11" name="Прямоугольник 10"/>
          <p:cNvSpPr/>
          <p:nvPr/>
        </p:nvSpPr>
        <p:spPr>
          <a:xfrm>
            <a:off x="2908755" y="2553251"/>
            <a:ext cx="8940909" cy="461665"/>
          </a:xfrm>
          <a:prstGeom prst="rect">
            <a:avLst/>
          </a:prstGeom>
        </p:spPr>
        <p:txBody>
          <a:bodyPr wrap="none">
            <a:spAutoFit/>
          </a:bodyPr>
          <a:lstStyle/>
          <a:p>
            <a:r>
              <a:rPr lang="ru-RU" sz="2400" dirty="0">
                <a:latin typeface="Times New Roman" panose="02020603050405020304" pitchFamily="18" charset="0"/>
                <a:cs typeface="Times New Roman" panose="02020603050405020304" pitchFamily="18" charset="0"/>
              </a:rPr>
              <a:t>Реестр </a:t>
            </a:r>
            <a:r>
              <a:rPr lang="ru-RU" sz="2400" dirty="0" smtClean="0">
                <a:latin typeface="Times New Roman" panose="02020603050405020304" pitchFamily="18" charset="0"/>
                <a:cs typeface="Times New Roman" panose="02020603050405020304" pitchFamily="18" charset="0"/>
              </a:rPr>
              <a:t>лицензий на осуществление образовательной деятельности</a:t>
            </a:r>
            <a:endParaRPr lang="ru-RU" sz="2400" dirty="0">
              <a:latin typeface="Times New Roman" panose="02020603050405020304" pitchFamily="18" charset="0"/>
              <a:cs typeface="Times New Roman" panose="02020603050405020304" pitchFamily="18" charset="0"/>
            </a:endParaRPr>
          </a:p>
        </p:txBody>
      </p:sp>
      <p:sp>
        <p:nvSpPr>
          <p:cNvPr id="15" name="Прямоугольник 14"/>
          <p:cNvSpPr/>
          <p:nvPr/>
        </p:nvSpPr>
        <p:spPr>
          <a:xfrm>
            <a:off x="2927649" y="4576261"/>
            <a:ext cx="8791518" cy="1200329"/>
          </a:xfrm>
          <a:prstGeom prst="rect">
            <a:avLst/>
          </a:prstGeom>
        </p:spPr>
        <p:txBody>
          <a:bodyPr wrap="square">
            <a:spAutoFit/>
          </a:bodyPr>
          <a:lstStyle/>
          <a:p>
            <a:pPr algn="just"/>
            <a:r>
              <a:rPr lang="ru-RU" sz="2400" dirty="0">
                <a:latin typeface="Times New Roman" panose="02020603050405020304" pitchFamily="18" charset="0"/>
                <a:cs typeface="Times New Roman" panose="02020603050405020304" pitchFamily="18" charset="0"/>
              </a:rPr>
              <a:t>Реестр организаций, осуществляющих образовательную деятельность по имеющим государственную аккредитацию образовательным программам</a:t>
            </a:r>
          </a:p>
        </p:txBody>
      </p:sp>
      <p:pic>
        <p:nvPicPr>
          <p:cNvPr id="1029"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69690" y="147468"/>
            <a:ext cx="1656184" cy="12490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7151365"/>
      </p:ext>
    </p:extLst>
  </p:cSld>
  <p:clrMapOvr>
    <a:masterClrMapping/>
  </p:clrMapOvr>
  <p:transition spd="med"/>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Подзаголовок 10"/>
          <p:cNvSpPr txBox="1">
            <a:spLocks/>
          </p:cNvSpPr>
          <p:nvPr/>
        </p:nvSpPr>
        <p:spPr>
          <a:xfrm>
            <a:off x="749407" y="1440209"/>
            <a:ext cx="11084073" cy="3347273"/>
          </a:xfrm>
          <a:prstGeom prst="rect">
            <a:avLst/>
          </a:prstGeom>
        </p:spPr>
        <p:txBody>
          <a:bodyPr wrap="square" lIns="117192" tIns="58598" rIns="117192" bIns="58598" spcCol="0" anchor="ctr">
            <a:normAutofit/>
          </a:bodyPr>
          <a:lstStyle/>
          <a:p>
            <a:pPr marL="439475" indent="-439475" algn="ctr" latinLnBrk="1">
              <a:defRPr/>
            </a:pPr>
            <a:r>
              <a:rPr lang="ru-RU" sz="4800" b="1" dirty="0">
                <a:solidFill>
                  <a:srgbClr val="0000CC"/>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Подготовка документов </a:t>
            </a:r>
          </a:p>
          <a:p>
            <a:pPr marL="439475" indent="-439475" algn="ctr" latinLnBrk="1">
              <a:defRPr/>
            </a:pPr>
            <a:r>
              <a:rPr lang="ru-RU" sz="4800" b="1" dirty="0">
                <a:solidFill>
                  <a:srgbClr val="0000CC"/>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в рамках проведения </a:t>
            </a:r>
          </a:p>
          <a:p>
            <a:pPr marL="439475" indent="-439475" algn="ctr" latinLnBrk="1">
              <a:defRPr/>
            </a:pPr>
            <a:r>
              <a:rPr lang="ru-RU" sz="4800" b="1" dirty="0">
                <a:solidFill>
                  <a:srgbClr val="0000CC"/>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г</a:t>
            </a:r>
            <a:r>
              <a:rPr lang="ru-RU" sz="4800" b="1" dirty="0" smtClean="0">
                <a:solidFill>
                  <a:srgbClr val="0000CC"/>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осударственной аккредитации</a:t>
            </a:r>
            <a:endParaRPr lang="ru-RU" sz="4800" b="1" dirty="0">
              <a:solidFill>
                <a:srgbClr val="0000CC"/>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9" name="Rectangle 14"/>
          <p:cNvSpPr txBox="1">
            <a:spLocks noChangeArrowheads="1"/>
          </p:cNvSpPr>
          <p:nvPr/>
        </p:nvSpPr>
        <p:spPr bwMode="auto">
          <a:xfrm>
            <a:off x="1499872" y="4904068"/>
            <a:ext cx="9753717" cy="14401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17192" tIns="58598" rIns="117192" bIns="58598"/>
          <a:lstStyle>
            <a:lvl1pPr marL="342900" indent="-342900" defTabSz="685800">
              <a:defRPr>
                <a:solidFill>
                  <a:schemeClr val="tx1"/>
                </a:solidFill>
                <a:latin typeface="Arial" pitchFamily="34" charset="0"/>
              </a:defRPr>
            </a:lvl1pPr>
            <a:lvl2pPr marL="342900" indent="-342900" defTabSz="685800">
              <a:defRPr>
                <a:solidFill>
                  <a:schemeClr val="tx1"/>
                </a:solidFill>
                <a:latin typeface="Arial" pitchFamily="34" charset="0"/>
              </a:defRPr>
            </a:lvl2pPr>
            <a:lvl3pPr marL="1143000" indent="-228600" defTabSz="685800">
              <a:defRPr>
                <a:solidFill>
                  <a:schemeClr val="tx1"/>
                </a:solidFill>
                <a:latin typeface="Arial" pitchFamily="34" charset="0"/>
              </a:defRPr>
            </a:lvl3pPr>
            <a:lvl4pPr marL="1600200" indent="-228600" defTabSz="685800">
              <a:defRPr>
                <a:solidFill>
                  <a:schemeClr val="tx1"/>
                </a:solidFill>
                <a:latin typeface="Arial" pitchFamily="34" charset="0"/>
              </a:defRPr>
            </a:lvl4pPr>
            <a:lvl5pPr marL="2057400" indent="-228600" defTabSz="685800">
              <a:defRPr>
                <a:solidFill>
                  <a:schemeClr val="tx1"/>
                </a:solidFill>
                <a:latin typeface="Arial" pitchFamily="34" charset="0"/>
              </a:defRPr>
            </a:lvl5pPr>
            <a:lvl6pPr marL="2514600" indent="-228600" defTabSz="685800" eaLnBrk="0" fontAlgn="base" hangingPunct="0">
              <a:spcBef>
                <a:spcPct val="0"/>
              </a:spcBef>
              <a:spcAft>
                <a:spcPct val="0"/>
              </a:spcAft>
              <a:defRPr>
                <a:solidFill>
                  <a:schemeClr val="tx1"/>
                </a:solidFill>
                <a:latin typeface="Arial" pitchFamily="34" charset="0"/>
              </a:defRPr>
            </a:lvl6pPr>
            <a:lvl7pPr marL="2971800" indent="-228600" defTabSz="685800" eaLnBrk="0" fontAlgn="base" hangingPunct="0">
              <a:spcBef>
                <a:spcPct val="0"/>
              </a:spcBef>
              <a:spcAft>
                <a:spcPct val="0"/>
              </a:spcAft>
              <a:defRPr>
                <a:solidFill>
                  <a:schemeClr val="tx1"/>
                </a:solidFill>
                <a:latin typeface="Arial" pitchFamily="34" charset="0"/>
              </a:defRPr>
            </a:lvl7pPr>
            <a:lvl8pPr marL="3429000" indent="-228600" defTabSz="685800" eaLnBrk="0" fontAlgn="base" hangingPunct="0">
              <a:spcBef>
                <a:spcPct val="0"/>
              </a:spcBef>
              <a:spcAft>
                <a:spcPct val="0"/>
              </a:spcAft>
              <a:defRPr>
                <a:solidFill>
                  <a:schemeClr val="tx1"/>
                </a:solidFill>
                <a:latin typeface="Arial" pitchFamily="34" charset="0"/>
              </a:defRPr>
            </a:lvl8pPr>
            <a:lvl9pPr marL="3886200" indent="-228600" defTabSz="685800" eaLnBrk="0" fontAlgn="base" hangingPunct="0">
              <a:spcBef>
                <a:spcPct val="0"/>
              </a:spcBef>
              <a:spcAft>
                <a:spcPct val="0"/>
              </a:spcAft>
              <a:defRPr>
                <a:solidFill>
                  <a:schemeClr val="tx1"/>
                </a:solidFill>
                <a:latin typeface="Arial" pitchFamily="34" charset="0"/>
              </a:defRPr>
            </a:lvl9pPr>
          </a:lstStyle>
          <a:p>
            <a:pPr lvl="1" algn="ctr" eaLnBrk="1" latinLnBrk="1" hangingPunct="1"/>
            <a:endParaRPr lang="ru-RU" altLang="ru-RU" dirty="0">
              <a:latin typeface="+mn-lt"/>
              <a:cs typeface="Times New Roman" pitchFamily="18" charset="0"/>
            </a:endParaRPr>
          </a:p>
        </p:txBody>
      </p:sp>
      <p:pic>
        <p:nvPicPr>
          <p:cNvPr id="10" name="Рисунок 9" descr="Нижн_колонт"/>
          <p:cNvPicPr/>
          <p:nvPr/>
        </p:nvPicPr>
        <p:blipFill>
          <a:blip r:embed="rId2" cstate="print"/>
          <a:srcRect/>
          <a:stretch>
            <a:fillRect/>
          </a:stretch>
        </p:blipFill>
        <p:spPr bwMode="auto">
          <a:xfrm>
            <a:off x="1792890" y="342944"/>
            <a:ext cx="8821376" cy="776699"/>
          </a:xfrm>
          <a:prstGeom prst="rect">
            <a:avLst/>
          </a:prstGeom>
          <a:noFill/>
          <a:ln w="9525">
            <a:noFill/>
            <a:miter lim="800000"/>
            <a:headEnd/>
            <a:tailEnd/>
          </a:ln>
        </p:spPr>
      </p:pic>
    </p:spTree>
    <p:extLst>
      <p:ext uri="{BB962C8B-B14F-4D97-AF65-F5344CB8AC3E}">
        <p14:creationId xmlns:p14="http://schemas.microsoft.com/office/powerpoint/2010/main" val="257437476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Подзаголовок 10"/>
          <p:cNvSpPr txBox="1">
            <a:spLocks/>
          </p:cNvSpPr>
          <p:nvPr/>
        </p:nvSpPr>
        <p:spPr>
          <a:xfrm>
            <a:off x="2063552" y="3717032"/>
            <a:ext cx="7362817" cy="1124695"/>
          </a:xfrm>
          <a:prstGeom prst="rect">
            <a:avLst/>
          </a:prstGeom>
        </p:spPr>
        <p:txBody>
          <a:bodyPr wrap="square" lIns="117192" tIns="58598" rIns="117192" bIns="58598" spcCol="0" anchor="ctr">
            <a:normAutofit/>
          </a:bodyPr>
          <a:lstStyle/>
          <a:p>
            <a:pPr marL="439475" indent="-439475" algn="ctr" latinLnBrk="1">
              <a:defRPr/>
            </a:pPr>
            <a:r>
              <a:rPr lang="en-US" sz="4800" b="1" dirty="0">
                <a:solidFill>
                  <a:srgbClr val="0000CC"/>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https://rcmo.ru/</a:t>
            </a:r>
            <a:endParaRPr lang="ru-RU" sz="4800" b="1" dirty="0">
              <a:solidFill>
                <a:srgbClr val="0000CC"/>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9" name="Рисунок 8" descr="Нижн_колонт"/>
          <p:cNvPicPr/>
          <p:nvPr/>
        </p:nvPicPr>
        <p:blipFill>
          <a:blip r:embed="rId2" cstate="print"/>
          <a:srcRect/>
          <a:stretch>
            <a:fillRect/>
          </a:stretch>
        </p:blipFill>
        <p:spPr bwMode="auto">
          <a:xfrm>
            <a:off x="1792890" y="342944"/>
            <a:ext cx="8821376" cy="776699"/>
          </a:xfrm>
          <a:prstGeom prst="rect">
            <a:avLst/>
          </a:prstGeom>
          <a:noFill/>
          <a:ln w="9525">
            <a:noFill/>
            <a:miter lim="800000"/>
            <a:headEnd/>
            <a:tailEnd/>
          </a:ln>
        </p:spPr>
      </p:pic>
      <p:pic>
        <p:nvPicPr>
          <p:cNvPr id="2" name="Picture 2" descr="C:\Users\serebryakovakv\Downloads\2026-08-19_11-38-12.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1384" y="1867303"/>
            <a:ext cx="11161240" cy="12016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580278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Нижн_колонт"/>
          <p:cNvPicPr/>
          <p:nvPr/>
        </p:nvPicPr>
        <p:blipFill>
          <a:blip r:embed="rId2" cstate="print"/>
          <a:srcRect/>
          <a:stretch>
            <a:fillRect/>
          </a:stretch>
        </p:blipFill>
        <p:spPr bwMode="auto">
          <a:xfrm>
            <a:off x="1792890" y="342944"/>
            <a:ext cx="8821376" cy="776699"/>
          </a:xfrm>
          <a:prstGeom prst="rect">
            <a:avLst/>
          </a:prstGeom>
          <a:noFill/>
          <a:ln w="9525">
            <a:noFill/>
            <a:miter lim="800000"/>
            <a:headEnd/>
            <a:tailEnd/>
          </a:ln>
        </p:spPr>
      </p:pic>
      <p:pic>
        <p:nvPicPr>
          <p:cNvPr id="1027" name="Picture 3" descr="C:\Users\serebryakovakv\Downloads\2026-08-20_14-33-14.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31504" y="1082388"/>
            <a:ext cx="8871724" cy="5154924"/>
          </a:xfrm>
          <a:prstGeom prst="rect">
            <a:avLst/>
          </a:prstGeom>
          <a:noFill/>
          <a:extLst>
            <a:ext uri="{909E8E84-426E-40DD-AFC4-6F175D3DCCD1}">
              <a14:hiddenFill xmlns:a14="http://schemas.microsoft.com/office/drawing/2010/main">
                <a:solidFill>
                  <a:srgbClr val="FFFFFF"/>
                </a:solidFill>
              </a14:hiddenFill>
            </a:ext>
          </a:extLst>
        </p:spPr>
      </p:pic>
      <p:sp>
        <p:nvSpPr>
          <p:cNvPr id="6" name="Прямоугольник 5"/>
          <p:cNvSpPr/>
          <p:nvPr/>
        </p:nvSpPr>
        <p:spPr>
          <a:xfrm>
            <a:off x="1127448" y="5157192"/>
            <a:ext cx="9486818" cy="1631216"/>
          </a:xfrm>
          <a:prstGeom prst="rect">
            <a:avLst/>
          </a:prstGeom>
          <a:solidFill>
            <a:schemeClr val="bg1"/>
          </a:solidFill>
        </p:spPr>
        <p:txBody>
          <a:bodyPr wrap="square">
            <a:spAutoFit/>
          </a:bodyPr>
          <a:lstStyle/>
          <a:p>
            <a:pPr algn="ctr">
              <a:lnSpc>
                <a:spcPct val="100000"/>
              </a:lnSpc>
              <a:spcBef>
                <a:spcPct val="0"/>
              </a:spcBef>
              <a:buFontTx/>
              <a:buNone/>
            </a:pPr>
            <a:endParaRPr lang="ru-RU" altLang="ru-RU" sz="2000" b="1" dirty="0" smtClean="0">
              <a:solidFill>
                <a:srgbClr val="FF0000"/>
              </a:solidFill>
              <a:latin typeface="Times New Roman" panose="02020603050405020304" pitchFamily="18" charset="0"/>
              <a:cs typeface="Times New Roman" panose="02020603050405020304" pitchFamily="18" charset="0"/>
            </a:endParaRPr>
          </a:p>
          <a:p>
            <a:pPr algn="ctr">
              <a:lnSpc>
                <a:spcPct val="100000"/>
              </a:lnSpc>
              <a:spcBef>
                <a:spcPct val="0"/>
              </a:spcBef>
              <a:buFontTx/>
              <a:buNone/>
            </a:pPr>
            <a:r>
              <a:rPr lang="ru-RU" altLang="ru-RU" sz="2000" b="1" dirty="0" smtClean="0">
                <a:solidFill>
                  <a:srgbClr val="FF0000"/>
                </a:solidFill>
                <a:latin typeface="Times New Roman" panose="02020603050405020304" pitchFamily="18" charset="0"/>
                <a:cs typeface="Times New Roman" panose="02020603050405020304" pitchFamily="18" charset="0"/>
              </a:rPr>
              <a:t>Формы </a:t>
            </a:r>
            <a:r>
              <a:rPr lang="ru-RU" altLang="ru-RU" sz="2000" b="1" dirty="0">
                <a:solidFill>
                  <a:srgbClr val="FF0000"/>
                </a:solidFill>
                <a:latin typeface="Times New Roman" panose="02020603050405020304" pitchFamily="18" charset="0"/>
                <a:cs typeface="Times New Roman" panose="02020603050405020304" pitchFamily="18" charset="0"/>
              </a:rPr>
              <a:t>документов, необходимых для получения услуги по государственной аккредитации образовательной деятельности, размещены на сайте  РЦМО в разделе «Аккредитация», подразделе «Подача документов</a:t>
            </a:r>
            <a:r>
              <a:rPr lang="ru-RU" altLang="ru-RU" sz="2000" b="1" dirty="0" smtClean="0">
                <a:solidFill>
                  <a:srgbClr val="FF0000"/>
                </a:solidFill>
                <a:latin typeface="Times New Roman" panose="02020603050405020304" pitchFamily="18" charset="0"/>
                <a:cs typeface="Times New Roman" panose="02020603050405020304" pitchFamily="18" charset="0"/>
              </a:rPr>
              <a:t>».</a:t>
            </a:r>
          </a:p>
          <a:p>
            <a:pPr algn="ctr">
              <a:lnSpc>
                <a:spcPct val="100000"/>
              </a:lnSpc>
              <a:spcBef>
                <a:spcPct val="0"/>
              </a:spcBef>
              <a:buFontTx/>
              <a:buNone/>
            </a:pPr>
            <a:endParaRPr lang="ru-RU" altLang="ru-RU" sz="20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6280162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трелка вниз 2"/>
          <p:cNvSpPr/>
          <p:nvPr/>
        </p:nvSpPr>
        <p:spPr>
          <a:xfrm>
            <a:off x="1584906" y="3429000"/>
            <a:ext cx="504056" cy="295232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8" name="Рисунок 7" descr="Нижн_колонт"/>
          <p:cNvPicPr/>
          <p:nvPr/>
        </p:nvPicPr>
        <p:blipFill>
          <a:blip r:embed="rId2" cstate="print"/>
          <a:srcRect/>
          <a:stretch>
            <a:fillRect/>
          </a:stretch>
        </p:blipFill>
        <p:spPr bwMode="auto">
          <a:xfrm>
            <a:off x="1792890" y="342944"/>
            <a:ext cx="8821376" cy="776699"/>
          </a:xfrm>
          <a:prstGeom prst="rect">
            <a:avLst/>
          </a:prstGeom>
          <a:noFill/>
          <a:ln w="9525">
            <a:noFill/>
            <a:miter lim="800000"/>
            <a:headEnd/>
            <a:tailEnd/>
          </a:ln>
        </p:spPr>
      </p:pic>
      <p:pic>
        <p:nvPicPr>
          <p:cNvPr id="2050" name="Picture 2" descr="C:\Users\serebryakovakv\Downloads\2026-08-20_14-58-39.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51584" y="1084536"/>
            <a:ext cx="8033757" cy="56166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8757046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Группа 9"/>
          <p:cNvGrpSpPr>
            <a:grpSpLocks/>
          </p:cNvGrpSpPr>
          <p:nvPr/>
        </p:nvGrpSpPr>
        <p:grpSpPr bwMode="auto">
          <a:xfrm>
            <a:off x="407368" y="105178"/>
            <a:ext cx="2520281" cy="1073247"/>
            <a:chOff x="143554" y="54314"/>
            <a:chExt cx="3664921" cy="1863953"/>
          </a:xfrm>
        </p:grpSpPr>
        <p:pic>
          <p:nvPicPr>
            <p:cNvPr id="3" name="Picture 2" descr="C:\Users\MalenkovaEV.EDU1\Desktop\Картинки\flag_rossiya_simvolika_lenty_trikolor_99276_2560x1600.jpg"/>
            <p:cNvPicPr>
              <a:picLocks noChangeAspect="1" noChangeArrowheads="1"/>
            </p:cNvPicPr>
            <p:nvPr/>
          </p:nvPicPr>
          <p:blipFill>
            <a:blip r:embed="rId2" cstate="print"/>
            <a:srcRect l="25054" b="11670"/>
            <a:stretch>
              <a:fillRect/>
            </a:stretch>
          </p:blipFill>
          <p:spPr bwMode="auto">
            <a:xfrm rot="10800000">
              <a:off x="143554" y="416691"/>
              <a:ext cx="3206805" cy="1485258"/>
            </a:xfrm>
            <a:prstGeom prst="rect">
              <a:avLst/>
            </a:prstGeom>
            <a:ln>
              <a:noFill/>
            </a:ln>
            <a:effectLst>
              <a:softEdge rad="112500"/>
            </a:effectLst>
          </p:spPr>
        </p:pic>
        <p:pic>
          <p:nvPicPr>
            <p:cNvPr id="4" name="Рисунок 17" descr="Samarskaya_oblast_gerb_h8nqy4tcmxozhyoh4wh5.jpg"/>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59785" y="54314"/>
              <a:ext cx="2748690" cy="18639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 name="Прямоугольник 23"/>
          <p:cNvSpPr/>
          <p:nvPr/>
        </p:nvSpPr>
        <p:spPr bwMode="auto">
          <a:xfrm>
            <a:off x="2932067" y="282508"/>
            <a:ext cx="9001000" cy="718588"/>
          </a:xfrm>
          <a:custGeom>
            <a:avLst/>
            <a:gdLst>
              <a:gd name="connsiteX0" fmla="*/ 0 w 7827189"/>
              <a:gd name="connsiteY0" fmla="*/ 0 h 1012634"/>
              <a:gd name="connsiteX1" fmla="*/ 7827189 w 7827189"/>
              <a:gd name="connsiteY1" fmla="*/ 0 h 1012634"/>
              <a:gd name="connsiteX2" fmla="*/ 7827189 w 7827189"/>
              <a:gd name="connsiteY2" fmla="*/ 1012634 h 1012634"/>
              <a:gd name="connsiteX3" fmla="*/ 0 w 7827189"/>
              <a:gd name="connsiteY3" fmla="*/ 1012634 h 1012634"/>
              <a:gd name="connsiteX4" fmla="*/ 0 w 7827189"/>
              <a:gd name="connsiteY4" fmla="*/ 0 h 1012634"/>
              <a:gd name="connsiteX0" fmla="*/ 577970 w 7827189"/>
              <a:gd name="connsiteY0" fmla="*/ 0 h 1012634"/>
              <a:gd name="connsiteX1" fmla="*/ 7827189 w 7827189"/>
              <a:gd name="connsiteY1" fmla="*/ 0 h 1012634"/>
              <a:gd name="connsiteX2" fmla="*/ 7827189 w 7827189"/>
              <a:gd name="connsiteY2" fmla="*/ 1012634 h 1012634"/>
              <a:gd name="connsiteX3" fmla="*/ 0 w 7827189"/>
              <a:gd name="connsiteY3" fmla="*/ 1012634 h 1012634"/>
              <a:gd name="connsiteX4" fmla="*/ 577970 w 7827189"/>
              <a:gd name="connsiteY4" fmla="*/ 0 h 1012634"/>
              <a:gd name="connsiteX0" fmla="*/ 560717 w 7827189"/>
              <a:gd name="connsiteY0" fmla="*/ 0 h 1047140"/>
              <a:gd name="connsiteX1" fmla="*/ 7827189 w 7827189"/>
              <a:gd name="connsiteY1" fmla="*/ 34506 h 1047140"/>
              <a:gd name="connsiteX2" fmla="*/ 7827189 w 7827189"/>
              <a:gd name="connsiteY2" fmla="*/ 1047140 h 1047140"/>
              <a:gd name="connsiteX3" fmla="*/ 0 w 7827189"/>
              <a:gd name="connsiteY3" fmla="*/ 1047140 h 1047140"/>
              <a:gd name="connsiteX4" fmla="*/ 560717 w 7827189"/>
              <a:gd name="connsiteY4" fmla="*/ 0 h 10471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27189" h="1047140">
                <a:moveTo>
                  <a:pt x="560717" y="0"/>
                </a:moveTo>
                <a:lnTo>
                  <a:pt x="7827189" y="34506"/>
                </a:lnTo>
                <a:lnTo>
                  <a:pt x="7827189" y="1047140"/>
                </a:lnTo>
                <a:lnTo>
                  <a:pt x="0" y="1047140"/>
                </a:lnTo>
                <a:lnTo>
                  <a:pt x="560717" y="0"/>
                </a:lnTo>
                <a:close/>
              </a:path>
            </a:pathLst>
          </a:custGeom>
          <a:solidFill>
            <a:srgbClr val="0C549E"/>
          </a:solidFill>
          <a:ln>
            <a:solidFill>
              <a:srgbClr val="0C549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ru-RU" sz="2400" b="1" dirty="0" smtClean="0">
                <a:solidFill>
                  <a:prstClr val="white"/>
                </a:solidFill>
                <a:latin typeface="Arial" pitchFamily="34" charset="0"/>
                <a:cs typeface="Arial" pitchFamily="34" charset="0"/>
              </a:rPr>
              <a:t>   План-график  </a:t>
            </a:r>
            <a:r>
              <a:rPr lang="ru-RU" sz="2400" b="1" dirty="0">
                <a:solidFill>
                  <a:prstClr val="white"/>
                </a:solidFill>
                <a:latin typeface="Arial" pitchFamily="34" charset="0"/>
                <a:cs typeface="Arial" pitchFamily="34" charset="0"/>
              </a:rPr>
              <a:t>на </a:t>
            </a:r>
            <a:r>
              <a:rPr lang="en-US" sz="2400" b="1" dirty="0" smtClean="0">
                <a:solidFill>
                  <a:prstClr val="white"/>
                </a:solidFill>
                <a:latin typeface="Arial" pitchFamily="34" charset="0"/>
                <a:cs typeface="Arial" pitchFamily="34" charset="0"/>
              </a:rPr>
              <a:t>II</a:t>
            </a:r>
            <a:r>
              <a:rPr lang="ru-RU" sz="2400" b="1" dirty="0" smtClean="0">
                <a:solidFill>
                  <a:prstClr val="white"/>
                </a:solidFill>
                <a:latin typeface="Arial" pitchFamily="34" charset="0"/>
                <a:cs typeface="Arial" pitchFamily="34" charset="0"/>
              </a:rPr>
              <a:t> </a:t>
            </a:r>
            <a:r>
              <a:rPr lang="ru-RU" sz="2400" b="1" dirty="0">
                <a:solidFill>
                  <a:prstClr val="white"/>
                </a:solidFill>
                <a:latin typeface="Arial" pitchFamily="34" charset="0"/>
                <a:cs typeface="Arial" pitchFamily="34" charset="0"/>
              </a:rPr>
              <a:t>полугодие </a:t>
            </a:r>
            <a:r>
              <a:rPr lang="ru-RU" sz="2400" b="1" dirty="0" smtClean="0">
                <a:solidFill>
                  <a:prstClr val="white"/>
                </a:solidFill>
                <a:latin typeface="Arial" pitchFamily="34" charset="0"/>
                <a:cs typeface="Arial" pitchFamily="34" charset="0"/>
              </a:rPr>
              <a:t>2026 </a:t>
            </a:r>
            <a:r>
              <a:rPr lang="ru-RU" sz="2400" b="1" dirty="0">
                <a:solidFill>
                  <a:prstClr val="white"/>
                </a:solidFill>
                <a:latin typeface="Arial" pitchFamily="34" charset="0"/>
                <a:cs typeface="Arial" pitchFamily="34" charset="0"/>
              </a:rPr>
              <a:t>года</a:t>
            </a:r>
          </a:p>
        </p:txBody>
      </p:sp>
      <p:graphicFrame>
        <p:nvGraphicFramePr>
          <p:cNvPr id="7" name="Таблица 6"/>
          <p:cNvGraphicFramePr>
            <a:graphicFrameLocks noGrp="1"/>
          </p:cNvGraphicFramePr>
          <p:nvPr>
            <p:extLst>
              <p:ext uri="{D42A27DB-BD31-4B8C-83A1-F6EECF244321}">
                <p14:modId xmlns:p14="http://schemas.microsoft.com/office/powerpoint/2010/main" val="3398556401"/>
              </p:ext>
            </p:extLst>
          </p:nvPr>
        </p:nvGraphicFramePr>
        <p:xfrm>
          <a:off x="411787" y="1772816"/>
          <a:ext cx="11521280" cy="4272968"/>
        </p:xfrm>
        <a:graphic>
          <a:graphicData uri="http://schemas.openxmlformats.org/drawingml/2006/table">
            <a:tbl>
              <a:tblPr firstRow="1" bandRow="1">
                <a:tableStyleId>{5C22544A-7EE6-4342-B048-85BDC9FD1C3A}</a:tableStyleId>
              </a:tblPr>
              <a:tblGrid>
                <a:gridCol w="1800200">
                  <a:extLst>
                    <a:ext uri="{9D8B030D-6E8A-4147-A177-3AD203B41FA5}">
                      <a16:colId xmlns="" xmlns:a16="http://schemas.microsoft.com/office/drawing/2014/main" val="20000"/>
                    </a:ext>
                  </a:extLst>
                </a:gridCol>
                <a:gridCol w="2880320">
                  <a:extLst>
                    <a:ext uri="{9D8B030D-6E8A-4147-A177-3AD203B41FA5}">
                      <a16:colId xmlns="" xmlns:a16="http://schemas.microsoft.com/office/drawing/2014/main" val="20001"/>
                    </a:ext>
                  </a:extLst>
                </a:gridCol>
                <a:gridCol w="6840760">
                  <a:extLst>
                    <a:ext uri="{9D8B030D-6E8A-4147-A177-3AD203B41FA5}">
                      <a16:colId xmlns="" xmlns:a16="http://schemas.microsoft.com/office/drawing/2014/main" val="20002"/>
                    </a:ext>
                  </a:extLst>
                </a:gridCol>
              </a:tblGrid>
              <a:tr h="624069">
                <a:tc>
                  <a:txBody>
                    <a:bodyPr/>
                    <a:lstStyle/>
                    <a:p>
                      <a:pPr algn="ctr"/>
                      <a:r>
                        <a:rPr lang="ru-RU" dirty="0" smtClean="0"/>
                        <a:t>Дата подачи</a:t>
                      </a:r>
                      <a:r>
                        <a:rPr lang="ru-RU" baseline="0" dirty="0" smtClean="0"/>
                        <a:t> заявления</a:t>
                      </a:r>
                      <a:endParaRPr lang="ru-RU" dirty="0"/>
                    </a:p>
                  </a:txBody>
                  <a:tcPr>
                    <a:lnB w="12700" cap="flat" cmpd="sng" algn="ctr">
                      <a:solidFill>
                        <a:schemeClr val="tx1"/>
                      </a:solidFill>
                      <a:prstDash val="solid"/>
                      <a:round/>
                      <a:headEnd type="none" w="med" len="med"/>
                      <a:tailEnd type="none" w="med" len="med"/>
                    </a:lnB>
                  </a:tcPr>
                </a:tc>
                <a:tc>
                  <a:txBody>
                    <a:bodyPr/>
                    <a:lstStyle/>
                    <a:p>
                      <a:pPr algn="ctr"/>
                      <a:r>
                        <a:rPr lang="ru-RU" dirty="0" smtClean="0"/>
                        <a:t>Период выезда экспертной группы</a:t>
                      </a:r>
                      <a:endParaRPr lang="ru-RU" dirty="0"/>
                    </a:p>
                  </a:txBody>
                  <a:tcPr anchor="ctr">
                    <a:lnB w="12700" cap="flat" cmpd="sng" algn="ctr">
                      <a:solidFill>
                        <a:schemeClr val="tx1"/>
                      </a:solidFill>
                      <a:prstDash val="solid"/>
                      <a:round/>
                      <a:headEnd type="none" w="med" len="med"/>
                      <a:tailEnd type="none" w="med" len="med"/>
                    </a:lnB>
                  </a:tcPr>
                </a:tc>
                <a:tc>
                  <a:txBody>
                    <a:bodyPr/>
                    <a:lstStyle/>
                    <a:p>
                      <a:pPr algn="ctr"/>
                      <a:r>
                        <a:rPr lang="ru-RU" dirty="0" smtClean="0"/>
                        <a:t>Наименование  ОО </a:t>
                      </a:r>
                    </a:p>
                  </a:txBody>
                  <a:tcPr anchor="ctr">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0"/>
                  </a:ext>
                </a:extLst>
              </a:tr>
              <a:tr h="673444">
                <a:tc>
                  <a:txBody>
                    <a:bodyPr/>
                    <a:lstStyle/>
                    <a:p>
                      <a:pPr algn="ctr"/>
                      <a:r>
                        <a:rPr lang="ru-RU" sz="2400" dirty="0" smtClean="0"/>
                        <a:t>12.10.2026</a:t>
                      </a:r>
                      <a:endParaRPr lang="ru-RU"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ru-RU" sz="2400" dirty="0" smtClean="0"/>
                        <a:t>19.10.-23.10.2026 </a:t>
                      </a:r>
                      <a:endParaRPr lang="ru-RU"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ru-RU" sz="2200" dirty="0" err="1" smtClean="0"/>
                        <a:t>Шенталинский</a:t>
                      </a:r>
                      <a:r>
                        <a:rPr lang="ru-RU" sz="2200" dirty="0" smtClean="0"/>
                        <a:t> филиал ГБПОУ "Тольяттинский медицинский колледж"</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0001"/>
                  </a:ext>
                </a:extLst>
              </a:tr>
              <a:tr h="673444">
                <a:tc>
                  <a:txBody>
                    <a:bodyPr/>
                    <a:lstStyle/>
                    <a:p>
                      <a:pPr algn="ctr"/>
                      <a:r>
                        <a:rPr lang="ru-RU" sz="2400" dirty="0" smtClean="0"/>
                        <a:t>12.10.2026</a:t>
                      </a:r>
                      <a:endParaRPr lang="ru-RU"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ru-RU" sz="2400" dirty="0" smtClean="0"/>
                        <a:t>19.10.-23.10.2026 </a:t>
                      </a:r>
                      <a:endParaRPr lang="ru-RU"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ru-RU" sz="2200" dirty="0" smtClean="0"/>
                        <a:t>АПОО "ИНСТИТУТ НАПРАВО.РУ"</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0002"/>
                  </a:ext>
                </a:extLst>
              </a:tr>
              <a:tr h="673444">
                <a:tc>
                  <a:txBody>
                    <a:bodyPr/>
                    <a:lstStyle/>
                    <a:p>
                      <a:pPr algn="ctr"/>
                      <a:r>
                        <a:rPr lang="ru-RU" sz="2400" dirty="0" smtClean="0"/>
                        <a:t>02.11.2026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ru-RU" sz="2400" dirty="0" smtClean="0"/>
                        <a:t>09.11.-13.11.2026</a:t>
                      </a:r>
                      <a:endParaRPr lang="ru-RU"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ru-RU" sz="2200" dirty="0" smtClean="0"/>
                        <a:t>ГБПОУ СО "Самарский государственный колледж сервисных технологий и дизайна"</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0003"/>
                  </a:ext>
                </a:extLst>
              </a:tr>
              <a:tr h="673444">
                <a:tc>
                  <a:txBody>
                    <a:bodyPr/>
                    <a:lstStyle/>
                    <a:p>
                      <a:pPr algn="ctr"/>
                      <a:r>
                        <a:rPr lang="ru-RU" sz="2400" dirty="0" smtClean="0"/>
                        <a:t>09.11.2026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ru-RU" sz="2400" dirty="0" smtClean="0"/>
                        <a:t>16.11.-20.11.2026 </a:t>
                      </a:r>
                      <a:endParaRPr lang="ru-RU"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ru-RU" sz="2200" dirty="0" smtClean="0"/>
                        <a:t>ЧУПО "Тольяттинский экономико-технологический колледж"</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0004"/>
                  </a:ext>
                </a:extLst>
              </a:tr>
              <a:tr h="673444">
                <a:tc>
                  <a:txBody>
                    <a:bodyPr/>
                    <a:lstStyle/>
                    <a:p>
                      <a:pPr algn="ctr"/>
                      <a:r>
                        <a:rPr lang="ru-RU" sz="2400" dirty="0" smtClean="0"/>
                        <a:t>09.11.2026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ru-RU" sz="2400" dirty="0" smtClean="0"/>
                        <a:t>16.11.-20.11.2026 </a:t>
                      </a:r>
                      <a:endParaRPr lang="ru-RU"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ru-RU" sz="2200" dirty="0" smtClean="0"/>
                        <a:t>ГБОУ СОШ с. Красноармейское</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Tree>
    <p:extLst>
      <p:ext uri="{BB962C8B-B14F-4D97-AF65-F5344CB8AC3E}">
        <p14:creationId xmlns:p14="http://schemas.microsoft.com/office/powerpoint/2010/main" val="4122339018"/>
      </p:ext>
    </p:extLst>
  </p:cSld>
  <p:clrMapOvr>
    <a:masterClrMapping/>
  </p:clrMapOvr>
  <p:transition spd="med"/>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Нижн_колонт"/>
          <p:cNvPicPr/>
          <p:nvPr/>
        </p:nvPicPr>
        <p:blipFill>
          <a:blip r:embed="rId2" cstate="print"/>
          <a:srcRect/>
          <a:stretch>
            <a:fillRect/>
          </a:stretch>
        </p:blipFill>
        <p:spPr bwMode="auto">
          <a:xfrm>
            <a:off x="1792890" y="342944"/>
            <a:ext cx="8821376" cy="776699"/>
          </a:xfrm>
          <a:prstGeom prst="rect">
            <a:avLst/>
          </a:prstGeom>
          <a:noFill/>
          <a:ln w="9525">
            <a:noFill/>
            <a:miter lim="800000"/>
            <a:headEnd/>
            <a:tailEnd/>
          </a:ln>
        </p:spPr>
      </p:pic>
      <p:pic>
        <p:nvPicPr>
          <p:cNvPr id="7" name="Picture 3"/>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9046" t="4390" r="23822" b="13027"/>
          <a:stretch/>
        </p:blipFill>
        <p:spPr bwMode="auto">
          <a:xfrm>
            <a:off x="8184232" y="1484383"/>
            <a:ext cx="805624" cy="11645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692329" y="1628800"/>
            <a:ext cx="595053" cy="5822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extBox 9"/>
          <p:cNvSpPr txBox="1"/>
          <p:nvPr/>
        </p:nvSpPr>
        <p:spPr>
          <a:xfrm>
            <a:off x="6631423" y="2980713"/>
            <a:ext cx="5400600" cy="1938992"/>
          </a:xfrm>
          <a:prstGeom prst="rect">
            <a:avLst/>
          </a:prstGeom>
          <a:noFill/>
        </p:spPr>
        <p:txBody>
          <a:bodyPr wrap="square" rtlCol="0">
            <a:spAutoFit/>
          </a:bodyPr>
          <a:lstStyle/>
          <a:p>
            <a:pPr marL="457200" indent="-457200">
              <a:buFont typeface="Arial" panose="020B0604020202020204" pitchFamily="34" charset="0"/>
              <a:buChar char="•"/>
            </a:pPr>
            <a:r>
              <a:rPr lang="ru-RU" sz="2400" dirty="0" smtClean="0"/>
              <a:t>Заявление</a:t>
            </a:r>
          </a:p>
          <a:p>
            <a:pPr marL="457200" indent="-457200">
              <a:buFont typeface="Arial" panose="020B0604020202020204" pitchFamily="34" charset="0"/>
              <a:buChar char="•"/>
            </a:pPr>
            <a:r>
              <a:rPr lang="ru-RU" sz="2400" dirty="0"/>
              <a:t>Требования к заполнению и оформлению </a:t>
            </a:r>
            <a:r>
              <a:rPr lang="ru-RU" sz="2400" dirty="0" smtClean="0"/>
              <a:t>заявления</a:t>
            </a:r>
          </a:p>
          <a:p>
            <a:pPr marL="457200" indent="-457200">
              <a:buFont typeface="Arial" panose="020B0604020202020204" pitchFamily="34" charset="0"/>
              <a:buChar char="•"/>
            </a:pPr>
            <a:r>
              <a:rPr lang="ru-RU" sz="2400" dirty="0" smtClean="0"/>
              <a:t>Перечень документов, прилагаемых к заявлению</a:t>
            </a:r>
            <a:endParaRPr lang="ru-RU" sz="2400" dirty="0"/>
          </a:p>
        </p:txBody>
      </p:sp>
      <p:pic>
        <p:nvPicPr>
          <p:cNvPr id="2" name="Picture 2" descr="C:\Users\serebryakovakv\Downloads\2026-08-19_11-13-54.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1798" y="2283285"/>
            <a:ext cx="6577250" cy="37444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29572175"/>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Нижн_колонт"/>
          <p:cNvPicPr/>
          <p:nvPr/>
        </p:nvPicPr>
        <p:blipFill>
          <a:blip r:embed="rId2" cstate="print"/>
          <a:srcRect/>
          <a:stretch>
            <a:fillRect/>
          </a:stretch>
        </p:blipFill>
        <p:spPr bwMode="auto">
          <a:xfrm>
            <a:off x="1792890" y="342944"/>
            <a:ext cx="8821376" cy="776699"/>
          </a:xfrm>
          <a:prstGeom prst="rect">
            <a:avLst/>
          </a:prstGeom>
          <a:noFill/>
          <a:ln w="9525">
            <a:noFill/>
            <a:miter lim="800000"/>
            <a:headEnd/>
            <a:tailEnd/>
          </a:ln>
        </p:spPr>
      </p:pic>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39656" t="3334" r="37586" b="23678"/>
          <a:stretch/>
        </p:blipFill>
        <p:spPr bwMode="auto">
          <a:xfrm>
            <a:off x="9768408" y="2213942"/>
            <a:ext cx="2081048" cy="37541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Прямоугольник 4"/>
          <p:cNvSpPr/>
          <p:nvPr/>
        </p:nvSpPr>
        <p:spPr>
          <a:xfrm>
            <a:off x="623392" y="2232372"/>
            <a:ext cx="9289032" cy="2462213"/>
          </a:xfrm>
          <a:prstGeom prst="rect">
            <a:avLst/>
          </a:prstGeom>
        </p:spPr>
        <p:txBody>
          <a:bodyPr wrap="square">
            <a:spAutoFit/>
          </a:bodyPr>
          <a:lstStyle/>
          <a:p>
            <a:pPr algn="ctr"/>
            <a:r>
              <a:rPr lang="ru-RU" sz="3200" dirty="0"/>
              <a:t>Подача заявления и прилагаемых </a:t>
            </a:r>
            <a:r>
              <a:rPr lang="ru-RU" sz="3200" dirty="0" smtClean="0"/>
              <a:t>документов</a:t>
            </a:r>
            <a:br>
              <a:rPr lang="ru-RU" sz="3200" dirty="0" smtClean="0"/>
            </a:br>
            <a:r>
              <a:rPr lang="ru-RU" sz="3200" dirty="0" smtClean="0"/>
              <a:t>на </a:t>
            </a:r>
            <a:r>
              <a:rPr lang="ru-RU" sz="3200" dirty="0"/>
              <a:t>государственную аккредитацию осуществляется в электронной </a:t>
            </a:r>
            <a:r>
              <a:rPr lang="ru-RU" sz="3200" dirty="0" smtClean="0"/>
              <a:t>форме на </a:t>
            </a:r>
            <a:r>
              <a:rPr lang="ru-RU" sz="3200" dirty="0"/>
              <a:t>портале </a:t>
            </a:r>
            <a:r>
              <a:rPr lang="ru-RU" sz="3200" dirty="0" err="1"/>
              <a:t>Госуслуг</a:t>
            </a:r>
            <a:r>
              <a:rPr lang="ru-RU" sz="3200" dirty="0"/>
              <a:t> </a:t>
            </a:r>
            <a:r>
              <a:rPr lang="ru-RU" sz="4000" dirty="0">
                <a:hlinkClick r:id="rId4"/>
              </a:rPr>
              <a:t>https://</a:t>
            </a:r>
            <a:r>
              <a:rPr lang="ru-RU" sz="4000" dirty="0" smtClean="0">
                <a:hlinkClick r:id="rId4"/>
              </a:rPr>
              <a:t>www.gosuslugi.ru/610173/1/form</a:t>
            </a:r>
            <a:endParaRPr lang="ru-RU" sz="4000" dirty="0" smtClean="0"/>
          </a:p>
          <a:p>
            <a:endParaRPr lang="ru-RU" dirty="0"/>
          </a:p>
        </p:txBody>
      </p:sp>
    </p:spTree>
    <p:extLst>
      <p:ext uri="{BB962C8B-B14F-4D97-AF65-F5344CB8AC3E}">
        <p14:creationId xmlns:p14="http://schemas.microsoft.com/office/powerpoint/2010/main" val="281733956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Нижн_колонт"/>
          <p:cNvPicPr/>
          <p:nvPr/>
        </p:nvPicPr>
        <p:blipFill>
          <a:blip r:embed="rId2" cstate="print"/>
          <a:srcRect/>
          <a:stretch>
            <a:fillRect/>
          </a:stretch>
        </p:blipFill>
        <p:spPr bwMode="auto">
          <a:xfrm>
            <a:off x="1792890" y="342944"/>
            <a:ext cx="8821376" cy="776699"/>
          </a:xfrm>
          <a:prstGeom prst="rect">
            <a:avLst/>
          </a:prstGeom>
          <a:noFill/>
          <a:ln w="9525">
            <a:noFill/>
            <a:miter lim="800000"/>
            <a:headEnd/>
            <a:tailEnd/>
          </a:ln>
        </p:spPr>
      </p:pic>
      <p:sp>
        <p:nvSpPr>
          <p:cNvPr id="6" name="Прямоугольник 5"/>
          <p:cNvSpPr/>
          <p:nvPr/>
        </p:nvSpPr>
        <p:spPr>
          <a:xfrm>
            <a:off x="695400" y="1137134"/>
            <a:ext cx="7488832" cy="1477328"/>
          </a:xfrm>
          <a:prstGeom prst="rect">
            <a:avLst/>
          </a:prstGeom>
        </p:spPr>
        <p:txBody>
          <a:bodyPr wrap="square">
            <a:spAutoFit/>
          </a:bodyPr>
          <a:lstStyle/>
          <a:p>
            <a:r>
              <a:rPr lang="ru-RU" dirty="0"/>
              <a:t>Инструкция по подаче заявлений </a:t>
            </a:r>
            <a:r>
              <a:rPr lang="ru-RU" dirty="0" smtClean="0"/>
              <a:t>посредством </a:t>
            </a:r>
            <a:r>
              <a:rPr lang="ru-RU" dirty="0"/>
              <a:t>ЕПГУ для получения услуги </a:t>
            </a:r>
          </a:p>
          <a:p>
            <a:pPr algn="just"/>
            <a:r>
              <a:rPr lang="ru-RU" dirty="0"/>
              <a:t>по государственной аккредитации образовательной </a:t>
            </a:r>
            <a:r>
              <a:rPr lang="ru-RU" dirty="0" smtClean="0"/>
              <a:t>деятельности размещена на сайте  РЦМО в </a:t>
            </a:r>
            <a:r>
              <a:rPr lang="ru-RU" altLang="ru-RU" b="1" dirty="0" smtClean="0">
                <a:solidFill>
                  <a:srgbClr val="FF0000"/>
                </a:solidFill>
                <a:latin typeface="Times New Roman" panose="02020603050405020304" pitchFamily="18" charset="0"/>
                <a:cs typeface="Times New Roman" panose="02020603050405020304" pitchFamily="18" charset="0"/>
              </a:rPr>
              <a:t>разделе </a:t>
            </a:r>
            <a:r>
              <a:rPr lang="ru-RU" altLang="ru-RU" b="1" dirty="0">
                <a:solidFill>
                  <a:srgbClr val="FF0000"/>
                </a:solidFill>
                <a:latin typeface="Times New Roman" panose="02020603050405020304" pitchFamily="18" charset="0"/>
                <a:cs typeface="Times New Roman" panose="02020603050405020304" pitchFamily="18" charset="0"/>
              </a:rPr>
              <a:t>«Аккредитация», подразделе «Подача документов».</a:t>
            </a:r>
          </a:p>
          <a:p>
            <a:endParaRPr lang="ru-RU" dirty="0"/>
          </a:p>
        </p:txBody>
      </p:sp>
      <p:pic>
        <p:nvPicPr>
          <p:cNvPr id="307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24030" t="7108" r="23794" b="4061"/>
          <a:stretch/>
        </p:blipFill>
        <p:spPr bwMode="auto">
          <a:xfrm>
            <a:off x="7708397" y="2095981"/>
            <a:ext cx="4249330" cy="40693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0"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4569" t="43526" r="37155" b="26896"/>
          <a:stretch/>
        </p:blipFill>
        <p:spPr bwMode="auto">
          <a:xfrm>
            <a:off x="283100" y="3645024"/>
            <a:ext cx="7425297" cy="21199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rotWithShape="1">
          <a:blip r:embed="rId5">
            <a:extLst>
              <a:ext uri="{28A0092B-C50C-407E-A947-70E740481C1C}">
                <a14:useLocalDpi xmlns:a14="http://schemas.microsoft.com/office/drawing/2010/main" val="0"/>
              </a:ext>
            </a:extLst>
          </a:blip>
          <a:srcRect l="16724" t="7415" r="27499" b="67050"/>
          <a:stretch/>
        </p:blipFill>
        <p:spPr bwMode="auto">
          <a:xfrm>
            <a:off x="1889743" y="2331643"/>
            <a:ext cx="5100145" cy="13133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Прямоугольник 1"/>
          <p:cNvSpPr/>
          <p:nvPr/>
        </p:nvSpPr>
        <p:spPr>
          <a:xfrm>
            <a:off x="407368" y="4221088"/>
            <a:ext cx="3588380" cy="360040"/>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401453289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Нижн_колонт"/>
          <p:cNvPicPr/>
          <p:nvPr/>
        </p:nvPicPr>
        <p:blipFill>
          <a:blip r:embed="rId2" cstate="print"/>
          <a:srcRect/>
          <a:stretch>
            <a:fillRect/>
          </a:stretch>
        </p:blipFill>
        <p:spPr bwMode="auto">
          <a:xfrm>
            <a:off x="1721984" y="116632"/>
            <a:ext cx="8821376" cy="776699"/>
          </a:xfrm>
          <a:prstGeom prst="rect">
            <a:avLst/>
          </a:prstGeom>
          <a:noFill/>
          <a:ln w="9525">
            <a:noFill/>
            <a:miter lim="800000"/>
            <a:headEnd/>
            <a:tailEnd/>
          </a:ln>
        </p:spPr>
      </p:pic>
      <p:pic>
        <p:nvPicPr>
          <p:cNvPr id="3075"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16897" t="7108" r="17414" b="17242"/>
          <a:stretch/>
        </p:blipFill>
        <p:spPr bwMode="auto">
          <a:xfrm>
            <a:off x="6132672" y="1879253"/>
            <a:ext cx="5975327" cy="38707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6" name="Picture 4"/>
          <p:cNvPicPr>
            <a:picLocks noChangeAspect="1" noChangeArrowheads="1"/>
          </p:cNvPicPr>
          <p:nvPr/>
        </p:nvPicPr>
        <p:blipFill rotWithShape="1">
          <a:blip r:embed="rId4">
            <a:extLst>
              <a:ext uri="{28A0092B-C50C-407E-A947-70E740481C1C}">
                <a14:useLocalDpi xmlns:a14="http://schemas.microsoft.com/office/drawing/2010/main" val="0"/>
              </a:ext>
            </a:extLst>
          </a:blip>
          <a:srcRect l="16667" t="11609" r="16667" b="16667"/>
          <a:stretch/>
        </p:blipFill>
        <p:spPr bwMode="auto">
          <a:xfrm>
            <a:off x="120673" y="2050492"/>
            <a:ext cx="6096000" cy="36891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Прямоугольник 1"/>
          <p:cNvSpPr/>
          <p:nvPr/>
        </p:nvSpPr>
        <p:spPr>
          <a:xfrm>
            <a:off x="6312024" y="2072158"/>
            <a:ext cx="5328592" cy="573137"/>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Прямоугольник 7"/>
          <p:cNvSpPr/>
          <p:nvPr/>
        </p:nvSpPr>
        <p:spPr>
          <a:xfrm>
            <a:off x="1495872" y="2072158"/>
            <a:ext cx="3744416" cy="442404"/>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 name="TextBox 2"/>
          <p:cNvSpPr txBox="1"/>
          <p:nvPr/>
        </p:nvSpPr>
        <p:spPr>
          <a:xfrm>
            <a:off x="4695066" y="1001751"/>
            <a:ext cx="2875211" cy="646331"/>
          </a:xfrm>
          <a:prstGeom prst="rect">
            <a:avLst/>
          </a:prstGeom>
          <a:noFill/>
        </p:spPr>
        <p:txBody>
          <a:bodyPr wrap="none" rtlCol="0">
            <a:spAutoFit/>
          </a:bodyPr>
          <a:lstStyle/>
          <a:p>
            <a:r>
              <a:rPr lang="ru-RU" sz="3600" b="1" dirty="0" smtClean="0">
                <a:solidFill>
                  <a:srgbClr val="FF0000"/>
                </a:solidFill>
              </a:rPr>
              <a:t>ИНСТРУКЦИЯ</a:t>
            </a:r>
            <a:endParaRPr lang="ru-RU" sz="3600" b="1" dirty="0">
              <a:solidFill>
                <a:srgbClr val="FF0000"/>
              </a:solidFill>
            </a:endParaRPr>
          </a:p>
        </p:txBody>
      </p:sp>
      <p:cxnSp>
        <p:nvCxnSpPr>
          <p:cNvPr id="9" name="Прямая со стрелкой 8"/>
          <p:cNvCxnSpPr/>
          <p:nvPr/>
        </p:nvCxnSpPr>
        <p:spPr>
          <a:xfrm flipH="1">
            <a:off x="3168326" y="1373880"/>
            <a:ext cx="1487167" cy="548404"/>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2" name="Прямая со стрелкой 11"/>
          <p:cNvCxnSpPr/>
          <p:nvPr/>
        </p:nvCxnSpPr>
        <p:spPr>
          <a:xfrm>
            <a:off x="7464152" y="1373880"/>
            <a:ext cx="1512168" cy="505373"/>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9508898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Нижн_колонт"/>
          <p:cNvPicPr/>
          <p:nvPr/>
        </p:nvPicPr>
        <p:blipFill>
          <a:blip r:embed="rId2" cstate="print"/>
          <a:srcRect/>
          <a:stretch>
            <a:fillRect/>
          </a:stretch>
        </p:blipFill>
        <p:spPr bwMode="auto">
          <a:xfrm>
            <a:off x="1792890" y="342944"/>
            <a:ext cx="8821376" cy="776699"/>
          </a:xfrm>
          <a:prstGeom prst="rect">
            <a:avLst/>
          </a:prstGeom>
          <a:noFill/>
          <a:ln w="9525">
            <a:noFill/>
            <a:miter lim="800000"/>
            <a:headEnd/>
            <a:tailEnd/>
          </a:ln>
        </p:spPr>
      </p:pic>
      <p:sp>
        <p:nvSpPr>
          <p:cNvPr id="2" name="TextBox 1"/>
          <p:cNvSpPr txBox="1"/>
          <p:nvPr/>
        </p:nvSpPr>
        <p:spPr>
          <a:xfrm>
            <a:off x="767408" y="1119643"/>
            <a:ext cx="5625643" cy="584775"/>
          </a:xfrm>
          <a:prstGeom prst="rect">
            <a:avLst/>
          </a:prstGeom>
          <a:noFill/>
        </p:spPr>
        <p:txBody>
          <a:bodyPr wrap="none" rtlCol="0">
            <a:spAutoFit/>
          </a:bodyPr>
          <a:lstStyle/>
          <a:p>
            <a:r>
              <a:rPr lang="ru-RU" sz="3200" dirty="0" smtClean="0">
                <a:solidFill>
                  <a:srgbClr val="FF0000"/>
                </a:solidFill>
              </a:rPr>
              <a:t>Обратить внимание! (для СПО)</a:t>
            </a:r>
            <a:endParaRPr lang="ru-RU" sz="3200" dirty="0">
              <a:solidFill>
                <a:srgbClr val="FF0000"/>
              </a:solidFill>
            </a:endParaRPr>
          </a:p>
        </p:txBody>
      </p:sp>
      <p:sp>
        <p:nvSpPr>
          <p:cNvPr id="3" name="TextBox 2"/>
          <p:cNvSpPr txBox="1"/>
          <p:nvPr/>
        </p:nvSpPr>
        <p:spPr>
          <a:xfrm>
            <a:off x="1631504" y="1691829"/>
            <a:ext cx="10286727" cy="461665"/>
          </a:xfrm>
          <a:prstGeom prst="rect">
            <a:avLst/>
          </a:prstGeom>
          <a:noFill/>
        </p:spPr>
        <p:txBody>
          <a:bodyPr wrap="none" rtlCol="0">
            <a:spAutoFit/>
          </a:bodyPr>
          <a:lstStyle/>
          <a:p>
            <a:r>
              <a:rPr lang="ru-RU" sz="2400" b="1" dirty="0" smtClean="0">
                <a:solidFill>
                  <a:srgbClr val="0033CC"/>
                </a:solidFill>
              </a:rPr>
              <a:t>В отношении чего подаётся заявление на государственную аккредитацию?</a:t>
            </a:r>
            <a:endParaRPr lang="ru-RU" sz="2400" b="1" dirty="0">
              <a:solidFill>
                <a:srgbClr val="0033CC"/>
              </a:solidFill>
            </a:endParaRPr>
          </a:p>
        </p:txBody>
      </p:sp>
      <p:sp>
        <p:nvSpPr>
          <p:cNvPr id="5" name="TextBox 4"/>
          <p:cNvSpPr txBox="1"/>
          <p:nvPr/>
        </p:nvSpPr>
        <p:spPr>
          <a:xfrm>
            <a:off x="7032104" y="2961748"/>
            <a:ext cx="4235390" cy="1754326"/>
          </a:xfrm>
          <a:prstGeom prst="rect">
            <a:avLst/>
          </a:prstGeom>
          <a:noFill/>
        </p:spPr>
        <p:txBody>
          <a:bodyPr wrap="none" rtlCol="0">
            <a:spAutoFit/>
          </a:bodyPr>
          <a:lstStyle/>
          <a:p>
            <a:pPr algn="ctr"/>
            <a:r>
              <a:rPr lang="ru-RU" sz="3600" dirty="0">
                <a:solidFill>
                  <a:srgbClr val="FF0000"/>
                </a:solidFill>
              </a:rPr>
              <a:t>у</a:t>
            </a:r>
            <a:r>
              <a:rPr lang="ru-RU" sz="3600" dirty="0" smtClean="0">
                <a:solidFill>
                  <a:srgbClr val="FF0000"/>
                </a:solidFill>
              </a:rPr>
              <a:t>казывается как </a:t>
            </a:r>
          </a:p>
          <a:p>
            <a:pPr algn="ctr"/>
            <a:r>
              <a:rPr lang="ru-RU" sz="3600" dirty="0" smtClean="0">
                <a:solidFill>
                  <a:srgbClr val="FF0000"/>
                </a:solidFill>
              </a:rPr>
              <a:t>в бумажном</a:t>
            </a:r>
          </a:p>
          <a:p>
            <a:pPr algn="ctr"/>
            <a:r>
              <a:rPr lang="ru-RU" sz="3600" dirty="0" smtClean="0">
                <a:solidFill>
                  <a:srgbClr val="FF0000"/>
                </a:solidFill>
              </a:rPr>
              <a:t> варианте заявления</a:t>
            </a:r>
            <a:endParaRPr lang="ru-RU" sz="3600" dirty="0">
              <a:solidFill>
                <a:srgbClr val="FF0000"/>
              </a:solidFill>
            </a:endParaRPr>
          </a:p>
        </p:txBody>
      </p:sp>
      <p:pic>
        <p:nvPicPr>
          <p:cNvPr id="1027" name="Picture 3" descr="C:\Users\baeva\Desktop\Безымянный.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3432" y="2156151"/>
            <a:ext cx="4336533" cy="4392488"/>
          </a:xfrm>
          <a:prstGeom prst="rect">
            <a:avLst/>
          </a:prstGeom>
          <a:noFill/>
          <a:extLst>
            <a:ext uri="{909E8E84-426E-40DD-AFC4-6F175D3DCCD1}">
              <a14:hiddenFill xmlns:a14="http://schemas.microsoft.com/office/drawing/2010/main">
                <a:solidFill>
                  <a:srgbClr val="FFFFFF"/>
                </a:solidFill>
              </a14:hiddenFill>
            </a:ext>
          </a:extLst>
        </p:spPr>
      </p:pic>
      <p:sp>
        <p:nvSpPr>
          <p:cNvPr id="7" name="Стрелка влево 6"/>
          <p:cNvSpPr/>
          <p:nvPr/>
        </p:nvSpPr>
        <p:spPr>
          <a:xfrm rot="20277322">
            <a:off x="4899601" y="3340161"/>
            <a:ext cx="2287266" cy="388253"/>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088207605"/>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Нижн_колонт"/>
          <p:cNvPicPr/>
          <p:nvPr/>
        </p:nvPicPr>
        <p:blipFill>
          <a:blip r:embed="rId2" cstate="print"/>
          <a:srcRect/>
          <a:stretch>
            <a:fillRect/>
          </a:stretch>
        </p:blipFill>
        <p:spPr bwMode="auto">
          <a:xfrm>
            <a:off x="1792890" y="342944"/>
            <a:ext cx="8821376" cy="776699"/>
          </a:xfrm>
          <a:prstGeom prst="rect">
            <a:avLst/>
          </a:prstGeom>
          <a:noFill/>
          <a:ln w="9525">
            <a:noFill/>
            <a:miter lim="800000"/>
            <a:headEnd/>
            <a:tailEnd/>
          </a:ln>
        </p:spPr>
      </p:pic>
      <p:sp>
        <p:nvSpPr>
          <p:cNvPr id="5" name="Прямоугольник 4"/>
          <p:cNvSpPr/>
          <p:nvPr/>
        </p:nvSpPr>
        <p:spPr>
          <a:xfrm>
            <a:off x="1091010" y="1178575"/>
            <a:ext cx="10225136" cy="646331"/>
          </a:xfrm>
          <a:prstGeom prst="rect">
            <a:avLst/>
          </a:prstGeom>
        </p:spPr>
        <p:txBody>
          <a:bodyPr wrap="square">
            <a:spAutoFit/>
          </a:bodyPr>
          <a:lstStyle/>
          <a:p>
            <a:pPr algn="ctr"/>
            <a:r>
              <a:rPr lang="ru-RU" b="1" dirty="0">
                <a:solidFill>
                  <a:srgbClr val="1F497D"/>
                </a:solidFill>
                <a:latin typeface="Times New Roman" panose="02020603050405020304" pitchFamily="18" charset="0"/>
                <a:cs typeface="Times New Roman" panose="02020603050405020304" pitchFamily="18" charset="0"/>
              </a:rPr>
              <a:t>При заполнении заявления п.3 </a:t>
            </a:r>
            <a:r>
              <a:rPr lang="ru-RU" b="1" dirty="0" smtClean="0">
                <a:solidFill>
                  <a:srgbClr val="1F497D"/>
                </a:solidFill>
                <a:latin typeface="Times New Roman" panose="02020603050405020304" pitchFamily="18" charset="0"/>
                <a:cs typeface="Times New Roman" panose="02020603050405020304" pitchFamily="18" charset="0"/>
              </a:rPr>
              <a:t>Информация </a:t>
            </a:r>
            <a:r>
              <a:rPr lang="ru-RU" b="1" dirty="0">
                <a:solidFill>
                  <a:srgbClr val="1F497D"/>
                </a:solidFill>
                <a:latin typeface="Times New Roman" panose="02020603050405020304" pitchFamily="18" charset="0"/>
                <a:cs typeface="Times New Roman" panose="02020603050405020304" pitchFamily="18" charset="0"/>
              </a:rPr>
              <a:t>по основным общеобразовательным программам, заявляемым для государственной </a:t>
            </a:r>
            <a:r>
              <a:rPr lang="ru-RU" b="1" dirty="0" smtClean="0">
                <a:solidFill>
                  <a:srgbClr val="1F497D"/>
                </a:solidFill>
                <a:latin typeface="Times New Roman" panose="02020603050405020304" pitchFamily="18" charset="0"/>
                <a:cs typeface="Times New Roman" panose="02020603050405020304" pitchFamily="18" charset="0"/>
              </a:rPr>
              <a:t>аккредитации:</a:t>
            </a:r>
            <a:endParaRPr lang="ru-RU" b="1" dirty="0">
              <a:solidFill>
                <a:srgbClr val="1F497D"/>
              </a:solidFill>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695400" y="2027913"/>
            <a:ext cx="4392488" cy="4262705"/>
          </a:xfrm>
          <a:prstGeom prst="rect">
            <a:avLst/>
          </a:prstGeom>
        </p:spPr>
        <p:txBody>
          <a:bodyPr wrap="square">
            <a:spAutoFit/>
          </a:bodyPr>
          <a:lstStyle/>
          <a:p>
            <a:pPr algn="ctr">
              <a:lnSpc>
                <a:spcPct val="150000"/>
              </a:lnSpc>
            </a:pPr>
            <a:r>
              <a:rPr lang="ru-RU" dirty="0" smtClean="0">
                <a:solidFill>
                  <a:srgbClr val="1F497D"/>
                </a:solidFill>
              </a:rPr>
              <a:t>Сведения о педагогических работниках*</a:t>
            </a:r>
            <a:r>
              <a:rPr lang="ru-RU" dirty="0" smtClean="0">
                <a:solidFill>
                  <a:srgbClr val="FF0000"/>
                </a:solidFill>
              </a:rPr>
              <a:t> </a:t>
            </a:r>
          </a:p>
          <a:p>
            <a:pPr algn="just"/>
            <a:endParaRPr lang="ru-RU" dirty="0" smtClean="0">
              <a:solidFill>
                <a:srgbClr val="FF0000"/>
              </a:solidFill>
            </a:endParaRPr>
          </a:p>
          <a:p>
            <a:pPr algn="ctr"/>
            <a:r>
              <a:rPr lang="ru-RU" dirty="0" smtClean="0">
                <a:solidFill>
                  <a:srgbClr val="FF0000"/>
                </a:solidFill>
              </a:rPr>
              <a:t>размещается ссылка на .</a:t>
            </a:r>
            <a:r>
              <a:rPr lang="en-US" dirty="0" smtClean="0">
                <a:solidFill>
                  <a:srgbClr val="FF0000"/>
                </a:solidFill>
              </a:rPr>
              <a:t>pdf</a:t>
            </a:r>
            <a:r>
              <a:rPr lang="ru-RU" dirty="0" smtClean="0">
                <a:solidFill>
                  <a:srgbClr val="FF0000"/>
                </a:solidFill>
              </a:rPr>
              <a:t> документ </a:t>
            </a:r>
          </a:p>
          <a:p>
            <a:pPr algn="just"/>
            <a:endParaRPr lang="ru-RU" dirty="0">
              <a:solidFill>
                <a:srgbClr val="FF0000"/>
              </a:solidFill>
            </a:endParaRPr>
          </a:p>
          <a:p>
            <a:pPr algn="just"/>
            <a:endParaRPr lang="ru-RU" dirty="0" smtClean="0">
              <a:solidFill>
                <a:srgbClr val="FF0000"/>
              </a:solidFill>
            </a:endParaRPr>
          </a:p>
          <a:p>
            <a:pPr algn="just"/>
            <a:endParaRPr lang="ru-RU" dirty="0" smtClean="0">
              <a:solidFill>
                <a:srgbClr val="FF0000"/>
              </a:solidFill>
            </a:endParaRPr>
          </a:p>
          <a:p>
            <a:pPr algn="just"/>
            <a:endParaRPr lang="ru-RU" dirty="0">
              <a:solidFill>
                <a:srgbClr val="FF0000"/>
              </a:solidFill>
            </a:endParaRPr>
          </a:p>
          <a:p>
            <a:pPr algn="just"/>
            <a:endParaRPr lang="ru-RU" dirty="0" smtClean="0">
              <a:solidFill>
                <a:srgbClr val="FF0000"/>
              </a:solidFill>
            </a:endParaRPr>
          </a:p>
          <a:p>
            <a:pPr algn="just"/>
            <a:endParaRPr lang="ru-RU" dirty="0">
              <a:solidFill>
                <a:srgbClr val="FF0000"/>
              </a:solidFill>
            </a:endParaRPr>
          </a:p>
          <a:p>
            <a:pPr algn="just"/>
            <a:endParaRPr lang="ru-RU" dirty="0" smtClean="0">
              <a:solidFill>
                <a:srgbClr val="FF0000"/>
              </a:solidFill>
            </a:endParaRPr>
          </a:p>
          <a:p>
            <a:pPr algn="just"/>
            <a:endParaRPr lang="ru-RU" dirty="0">
              <a:solidFill>
                <a:srgbClr val="FF0000"/>
              </a:solidFill>
            </a:endParaRPr>
          </a:p>
          <a:p>
            <a:pPr algn="ctr"/>
            <a:r>
              <a:rPr lang="ru-RU" dirty="0" smtClean="0">
                <a:solidFill>
                  <a:srgbClr val="FF0000"/>
                </a:solidFill>
              </a:rPr>
              <a:t>раздел сайта</a:t>
            </a:r>
          </a:p>
          <a:p>
            <a:pPr algn="ctr"/>
            <a:r>
              <a:rPr lang="ru-RU" dirty="0" smtClean="0">
                <a:solidFill>
                  <a:srgbClr val="FF0000"/>
                </a:solidFill>
              </a:rPr>
              <a:t> «Педагогический состав»</a:t>
            </a:r>
          </a:p>
          <a:p>
            <a:pPr algn="just"/>
            <a:r>
              <a:rPr lang="ru-RU" sz="1400" dirty="0" smtClean="0">
                <a:solidFill>
                  <a:srgbClr val="1F497D">
                    <a:lumMod val="75000"/>
                  </a:srgbClr>
                </a:solidFill>
              </a:rPr>
              <a:t>*Сведения о педагогических работниках </a:t>
            </a:r>
          </a:p>
          <a:p>
            <a:pPr algn="just"/>
            <a:r>
              <a:rPr lang="ru-RU" sz="1400" dirty="0" smtClean="0">
                <a:solidFill>
                  <a:srgbClr val="1F497D">
                    <a:lumMod val="75000"/>
                  </a:srgbClr>
                </a:solidFill>
              </a:rPr>
              <a:t>заполняются для каждой ОП СПО/ООП НОО,ООО,СОО</a:t>
            </a:r>
            <a:endParaRPr lang="ru-RU" sz="1400" dirty="0">
              <a:solidFill>
                <a:srgbClr val="1F497D">
                  <a:lumMod val="75000"/>
                </a:srgbClr>
              </a:solidFill>
            </a:endParaRPr>
          </a:p>
        </p:txBody>
      </p:sp>
      <p:sp>
        <p:nvSpPr>
          <p:cNvPr id="14" name="Стрелка вправо 13"/>
          <p:cNvSpPr/>
          <p:nvPr/>
        </p:nvSpPr>
        <p:spPr>
          <a:xfrm rot="5400000">
            <a:off x="2783630" y="2197704"/>
            <a:ext cx="216024" cy="818453"/>
          </a:xfrm>
          <a:prstGeom prst="rightArrow">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pic>
        <p:nvPicPr>
          <p:cNvPr id="15" name="Рисунок 14"/>
          <p:cNvPicPr/>
          <p:nvPr/>
        </p:nvPicPr>
        <p:blipFill rotWithShape="1">
          <a:blip r:embed="rId3">
            <a:extLst>
              <a:ext uri="{28A0092B-C50C-407E-A947-70E740481C1C}">
                <a14:useLocalDpi xmlns:a14="http://schemas.microsoft.com/office/drawing/2010/main" val="0"/>
              </a:ext>
            </a:extLst>
          </a:blip>
          <a:srcRect l="13684" t="13393" r="3472" b="4336"/>
          <a:stretch/>
        </p:blipFill>
        <p:spPr bwMode="auto">
          <a:xfrm>
            <a:off x="846057" y="3080258"/>
            <a:ext cx="4241831" cy="1872397"/>
          </a:xfrm>
          <a:prstGeom prst="rect">
            <a:avLst/>
          </a:prstGeom>
          <a:ln>
            <a:noFill/>
          </a:ln>
          <a:extLst>
            <a:ext uri="{53640926-AAD7-44D8-BBD7-CCE9431645EC}">
              <a14:shadowObscured xmlns:a14="http://schemas.microsoft.com/office/drawing/2010/main"/>
            </a:ext>
          </a:extLst>
        </p:spPr>
      </p:pic>
      <p:sp>
        <p:nvSpPr>
          <p:cNvPr id="17" name="Стрелка вправо 16"/>
          <p:cNvSpPr/>
          <p:nvPr/>
        </p:nvSpPr>
        <p:spPr>
          <a:xfrm rot="5400000">
            <a:off x="2783631" y="4715176"/>
            <a:ext cx="216024" cy="818453"/>
          </a:xfrm>
          <a:prstGeom prst="rightArrow">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 name="Прямоугольник 20"/>
          <p:cNvSpPr/>
          <p:nvPr/>
        </p:nvSpPr>
        <p:spPr>
          <a:xfrm>
            <a:off x="6888087" y="2027913"/>
            <a:ext cx="4896544" cy="4524315"/>
          </a:xfrm>
          <a:prstGeom prst="rect">
            <a:avLst/>
          </a:prstGeom>
        </p:spPr>
        <p:txBody>
          <a:bodyPr wrap="square">
            <a:spAutoFit/>
          </a:bodyPr>
          <a:lstStyle/>
          <a:p>
            <a:pPr algn="ctr"/>
            <a:r>
              <a:rPr lang="ru-RU" dirty="0" smtClean="0">
                <a:solidFill>
                  <a:srgbClr val="1F497D"/>
                </a:solidFill>
              </a:rPr>
              <a:t>Сведения об обеспеченности учащихся</a:t>
            </a:r>
          </a:p>
          <a:p>
            <a:pPr algn="ctr"/>
            <a:r>
              <a:rPr lang="ru-RU" dirty="0" smtClean="0">
                <a:solidFill>
                  <a:srgbClr val="1F497D"/>
                </a:solidFill>
              </a:rPr>
              <a:t>(только для школ)</a:t>
            </a:r>
            <a:endParaRPr lang="ru-RU" dirty="0" smtClean="0">
              <a:solidFill>
                <a:srgbClr val="FF0000"/>
              </a:solidFill>
            </a:endParaRPr>
          </a:p>
          <a:p>
            <a:pPr algn="just"/>
            <a:endParaRPr lang="ru-RU" dirty="0" smtClean="0">
              <a:solidFill>
                <a:srgbClr val="FF0000"/>
              </a:solidFill>
            </a:endParaRPr>
          </a:p>
          <a:p>
            <a:pPr algn="ctr"/>
            <a:r>
              <a:rPr lang="ru-RU" dirty="0" smtClean="0">
                <a:solidFill>
                  <a:srgbClr val="FF0000"/>
                </a:solidFill>
              </a:rPr>
              <a:t>размещается ссылка на .</a:t>
            </a:r>
            <a:r>
              <a:rPr lang="en-US" dirty="0" smtClean="0">
                <a:solidFill>
                  <a:srgbClr val="FF0000"/>
                </a:solidFill>
              </a:rPr>
              <a:t>pdf</a:t>
            </a:r>
            <a:r>
              <a:rPr lang="ru-RU" dirty="0" smtClean="0">
                <a:solidFill>
                  <a:srgbClr val="FF0000"/>
                </a:solidFill>
              </a:rPr>
              <a:t> документ </a:t>
            </a:r>
          </a:p>
          <a:p>
            <a:pPr algn="just"/>
            <a:endParaRPr lang="ru-RU" dirty="0">
              <a:solidFill>
                <a:srgbClr val="FF0000"/>
              </a:solidFill>
            </a:endParaRPr>
          </a:p>
          <a:p>
            <a:pPr algn="just"/>
            <a:endParaRPr lang="ru-RU" dirty="0" smtClean="0">
              <a:solidFill>
                <a:srgbClr val="FF0000"/>
              </a:solidFill>
            </a:endParaRPr>
          </a:p>
          <a:p>
            <a:pPr algn="just"/>
            <a:endParaRPr lang="ru-RU" dirty="0" smtClean="0">
              <a:solidFill>
                <a:srgbClr val="FF0000"/>
              </a:solidFill>
            </a:endParaRPr>
          </a:p>
          <a:p>
            <a:pPr algn="just"/>
            <a:endParaRPr lang="ru-RU" dirty="0">
              <a:solidFill>
                <a:srgbClr val="FF0000"/>
              </a:solidFill>
            </a:endParaRPr>
          </a:p>
          <a:p>
            <a:pPr algn="just"/>
            <a:endParaRPr lang="ru-RU" dirty="0" smtClean="0">
              <a:solidFill>
                <a:srgbClr val="FF0000"/>
              </a:solidFill>
            </a:endParaRPr>
          </a:p>
          <a:p>
            <a:pPr algn="just"/>
            <a:endParaRPr lang="ru-RU" dirty="0">
              <a:solidFill>
                <a:srgbClr val="FF0000"/>
              </a:solidFill>
            </a:endParaRPr>
          </a:p>
          <a:p>
            <a:pPr algn="just"/>
            <a:endParaRPr lang="ru-RU" dirty="0" smtClean="0">
              <a:solidFill>
                <a:srgbClr val="FF0000"/>
              </a:solidFill>
            </a:endParaRPr>
          </a:p>
          <a:p>
            <a:pPr algn="just"/>
            <a:endParaRPr lang="ru-RU" dirty="0">
              <a:solidFill>
                <a:srgbClr val="FF0000"/>
              </a:solidFill>
            </a:endParaRPr>
          </a:p>
          <a:p>
            <a:pPr algn="ctr"/>
            <a:endParaRPr lang="ru-RU" dirty="0" smtClean="0">
              <a:solidFill>
                <a:srgbClr val="FF0000"/>
              </a:solidFill>
            </a:endParaRPr>
          </a:p>
          <a:p>
            <a:pPr algn="ctr"/>
            <a:r>
              <a:rPr lang="ru-RU" dirty="0" smtClean="0">
                <a:solidFill>
                  <a:srgbClr val="FF0000"/>
                </a:solidFill>
              </a:rPr>
              <a:t>раздел сайта</a:t>
            </a:r>
          </a:p>
          <a:p>
            <a:pPr algn="ctr"/>
            <a:r>
              <a:rPr lang="ru-RU" dirty="0" smtClean="0">
                <a:solidFill>
                  <a:srgbClr val="FF0000"/>
                </a:solidFill>
              </a:rPr>
              <a:t> </a:t>
            </a:r>
            <a:r>
              <a:rPr lang="ru-RU" dirty="0">
                <a:solidFill>
                  <a:srgbClr val="FF0000"/>
                </a:solidFill>
              </a:rPr>
              <a:t>«Материально-техническое обеспечение и оснащённость образовательного процесса</a:t>
            </a:r>
            <a:r>
              <a:rPr lang="ru-RU" dirty="0" smtClean="0">
                <a:solidFill>
                  <a:srgbClr val="FF0000"/>
                </a:solidFill>
              </a:rPr>
              <a:t>»</a:t>
            </a:r>
            <a:endParaRPr lang="ru-RU" dirty="0">
              <a:solidFill>
                <a:srgbClr val="FF0000"/>
              </a:solidFill>
            </a:endParaRPr>
          </a:p>
        </p:txBody>
      </p:sp>
      <p:sp>
        <p:nvSpPr>
          <p:cNvPr id="22" name="Стрелка вправо 21"/>
          <p:cNvSpPr/>
          <p:nvPr/>
        </p:nvSpPr>
        <p:spPr>
          <a:xfrm rot="5400000">
            <a:off x="9209036" y="2402314"/>
            <a:ext cx="216024" cy="818453"/>
          </a:xfrm>
          <a:prstGeom prst="rightArrow">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pic>
        <p:nvPicPr>
          <p:cNvPr id="23" name="Рисунок 22"/>
          <p:cNvPicPr/>
          <p:nvPr/>
        </p:nvPicPr>
        <p:blipFill rotWithShape="1">
          <a:blip r:embed="rId4">
            <a:extLst>
              <a:ext uri="{28A0092B-C50C-407E-A947-70E740481C1C}">
                <a14:useLocalDpi xmlns:a14="http://schemas.microsoft.com/office/drawing/2010/main" val="0"/>
              </a:ext>
            </a:extLst>
          </a:blip>
          <a:srcRect l="6486" t="22766" r="12281" b="25756"/>
          <a:stretch/>
        </p:blipFill>
        <p:spPr bwMode="auto">
          <a:xfrm>
            <a:off x="6888087" y="3200352"/>
            <a:ext cx="4687161" cy="1924050"/>
          </a:xfrm>
          <a:prstGeom prst="rect">
            <a:avLst/>
          </a:prstGeom>
          <a:ln>
            <a:noFill/>
          </a:ln>
          <a:extLst>
            <a:ext uri="{53640926-AAD7-44D8-BBD7-CCE9431645EC}">
              <a14:shadowObscured xmlns:a14="http://schemas.microsoft.com/office/drawing/2010/main"/>
            </a:ext>
          </a:extLst>
        </p:spPr>
      </p:pic>
      <p:sp>
        <p:nvSpPr>
          <p:cNvPr id="24" name="Стрелка вправо 23"/>
          <p:cNvSpPr/>
          <p:nvPr/>
        </p:nvSpPr>
        <p:spPr>
          <a:xfrm rot="5400000">
            <a:off x="9228345" y="4931201"/>
            <a:ext cx="216024" cy="818453"/>
          </a:xfrm>
          <a:prstGeom prst="rightArrow">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pic>
        <p:nvPicPr>
          <p:cNvPr id="25" name="Рисунок 24"/>
          <p:cNvPicPr>
            <a:picLocks noChangeAspect="1"/>
          </p:cNvPicPr>
          <p:nvPr/>
        </p:nvPicPr>
        <p:blipFill>
          <a:blip r:embed="rId5"/>
          <a:stretch>
            <a:fillRect/>
          </a:stretch>
        </p:blipFill>
        <p:spPr>
          <a:xfrm>
            <a:off x="5259099" y="2703528"/>
            <a:ext cx="1419605" cy="2569485"/>
          </a:xfrm>
          <a:prstGeom prst="rect">
            <a:avLst/>
          </a:prstGeom>
        </p:spPr>
      </p:pic>
    </p:spTree>
    <p:extLst>
      <p:ext uri="{BB962C8B-B14F-4D97-AF65-F5344CB8AC3E}">
        <p14:creationId xmlns:p14="http://schemas.microsoft.com/office/powerpoint/2010/main" val="271723699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p:txBody>
          <a:bodyPr/>
          <a:lstStyle/>
          <a:p>
            <a:pPr marL="0" indent="447675" algn="just">
              <a:buNone/>
            </a:pPr>
            <a:r>
              <a:rPr lang="ru-RU" dirty="0" smtClean="0"/>
              <a:t>При подаче документов просим учесть, что заявление формируется системой автоматически, прикреплять </a:t>
            </a:r>
            <a:r>
              <a:rPr lang="ru-RU" dirty="0"/>
              <a:t>.</a:t>
            </a:r>
            <a:r>
              <a:rPr lang="en-US" dirty="0" err="1" smtClean="0"/>
              <a:t>pdf</a:t>
            </a:r>
            <a:r>
              <a:rPr lang="ru-RU" dirty="0" smtClean="0"/>
              <a:t>-вариант не требуется.</a:t>
            </a:r>
          </a:p>
          <a:p>
            <a:pPr marL="0" indent="447675" algn="ctr">
              <a:buNone/>
            </a:pPr>
            <a:endParaRPr lang="ru-RU" dirty="0"/>
          </a:p>
        </p:txBody>
      </p:sp>
      <p:pic>
        <p:nvPicPr>
          <p:cNvPr id="5" name="Рисунок 4" descr="Нижн_колонт"/>
          <p:cNvPicPr/>
          <p:nvPr/>
        </p:nvPicPr>
        <p:blipFill>
          <a:blip r:embed="rId2" cstate="print"/>
          <a:srcRect/>
          <a:stretch>
            <a:fillRect/>
          </a:stretch>
        </p:blipFill>
        <p:spPr bwMode="auto">
          <a:xfrm>
            <a:off x="1792890" y="342944"/>
            <a:ext cx="8821376" cy="776699"/>
          </a:xfrm>
          <a:prstGeom prst="rect">
            <a:avLst/>
          </a:prstGeom>
          <a:noFill/>
          <a:ln w="9525">
            <a:noFill/>
            <a:miter lim="800000"/>
            <a:headEnd/>
            <a:tailEnd/>
          </a:ln>
        </p:spPr>
      </p:pic>
    </p:spTree>
    <p:extLst>
      <p:ext uri="{BB962C8B-B14F-4D97-AF65-F5344CB8AC3E}">
        <p14:creationId xmlns:p14="http://schemas.microsoft.com/office/powerpoint/2010/main" val="195880024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45393" y="960154"/>
            <a:ext cx="11259806" cy="3829942"/>
          </a:xfrm>
          <a:prstGeom prst="rect">
            <a:avLst/>
          </a:prstGeom>
          <a:noFill/>
        </p:spPr>
        <p:txBody>
          <a:bodyPr wrap="square" lIns="89580" tIns="44791" rIns="89580" bIns="44791" rtlCol="0">
            <a:spAutoFit/>
          </a:bodyPr>
          <a:lstStyle/>
          <a:p>
            <a:pPr algn="ctr"/>
            <a:endParaRPr lang="ru-RU" sz="2400" dirty="0">
              <a:latin typeface="Arial" pitchFamily="34" charset="0"/>
              <a:cs typeface="Arial" pitchFamily="34" charset="0"/>
            </a:endParaRPr>
          </a:p>
          <a:p>
            <a:pPr algn="ctr"/>
            <a:endParaRPr lang="en-US" sz="3900" dirty="0">
              <a:latin typeface="Arial" pitchFamily="34" charset="0"/>
              <a:cs typeface="Arial" pitchFamily="34" charset="0"/>
            </a:endParaRPr>
          </a:p>
          <a:p>
            <a:pPr algn="ctr"/>
            <a:r>
              <a:rPr lang="ru-RU" sz="3900" dirty="0">
                <a:solidFill>
                  <a:srgbClr val="0000FF"/>
                </a:solidFill>
                <a:latin typeface="Arial" pitchFamily="34" charset="0"/>
                <a:cs typeface="Arial" pitchFamily="34" charset="0"/>
              </a:rPr>
              <a:t>Контакты </a:t>
            </a:r>
            <a:r>
              <a:rPr lang="ru-RU" sz="3900" dirty="0" smtClean="0">
                <a:solidFill>
                  <a:srgbClr val="0000FF"/>
                </a:solidFill>
                <a:latin typeface="Arial" pitchFamily="34" charset="0"/>
                <a:cs typeface="Arial" pitchFamily="34" charset="0"/>
              </a:rPr>
              <a:t>отдела</a:t>
            </a:r>
          </a:p>
          <a:p>
            <a:pPr algn="ctr"/>
            <a:endParaRPr lang="ru-RU" sz="3900" dirty="0">
              <a:solidFill>
                <a:srgbClr val="0000FF"/>
              </a:solidFill>
              <a:latin typeface="Arial" pitchFamily="34" charset="0"/>
              <a:cs typeface="Arial" pitchFamily="34" charset="0"/>
            </a:endParaRPr>
          </a:p>
          <a:p>
            <a:pPr algn="ctr"/>
            <a:r>
              <a:rPr lang="en-US" sz="3900" dirty="0" smtClean="0">
                <a:latin typeface="Arial" pitchFamily="34" charset="0"/>
                <a:cs typeface="Arial" pitchFamily="34" charset="0"/>
              </a:rPr>
              <a:t>8 </a:t>
            </a:r>
            <a:r>
              <a:rPr lang="en-US" sz="3900" dirty="0">
                <a:latin typeface="Arial" pitchFamily="34" charset="0"/>
                <a:cs typeface="Arial" pitchFamily="34" charset="0"/>
              </a:rPr>
              <a:t>(846) </a:t>
            </a:r>
            <a:r>
              <a:rPr lang="ru-RU" sz="3900" dirty="0">
                <a:latin typeface="Arial" pitchFamily="34" charset="0"/>
                <a:cs typeface="Arial" pitchFamily="34" charset="0"/>
              </a:rPr>
              <a:t>310-64-58(59)</a:t>
            </a:r>
            <a:endParaRPr lang="en-US" sz="3900" dirty="0">
              <a:latin typeface="Arial" pitchFamily="34" charset="0"/>
              <a:cs typeface="Arial" pitchFamily="34" charset="0"/>
            </a:endParaRPr>
          </a:p>
          <a:p>
            <a:pPr algn="ctr"/>
            <a:endParaRPr lang="ru-RU" sz="1000" dirty="0">
              <a:latin typeface="Arial" pitchFamily="34" charset="0"/>
              <a:cs typeface="Arial" pitchFamily="34" charset="0"/>
            </a:endParaRPr>
          </a:p>
          <a:p>
            <a:pPr algn="ctr"/>
            <a:r>
              <a:rPr lang="en-US" sz="5300" b="1" dirty="0"/>
              <a:t>accred@rcmo.ru</a:t>
            </a:r>
            <a:endParaRPr lang="ru-RU" sz="5300" dirty="0">
              <a:latin typeface="Arial" pitchFamily="34" charset="0"/>
              <a:cs typeface="Arial" pitchFamily="34" charset="0"/>
            </a:endParaRPr>
          </a:p>
        </p:txBody>
      </p:sp>
      <p:pic>
        <p:nvPicPr>
          <p:cNvPr id="3" name="Рисунок 2" descr="Нижн_колонт"/>
          <p:cNvPicPr/>
          <p:nvPr/>
        </p:nvPicPr>
        <p:blipFill>
          <a:blip r:embed="rId2" cstate="print"/>
          <a:srcRect/>
          <a:stretch>
            <a:fillRect/>
          </a:stretch>
        </p:blipFill>
        <p:spPr bwMode="auto">
          <a:xfrm>
            <a:off x="1792890" y="342944"/>
            <a:ext cx="8821376" cy="776699"/>
          </a:xfrm>
          <a:prstGeom prst="rect">
            <a:avLst/>
          </a:prstGeom>
          <a:noFill/>
          <a:ln w="9525">
            <a:noFill/>
            <a:miter lim="800000"/>
            <a:headEnd/>
            <a:tailEnd/>
          </a:ln>
        </p:spPr>
      </p:pic>
    </p:spTree>
    <p:extLst>
      <p:ext uri="{BB962C8B-B14F-4D97-AF65-F5344CB8AC3E}">
        <p14:creationId xmlns:p14="http://schemas.microsoft.com/office/powerpoint/2010/main" val="252596983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7049" y="0"/>
            <a:ext cx="2517775" cy="1073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 name="Прямоугольник 23"/>
          <p:cNvSpPr/>
          <p:nvPr/>
        </p:nvSpPr>
        <p:spPr bwMode="auto">
          <a:xfrm>
            <a:off x="2932067" y="282508"/>
            <a:ext cx="9001000" cy="718588"/>
          </a:xfrm>
          <a:custGeom>
            <a:avLst/>
            <a:gdLst>
              <a:gd name="connsiteX0" fmla="*/ 0 w 7827189"/>
              <a:gd name="connsiteY0" fmla="*/ 0 h 1012634"/>
              <a:gd name="connsiteX1" fmla="*/ 7827189 w 7827189"/>
              <a:gd name="connsiteY1" fmla="*/ 0 h 1012634"/>
              <a:gd name="connsiteX2" fmla="*/ 7827189 w 7827189"/>
              <a:gd name="connsiteY2" fmla="*/ 1012634 h 1012634"/>
              <a:gd name="connsiteX3" fmla="*/ 0 w 7827189"/>
              <a:gd name="connsiteY3" fmla="*/ 1012634 h 1012634"/>
              <a:gd name="connsiteX4" fmla="*/ 0 w 7827189"/>
              <a:gd name="connsiteY4" fmla="*/ 0 h 1012634"/>
              <a:gd name="connsiteX0" fmla="*/ 577970 w 7827189"/>
              <a:gd name="connsiteY0" fmla="*/ 0 h 1012634"/>
              <a:gd name="connsiteX1" fmla="*/ 7827189 w 7827189"/>
              <a:gd name="connsiteY1" fmla="*/ 0 h 1012634"/>
              <a:gd name="connsiteX2" fmla="*/ 7827189 w 7827189"/>
              <a:gd name="connsiteY2" fmla="*/ 1012634 h 1012634"/>
              <a:gd name="connsiteX3" fmla="*/ 0 w 7827189"/>
              <a:gd name="connsiteY3" fmla="*/ 1012634 h 1012634"/>
              <a:gd name="connsiteX4" fmla="*/ 577970 w 7827189"/>
              <a:gd name="connsiteY4" fmla="*/ 0 h 1012634"/>
              <a:gd name="connsiteX0" fmla="*/ 560717 w 7827189"/>
              <a:gd name="connsiteY0" fmla="*/ 0 h 1047140"/>
              <a:gd name="connsiteX1" fmla="*/ 7827189 w 7827189"/>
              <a:gd name="connsiteY1" fmla="*/ 34506 h 1047140"/>
              <a:gd name="connsiteX2" fmla="*/ 7827189 w 7827189"/>
              <a:gd name="connsiteY2" fmla="*/ 1047140 h 1047140"/>
              <a:gd name="connsiteX3" fmla="*/ 0 w 7827189"/>
              <a:gd name="connsiteY3" fmla="*/ 1047140 h 1047140"/>
              <a:gd name="connsiteX4" fmla="*/ 560717 w 7827189"/>
              <a:gd name="connsiteY4" fmla="*/ 0 h 10471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27189" h="1047140">
                <a:moveTo>
                  <a:pt x="560717" y="0"/>
                </a:moveTo>
                <a:lnTo>
                  <a:pt x="7827189" y="34506"/>
                </a:lnTo>
                <a:lnTo>
                  <a:pt x="7827189" y="1047140"/>
                </a:lnTo>
                <a:lnTo>
                  <a:pt x="0" y="1047140"/>
                </a:lnTo>
                <a:lnTo>
                  <a:pt x="560717" y="0"/>
                </a:lnTo>
                <a:close/>
              </a:path>
            </a:pathLst>
          </a:custGeom>
          <a:solidFill>
            <a:srgbClr val="0C549E"/>
          </a:solidFill>
          <a:ln>
            <a:solidFill>
              <a:srgbClr val="0C549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ru-RU" sz="2800" b="1" dirty="0" smtClean="0">
                <a:solidFill>
                  <a:prstClr val="white"/>
                </a:solidFill>
                <a:latin typeface="Arial" pitchFamily="34" charset="0"/>
                <a:cs typeface="Arial" pitchFamily="34" charset="0"/>
              </a:rPr>
              <a:t>Нормативная база</a:t>
            </a:r>
          </a:p>
        </p:txBody>
      </p:sp>
      <p:sp>
        <p:nvSpPr>
          <p:cNvPr id="7" name="Прямоугольник 6"/>
          <p:cNvSpPr/>
          <p:nvPr/>
        </p:nvSpPr>
        <p:spPr>
          <a:xfrm>
            <a:off x="507050" y="1340768"/>
            <a:ext cx="11205575" cy="4154984"/>
          </a:xfrm>
          <a:prstGeom prst="rect">
            <a:avLst/>
          </a:prstGeom>
        </p:spPr>
        <p:txBody>
          <a:bodyPr wrap="square">
            <a:spAutoFit/>
          </a:bodyPr>
          <a:lstStyle/>
          <a:p>
            <a:pPr marL="285750" indent="-285750" algn="just">
              <a:buFont typeface="Arial" panose="020B0604020202020204" pitchFamily="34" charset="0"/>
              <a:buChar char="•"/>
            </a:pPr>
            <a:r>
              <a:rPr lang="ru-RU" sz="2400" dirty="0" smtClean="0">
                <a:solidFill>
                  <a:prstClr val="black"/>
                </a:solidFill>
                <a:latin typeface="Arial" panose="020B0604020202020204" pitchFamily="34" charset="0"/>
                <a:cs typeface="Arial" panose="020B0604020202020204" pitchFamily="34" charset="0"/>
              </a:rPr>
              <a:t>Федеральный закон от 29.12.2012 № 273-ФЗ «Об образовании                                      в Российской Федерации»</a:t>
            </a:r>
            <a:r>
              <a:rPr lang="en-US" sz="2400" dirty="0" smtClean="0">
                <a:solidFill>
                  <a:prstClr val="black"/>
                </a:solidFill>
                <a:latin typeface="Arial" panose="020B0604020202020204" pitchFamily="34" charset="0"/>
                <a:cs typeface="Arial" panose="020B0604020202020204" pitchFamily="34" charset="0"/>
              </a:rPr>
              <a:t>;</a:t>
            </a:r>
            <a:endParaRPr lang="ru-RU" sz="2400" dirty="0" smtClean="0">
              <a:solidFill>
                <a:prstClr val="black"/>
              </a:solidFill>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r>
              <a:rPr lang="ru-RU" sz="2400" dirty="0" smtClean="0">
                <a:solidFill>
                  <a:prstClr val="black"/>
                </a:solidFill>
                <a:latin typeface="Arial" panose="020B0604020202020204" pitchFamily="34" charset="0"/>
                <a:cs typeface="Arial" panose="020B0604020202020204" pitchFamily="34" charset="0"/>
              </a:rPr>
              <a:t>Положение о государственной аккредитации образовательной деятельности, утвержденное постановлением Правительства РФ                         от 19.05.2023 № 797</a:t>
            </a:r>
            <a:r>
              <a:rPr lang="en-US" sz="2400" dirty="0" smtClean="0">
                <a:solidFill>
                  <a:prstClr val="black"/>
                </a:solidFill>
                <a:latin typeface="Arial" panose="020B0604020202020204" pitchFamily="34" charset="0"/>
                <a:cs typeface="Arial" panose="020B0604020202020204" pitchFamily="34" charset="0"/>
              </a:rPr>
              <a:t>;</a:t>
            </a:r>
            <a:endParaRPr lang="ru-RU" sz="2400" dirty="0" smtClean="0">
              <a:solidFill>
                <a:prstClr val="black"/>
              </a:solidFill>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r>
              <a:rPr lang="ru-RU" sz="2400" dirty="0">
                <a:solidFill>
                  <a:prstClr val="black"/>
                </a:solidFill>
                <a:latin typeface="Arial" panose="020B0604020202020204" pitchFamily="34" charset="0"/>
                <a:cs typeface="Arial" panose="020B0604020202020204" pitchFamily="34" charset="0"/>
              </a:rPr>
              <a:t>Приказ </a:t>
            </a:r>
            <a:r>
              <a:rPr lang="ru-RU" sz="2400" dirty="0" smtClean="0">
                <a:solidFill>
                  <a:prstClr val="black"/>
                </a:solidFill>
                <a:latin typeface="Arial" panose="020B0604020202020204" pitchFamily="34" charset="0"/>
                <a:cs typeface="Arial" panose="020B0604020202020204" pitchFamily="34" charset="0"/>
              </a:rPr>
              <a:t>Рособрнадзора от 24.04.2024 № </a:t>
            </a:r>
            <a:r>
              <a:rPr lang="ru-RU" sz="2400" dirty="0">
                <a:solidFill>
                  <a:prstClr val="black"/>
                </a:solidFill>
                <a:latin typeface="Arial" panose="020B0604020202020204" pitchFamily="34" charset="0"/>
                <a:cs typeface="Arial" panose="020B0604020202020204" pitchFamily="34" charset="0"/>
              </a:rPr>
              <a:t>913 «Об утверждении форм заявлений о государственной аккредитации образовательной деятельности, о внесении изменений в сведения, содержащиеся в государственной информационной системе </a:t>
            </a:r>
            <a:r>
              <a:rPr lang="ru-RU" sz="2400" dirty="0" smtClean="0">
                <a:solidFill>
                  <a:prstClr val="black"/>
                </a:solidFill>
                <a:latin typeface="Arial" panose="020B0604020202020204" pitchFamily="34" charset="0"/>
                <a:cs typeface="Arial" panose="020B0604020202020204" pitchFamily="34" charset="0"/>
              </a:rPr>
              <a:t>«Реестр организаций...»;</a:t>
            </a:r>
          </a:p>
          <a:p>
            <a:pPr marL="285750" indent="-285750" algn="just">
              <a:buFont typeface="Arial" panose="020B0604020202020204" pitchFamily="34" charset="0"/>
              <a:buChar char="•"/>
            </a:pPr>
            <a:r>
              <a:rPr lang="ru-RU" sz="2400" dirty="0">
                <a:solidFill>
                  <a:prstClr val="black"/>
                </a:solidFill>
                <a:latin typeface="Arial" panose="020B0604020202020204" pitchFamily="34" charset="0"/>
                <a:cs typeface="Arial" panose="020B0604020202020204" pitchFamily="34" charset="0"/>
              </a:rPr>
              <a:t>Административный </a:t>
            </a:r>
            <a:r>
              <a:rPr lang="ru-RU" sz="2400" dirty="0" smtClean="0">
                <a:solidFill>
                  <a:prstClr val="black"/>
                </a:solidFill>
                <a:latin typeface="Arial" panose="020B0604020202020204" pitchFamily="34" charset="0"/>
                <a:cs typeface="Arial" panose="020B0604020202020204" pitchFamily="34" charset="0"/>
              </a:rPr>
              <a:t>регламент, </a:t>
            </a:r>
            <a:r>
              <a:rPr lang="ru-RU" sz="2400" dirty="0">
                <a:solidFill>
                  <a:prstClr val="black"/>
                </a:solidFill>
                <a:latin typeface="Arial" panose="020B0604020202020204" pitchFamily="34" charset="0"/>
                <a:cs typeface="Arial" panose="020B0604020202020204" pitchFamily="34" charset="0"/>
              </a:rPr>
              <a:t>утвержденный приказом </a:t>
            </a:r>
            <a:r>
              <a:rPr lang="ru-RU" sz="2400" dirty="0" err="1" smtClean="0">
                <a:solidFill>
                  <a:prstClr val="black"/>
                </a:solidFill>
                <a:latin typeface="Arial" panose="020B0604020202020204" pitchFamily="34" charset="0"/>
                <a:cs typeface="Arial" panose="020B0604020202020204" pitchFamily="34" charset="0"/>
              </a:rPr>
              <a:t>Рособрнадзора</a:t>
            </a:r>
            <a:r>
              <a:rPr lang="ru-RU" sz="2400" dirty="0" smtClean="0">
                <a:solidFill>
                  <a:prstClr val="black"/>
                </a:solidFill>
                <a:latin typeface="Arial" panose="020B0604020202020204" pitchFamily="34" charset="0"/>
                <a:cs typeface="Arial" panose="020B0604020202020204" pitchFamily="34" charset="0"/>
              </a:rPr>
              <a:t>              от </a:t>
            </a:r>
            <a:r>
              <a:rPr lang="ru-RU" sz="2400" dirty="0">
                <a:solidFill>
                  <a:prstClr val="black"/>
                </a:solidFill>
                <a:latin typeface="Arial" panose="020B0604020202020204" pitchFamily="34" charset="0"/>
                <a:cs typeface="Arial" panose="020B0604020202020204" pitchFamily="34" charset="0"/>
              </a:rPr>
              <a:t>27.01.2026 № 112;</a:t>
            </a:r>
            <a:endParaRPr lang="ru-RU" sz="2400" dirty="0" smtClean="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47102930"/>
      </p:ext>
    </p:extLst>
  </p:cSld>
  <p:clrMapOvr>
    <a:masterClrMapping/>
  </p:clrMapOvr>
  <p:transition spd="med"/>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7050" y="0"/>
            <a:ext cx="2517775" cy="1073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 name="Прямоугольник 23"/>
          <p:cNvSpPr/>
          <p:nvPr/>
        </p:nvSpPr>
        <p:spPr bwMode="auto">
          <a:xfrm>
            <a:off x="2932067" y="282508"/>
            <a:ext cx="9001000" cy="718588"/>
          </a:xfrm>
          <a:custGeom>
            <a:avLst/>
            <a:gdLst>
              <a:gd name="connsiteX0" fmla="*/ 0 w 7827189"/>
              <a:gd name="connsiteY0" fmla="*/ 0 h 1012634"/>
              <a:gd name="connsiteX1" fmla="*/ 7827189 w 7827189"/>
              <a:gd name="connsiteY1" fmla="*/ 0 h 1012634"/>
              <a:gd name="connsiteX2" fmla="*/ 7827189 w 7827189"/>
              <a:gd name="connsiteY2" fmla="*/ 1012634 h 1012634"/>
              <a:gd name="connsiteX3" fmla="*/ 0 w 7827189"/>
              <a:gd name="connsiteY3" fmla="*/ 1012634 h 1012634"/>
              <a:gd name="connsiteX4" fmla="*/ 0 w 7827189"/>
              <a:gd name="connsiteY4" fmla="*/ 0 h 1012634"/>
              <a:gd name="connsiteX0" fmla="*/ 577970 w 7827189"/>
              <a:gd name="connsiteY0" fmla="*/ 0 h 1012634"/>
              <a:gd name="connsiteX1" fmla="*/ 7827189 w 7827189"/>
              <a:gd name="connsiteY1" fmla="*/ 0 h 1012634"/>
              <a:gd name="connsiteX2" fmla="*/ 7827189 w 7827189"/>
              <a:gd name="connsiteY2" fmla="*/ 1012634 h 1012634"/>
              <a:gd name="connsiteX3" fmla="*/ 0 w 7827189"/>
              <a:gd name="connsiteY3" fmla="*/ 1012634 h 1012634"/>
              <a:gd name="connsiteX4" fmla="*/ 577970 w 7827189"/>
              <a:gd name="connsiteY4" fmla="*/ 0 h 1012634"/>
              <a:gd name="connsiteX0" fmla="*/ 560717 w 7827189"/>
              <a:gd name="connsiteY0" fmla="*/ 0 h 1047140"/>
              <a:gd name="connsiteX1" fmla="*/ 7827189 w 7827189"/>
              <a:gd name="connsiteY1" fmla="*/ 34506 h 1047140"/>
              <a:gd name="connsiteX2" fmla="*/ 7827189 w 7827189"/>
              <a:gd name="connsiteY2" fmla="*/ 1047140 h 1047140"/>
              <a:gd name="connsiteX3" fmla="*/ 0 w 7827189"/>
              <a:gd name="connsiteY3" fmla="*/ 1047140 h 1047140"/>
              <a:gd name="connsiteX4" fmla="*/ 560717 w 7827189"/>
              <a:gd name="connsiteY4" fmla="*/ 0 h 10471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27189" h="1047140">
                <a:moveTo>
                  <a:pt x="560717" y="0"/>
                </a:moveTo>
                <a:lnTo>
                  <a:pt x="7827189" y="34506"/>
                </a:lnTo>
                <a:lnTo>
                  <a:pt x="7827189" y="1047140"/>
                </a:lnTo>
                <a:lnTo>
                  <a:pt x="0" y="1047140"/>
                </a:lnTo>
                <a:lnTo>
                  <a:pt x="560717" y="0"/>
                </a:lnTo>
                <a:close/>
              </a:path>
            </a:pathLst>
          </a:custGeom>
          <a:solidFill>
            <a:srgbClr val="0C549E"/>
          </a:solidFill>
          <a:ln>
            <a:solidFill>
              <a:srgbClr val="0C549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ru-RU" sz="2800" b="1" dirty="0" smtClean="0">
                <a:solidFill>
                  <a:schemeClr val="bg1"/>
                </a:solidFill>
                <a:latin typeface="Arial" pitchFamily="34" charset="0"/>
                <a:cs typeface="Arial" pitchFamily="34" charset="0"/>
              </a:rPr>
              <a:t>Нормативная база</a:t>
            </a:r>
          </a:p>
        </p:txBody>
      </p:sp>
      <p:sp>
        <p:nvSpPr>
          <p:cNvPr id="7" name="Прямоугольник 6"/>
          <p:cNvSpPr/>
          <p:nvPr/>
        </p:nvSpPr>
        <p:spPr>
          <a:xfrm>
            <a:off x="507050" y="1484784"/>
            <a:ext cx="11205575" cy="4154984"/>
          </a:xfrm>
          <a:prstGeom prst="rect">
            <a:avLst/>
          </a:prstGeom>
        </p:spPr>
        <p:txBody>
          <a:bodyPr wrap="square">
            <a:spAutoFit/>
          </a:bodyPr>
          <a:lstStyle/>
          <a:p>
            <a:pPr marL="285750" indent="-285750" algn="just">
              <a:buFont typeface="Arial" panose="020B0604020202020204" pitchFamily="34" charset="0"/>
              <a:buChar char="•"/>
            </a:pPr>
            <a:endParaRPr lang="en-US" sz="2400" dirty="0" smtClean="0">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r>
              <a:rPr lang="ru-RU" sz="2400" dirty="0">
                <a:latin typeface="Arial" panose="020B0604020202020204" pitchFamily="34" charset="0"/>
                <a:cs typeface="Arial" panose="020B0604020202020204" pitchFamily="34" charset="0"/>
              </a:rPr>
              <a:t>Приказ </a:t>
            </a:r>
            <a:r>
              <a:rPr lang="ru-RU" sz="2400" dirty="0" err="1">
                <a:latin typeface="Arial" panose="020B0604020202020204" pitchFamily="34" charset="0"/>
                <a:cs typeface="Arial" panose="020B0604020202020204" pitchFamily="34" charset="0"/>
              </a:rPr>
              <a:t>Минпросвещения</a:t>
            </a:r>
            <a:r>
              <a:rPr lang="ru-RU" sz="2400" dirty="0">
                <a:latin typeface="Arial" panose="020B0604020202020204" pitchFamily="34" charset="0"/>
                <a:cs typeface="Arial" panose="020B0604020202020204" pitchFamily="34" charset="0"/>
              </a:rPr>
              <a:t> России от 14.04.2023 № </a:t>
            </a:r>
            <a:r>
              <a:rPr lang="ru-RU" sz="2400" dirty="0" smtClean="0">
                <a:latin typeface="Arial" panose="020B0604020202020204" pitchFamily="34" charset="0"/>
                <a:cs typeface="Arial" panose="020B0604020202020204" pitchFamily="34" charset="0"/>
              </a:rPr>
              <a:t>27</a:t>
            </a:r>
            <a:r>
              <a:rPr lang="en-US" sz="2400" dirty="0" smtClean="0">
                <a:latin typeface="Arial" panose="020B0604020202020204" pitchFamily="34" charset="0"/>
                <a:cs typeface="Arial" panose="020B0604020202020204" pitchFamily="34" charset="0"/>
              </a:rPr>
              <a:t>1 </a:t>
            </a:r>
            <a:r>
              <a:rPr lang="ru-RU" sz="2400" dirty="0">
                <a:latin typeface="Arial" panose="020B0604020202020204" pitchFamily="34" charset="0"/>
                <a:cs typeface="Arial" panose="020B0604020202020204" pitchFamily="34" charset="0"/>
              </a:rPr>
              <a:t>«Об утверждении </a:t>
            </a:r>
            <a:r>
              <a:rPr lang="ru-RU" sz="2400" dirty="0" err="1" smtClean="0">
                <a:latin typeface="Arial" panose="020B0604020202020204" pitchFamily="34" charset="0"/>
                <a:cs typeface="Arial" panose="020B0604020202020204" pitchFamily="34" charset="0"/>
              </a:rPr>
              <a:t>аккредитационных</a:t>
            </a:r>
            <a:r>
              <a:rPr lang="en-US" sz="2400" dirty="0" smtClean="0">
                <a:latin typeface="Arial" panose="020B0604020202020204" pitchFamily="34" charset="0"/>
                <a:cs typeface="Arial" panose="020B0604020202020204" pitchFamily="34" charset="0"/>
              </a:rPr>
              <a:t> </a:t>
            </a:r>
            <a:r>
              <a:rPr lang="ru-RU" sz="2400" dirty="0" smtClean="0">
                <a:latin typeface="Arial" panose="020B0604020202020204" pitchFamily="34" charset="0"/>
                <a:cs typeface="Arial" panose="020B0604020202020204" pitchFamily="34" charset="0"/>
              </a:rPr>
              <a:t>показателей</a:t>
            </a:r>
            <a:r>
              <a:rPr lang="ru-RU" sz="2400" dirty="0">
                <a:latin typeface="Arial" panose="020B0604020202020204" pitchFamily="34" charset="0"/>
                <a:cs typeface="Arial" panose="020B0604020202020204" pitchFamily="34" charset="0"/>
              </a:rPr>
              <a:t>, методики расчета и </a:t>
            </a:r>
            <a:r>
              <a:rPr lang="ru-RU" sz="2400" dirty="0" smtClean="0">
                <a:latin typeface="Arial" panose="020B0604020202020204" pitchFamily="34" charset="0"/>
                <a:cs typeface="Arial" panose="020B0604020202020204" pitchFamily="34" charset="0"/>
              </a:rPr>
              <a:t>применения</a:t>
            </a:r>
            <a:r>
              <a:rPr lang="en-US"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аккредитационных</a:t>
            </a:r>
            <a:r>
              <a:rPr lang="ru-RU" sz="2400" dirty="0" smtClean="0">
                <a:latin typeface="Arial" panose="020B0604020202020204" pitchFamily="34" charset="0"/>
                <a:cs typeface="Arial" panose="020B0604020202020204" pitchFamily="34" charset="0"/>
              </a:rPr>
              <a:t> </a:t>
            </a:r>
            <a:r>
              <a:rPr lang="ru-RU" sz="2400" dirty="0">
                <a:latin typeface="Arial" panose="020B0604020202020204" pitchFamily="34" charset="0"/>
                <a:cs typeface="Arial" panose="020B0604020202020204" pitchFamily="34" charset="0"/>
              </a:rPr>
              <a:t>показателей по </a:t>
            </a:r>
            <a:r>
              <a:rPr lang="ru-RU" sz="2400" dirty="0" smtClean="0">
                <a:latin typeface="Arial" panose="020B0604020202020204" pitchFamily="34" charset="0"/>
                <a:cs typeface="Arial" panose="020B0604020202020204" pitchFamily="34" charset="0"/>
              </a:rPr>
              <a:t>основным</a:t>
            </a:r>
            <a:r>
              <a:rPr lang="en-US" sz="2400" dirty="0" smtClean="0">
                <a:latin typeface="Arial" panose="020B0604020202020204" pitchFamily="34" charset="0"/>
                <a:cs typeface="Arial" panose="020B0604020202020204" pitchFamily="34" charset="0"/>
              </a:rPr>
              <a:t> </a:t>
            </a:r>
            <a:r>
              <a:rPr lang="ru-RU" sz="2400" dirty="0" smtClean="0">
                <a:latin typeface="Arial" panose="020B0604020202020204" pitchFamily="34" charset="0"/>
                <a:cs typeface="Arial" panose="020B0604020202020204" pitchFamily="34" charset="0"/>
              </a:rPr>
              <a:t>общеобразовательным </a:t>
            </a:r>
            <a:r>
              <a:rPr lang="ru-RU" sz="2400" dirty="0">
                <a:latin typeface="Arial" panose="020B0604020202020204" pitchFamily="34" charset="0"/>
                <a:cs typeface="Arial" panose="020B0604020202020204" pitchFamily="34" charset="0"/>
              </a:rPr>
              <a:t>программам </a:t>
            </a:r>
            <a:r>
              <a:rPr lang="ru-RU" sz="2400" dirty="0" smtClean="0">
                <a:latin typeface="Arial" panose="020B0604020202020204" pitchFamily="34" charset="0"/>
                <a:cs typeface="Arial" panose="020B0604020202020204" pitchFamily="34" charset="0"/>
              </a:rPr>
              <a:t>-</a:t>
            </a:r>
            <a:r>
              <a:rPr lang="en-US" sz="2400" dirty="0" smtClean="0">
                <a:latin typeface="Arial" panose="020B0604020202020204" pitchFamily="34" charset="0"/>
                <a:cs typeface="Arial" panose="020B0604020202020204" pitchFamily="34" charset="0"/>
              </a:rPr>
              <a:t> </a:t>
            </a:r>
            <a:r>
              <a:rPr lang="ru-RU" sz="2400" dirty="0" smtClean="0">
                <a:latin typeface="Arial" panose="020B0604020202020204" pitchFamily="34" charset="0"/>
                <a:cs typeface="Arial" panose="020B0604020202020204" pitchFamily="34" charset="0"/>
              </a:rPr>
              <a:t>образовательным </a:t>
            </a:r>
            <a:r>
              <a:rPr lang="ru-RU" sz="2400" dirty="0">
                <a:latin typeface="Arial" panose="020B0604020202020204" pitchFamily="34" charset="0"/>
                <a:cs typeface="Arial" panose="020B0604020202020204" pitchFamily="34" charset="0"/>
              </a:rPr>
              <a:t>программам </a:t>
            </a:r>
            <a:r>
              <a:rPr lang="ru-RU" sz="2400" dirty="0" smtClean="0">
                <a:latin typeface="Arial" panose="020B0604020202020204" pitchFamily="34" charset="0"/>
                <a:cs typeface="Arial" panose="020B0604020202020204" pitchFamily="34" charset="0"/>
              </a:rPr>
              <a:t>начального</a:t>
            </a:r>
            <a:r>
              <a:rPr lang="en-US" sz="2400" dirty="0" smtClean="0">
                <a:latin typeface="Arial" panose="020B0604020202020204" pitchFamily="34" charset="0"/>
                <a:cs typeface="Arial" panose="020B0604020202020204" pitchFamily="34" charset="0"/>
              </a:rPr>
              <a:t> </a:t>
            </a:r>
            <a:r>
              <a:rPr lang="ru-RU" sz="2400" dirty="0" smtClean="0">
                <a:latin typeface="Arial" panose="020B0604020202020204" pitchFamily="34" charset="0"/>
                <a:cs typeface="Arial" panose="020B0604020202020204" pitchFamily="34" charset="0"/>
              </a:rPr>
              <a:t>общего </a:t>
            </a:r>
            <a:r>
              <a:rPr lang="ru-RU" sz="2400" dirty="0">
                <a:latin typeface="Arial" panose="020B0604020202020204" pitchFamily="34" charset="0"/>
                <a:cs typeface="Arial" panose="020B0604020202020204" pitchFamily="34" charset="0"/>
              </a:rPr>
              <a:t>образования, основного </a:t>
            </a:r>
            <a:r>
              <a:rPr lang="ru-RU" sz="2400" dirty="0" smtClean="0">
                <a:latin typeface="Arial" panose="020B0604020202020204" pitchFamily="34" charset="0"/>
                <a:cs typeface="Arial" panose="020B0604020202020204" pitchFamily="34" charset="0"/>
              </a:rPr>
              <a:t>общего</a:t>
            </a:r>
            <a:r>
              <a:rPr lang="en-US" sz="2400" dirty="0" smtClean="0">
                <a:latin typeface="Arial" panose="020B0604020202020204" pitchFamily="34" charset="0"/>
                <a:cs typeface="Arial" panose="020B0604020202020204" pitchFamily="34" charset="0"/>
              </a:rPr>
              <a:t> </a:t>
            </a:r>
            <a:r>
              <a:rPr lang="ru-RU" sz="2400" dirty="0" smtClean="0">
                <a:latin typeface="Arial" panose="020B0604020202020204" pitchFamily="34" charset="0"/>
                <a:cs typeface="Arial" panose="020B0604020202020204" pitchFamily="34" charset="0"/>
              </a:rPr>
              <a:t>образования </a:t>
            </a:r>
            <a:r>
              <a:rPr lang="ru-RU" sz="2400" dirty="0">
                <a:latin typeface="Arial" panose="020B0604020202020204" pitchFamily="34" charset="0"/>
                <a:cs typeface="Arial" panose="020B0604020202020204" pitchFamily="34" charset="0"/>
              </a:rPr>
              <a:t>и среднего общего образования</a:t>
            </a:r>
            <a:r>
              <a:rPr lang="ru-RU" sz="2400" dirty="0" smtClean="0">
                <a:latin typeface="Arial" panose="020B0604020202020204" pitchFamily="34" charset="0"/>
                <a:cs typeface="Arial" panose="020B0604020202020204" pitchFamily="34" charset="0"/>
              </a:rPr>
              <a:t>»; </a:t>
            </a:r>
            <a:endParaRPr lang="en-US" sz="2400" dirty="0" smtClean="0">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r>
              <a:rPr lang="ru-RU" sz="2400" dirty="0" smtClean="0">
                <a:latin typeface="Arial" panose="020B0604020202020204" pitchFamily="34" charset="0"/>
                <a:cs typeface="Arial" panose="020B0604020202020204" pitchFamily="34" charset="0"/>
              </a:rPr>
              <a:t>Приказ </a:t>
            </a:r>
            <a:r>
              <a:rPr lang="ru-RU" sz="2400" dirty="0" err="1" smtClean="0">
                <a:latin typeface="Arial" panose="020B0604020202020204" pitchFamily="34" charset="0"/>
                <a:cs typeface="Arial" panose="020B0604020202020204" pitchFamily="34" charset="0"/>
              </a:rPr>
              <a:t>Минпросвещения</a:t>
            </a:r>
            <a:r>
              <a:rPr lang="ru-RU" sz="2400" dirty="0" smtClean="0">
                <a:latin typeface="Arial" panose="020B0604020202020204" pitchFamily="34" charset="0"/>
                <a:cs typeface="Arial" panose="020B0604020202020204" pitchFamily="34" charset="0"/>
              </a:rPr>
              <a:t> России от 14.04.2023 № 272 «Об утверждении </a:t>
            </a:r>
            <a:r>
              <a:rPr lang="ru-RU" sz="2400" dirty="0" err="1" smtClean="0">
                <a:latin typeface="Arial" panose="020B0604020202020204" pitchFamily="34" charset="0"/>
                <a:cs typeface="Arial" panose="020B0604020202020204" pitchFamily="34" charset="0"/>
              </a:rPr>
              <a:t>аккредитационных</a:t>
            </a:r>
            <a:r>
              <a:rPr lang="ru-RU" sz="2400" dirty="0" smtClean="0">
                <a:latin typeface="Arial" panose="020B0604020202020204" pitchFamily="34" charset="0"/>
                <a:cs typeface="Arial" panose="020B0604020202020204" pitchFamily="34" charset="0"/>
              </a:rPr>
              <a:t> показателей, методики расчета и применения </a:t>
            </a:r>
            <a:r>
              <a:rPr lang="ru-RU" sz="2400" dirty="0" err="1" smtClean="0">
                <a:latin typeface="Arial" panose="020B0604020202020204" pitchFamily="34" charset="0"/>
                <a:cs typeface="Arial" panose="020B0604020202020204" pitchFamily="34" charset="0"/>
              </a:rPr>
              <a:t>аккредитационных</a:t>
            </a:r>
            <a:r>
              <a:rPr lang="ru-RU" sz="2400" dirty="0" smtClean="0">
                <a:latin typeface="Arial" panose="020B0604020202020204" pitchFamily="34" charset="0"/>
                <a:cs typeface="Arial" panose="020B0604020202020204" pitchFamily="34" charset="0"/>
              </a:rPr>
              <a:t> показателей по образовательным программам среднего профессионального образования».</a:t>
            </a:r>
            <a:endParaRPr lang="ru-RU"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94210627"/>
      </p:ext>
    </p:extLst>
  </p:cSld>
  <p:clrMapOvr>
    <a:masterClrMapping/>
  </p:clrMapOvr>
  <p:transition spd="med"/>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Box 25"/>
          <p:cNvSpPr txBox="1"/>
          <p:nvPr/>
        </p:nvSpPr>
        <p:spPr>
          <a:xfrm>
            <a:off x="1007438" y="1484786"/>
            <a:ext cx="236772" cy="395356"/>
          </a:xfrm>
          <a:prstGeom prst="rect">
            <a:avLst/>
          </a:prstGeom>
          <a:noFill/>
        </p:spPr>
        <p:txBody>
          <a:bodyPr wrap="none" lIns="117209" tIns="58606" rIns="117209" bIns="58606" rtlCol="0">
            <a:spAutoFit/>
          </a:bodyPr>
          <a:lstStyle/>
          <a:p>
            <a:endParaRPr lang="ru-RU" dirty="0"/>
          </a:p>
        </p:txBody>
      </p:sp>
      <p:sp>
        <p:nvSpPr>
          <p:cNvPr id="41" name="Прямоугольник 23"/>
          <p:cNvSpPr/>
          <p:nvPr/>
        </p:nvSpPr>
        <p:spPr bwMode="auto">
          <a:xfrm>
            <a:off x="2279576" y="94597"/>
            <a:ext cx="9793088" cy="814123"/>
          </a:xfrm>
          <a:custGeom>
            <a:avLst/>
            <a:gdLst>
              <a:gd name="connsiteX0" fmla="*/ 0 w 7827189"/>
              <a:gd name="connsiteY0" fmla="*/ 0 h 1012634"/>
              <a:gd name="connsiteX1" fmla="*/ 7827189 w 7827189"/>
              <a:gd name="connsiteY1" fmla="*/ 0 h 1012634"/>
              <a:gd name="connsiteX2" fmla="*/ 7827189 w 7827189"/>
              <a:gd name="connsiteY2" fmla="*/ 1012634 h 1012634"/>
              <a:gd name="connsiteX3" fmla="*/ 0 w 7827189"/>
              <a:gd name="connsiteY3" fmla="*/ 1012634 h 1012634"/>
              <a:gd name="connsiteX4" fmla="*/ 0 w 7827189"/>
              <a:gd name="connsiteY4" fmla="*/ 0 h 1012634"/>
              <a:gd name="connsiteX0" fmla="*/ 577970 w 7827189"/>
              <a:gd name="connsiteY0" fmla="*/ 0 h 1012634"/>
              <a:gd name="connsiteX1" fmla="*/ 7827189 w 7827189"/>
              <a:gd name="connsiteY1" fmla="*/ 0 h 1012634"/>
              <a:gd name="connsiteX2" fmla="*/ 7827189 w 7827189"/>
              <a:gd name="connsiteY2" fmla="*/ 1012634 h 1012634"/>
              <a:gd name="connsiteX3" fmla="*/ 0 w 7827189"/>
              <a:gd name="connsiteY3" fmla="*/ 1012634 h 1012634"/>
              <a:gd name="connsiteX4" fmla="*/ 577970 w 7827189"/>
              <a:gd name="connsiteY4" fmla="*/ 0 h 1012634"/>
              <a:gd name="connsiteX0" fmla="*/ 560717 w 7827189"/>
              <a:gd name="connsiteY0" fmla="*/ 0 h 1047140"/>
              <a:gd name="connsiteX1" fmla="*/ 7827189 w 7827189"/>
              <a:gd name="connsiteY1" fmla="*/ 34506 h 1047140"/>
              <a:gd name="connsiteX2" fmla="*/ 7827189 w 7827189"/>
              <a:gd name="connsiteY2" fmla="*/ 1047140 h 1047140"/>
              <a:gd name="connsiteX3" fmla="*/ 0 w 7827189"/>
              <a:gd name="connsiteY3" fmla="*/ 1047140 h 1047140"/>
              <a:gd name="connsiteX4" fmla="*/ 560717 w 7827189"/>
              <a:gd name="connsiteY4" fmla="*/ 0 h 10471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27189" h="1047140">
                <a:moveTo>
                  <a:pt x="560717" y="0"/>
                </a:moveTo>
                <a:lnTo>
                  <a:pt x="7827189" y="34506"/>
                </a:lnTo>
                <a:lnTo>
                  <a:pt x="7827189" y="1047140"/>
                </a:lnTo>
                <a:lnTo>
                  <a:pt x="0" y="1047140"/>
                </a:lnTo>
                <a:lnTo>
                  <a:pt x="560717" y="0"/>
                </a:lnTo>
                <a:close/>
              </a:path>
            </a:pathLst>
          </a:custGeom>
          <a:solidFill>
            <a:srgbClr val="0C549E"/>
          </a:solidFill>
          <a:ln>
            <a:solidFill>
              <a:srgbClr val="0C549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r"/>
            <a:r>
              <a:rPr lang="ru-RU" sz="2800" b="1" dirty="0" smtClean="0">
                <a:solidFill>
                  <a:schemeClr val="bg1"/>
                </a:solidFill>
                <a:latin typeface="Arial" pitchFamily="34" charset="0"/>
                <a:cs typeface="Arial" pitchFamily="34" charset="0"/>
              </a:rPr>
              <a:t>Алгоритм предоставления услуги</a:t>
            </a:r>
            <a:endParaRPr lang="ru-RU" sz="2800" dirty="0">
              <a:solidFill>
                <a:schemeClr val="bg1"/>
              </a:solidFill>
              <a:latin typeface="Arial" pitchFamily="34" charset="0"/>
              <a:cs typeface="Arial" pitchFamily="34" charset="0"/>
            </a:endParaRPr>
          </a:p>
        </p:txBody>
      </p:sp>
      <p:grpSp>
        <p:nvGrpSpPr>
          <p:cNvPr id="34" name="Группа 9"/>
          <p:cNvGrpSpPr>
            <a:grpSpLocks/>
          </p:cNvGrpSpPr>
          <p:nvPr/>
        </p:nvGrpSpPr>
        <p:grpSpPr bwMode="auto">
          <a:xfrm>
            <a:off x="107207" y="-78929"/>
            <a:ext cx="2520281" cy="1161173"/>
            <a:chOff x="143554" y="-114709"/>
            <a:chExt cx="3664921" cy="2016658"/>
          </a:xfrm>
        </p:grpSpPr>
        <p:pic>
          <p:nvPicPr>
            <p:cNvPr id="42" name="Picture 2" descr="C:\Users\MalenkovaEV.EDU1\Desktop\Картинки\flag_rossiya_simvolika_lenty_trikolor_99276_2560x1600.jpg"/>
            <p:cNvPicPr>
              <a:picLocks noChangeAspect="1" noChangeArrowheads="1"/>
            </p:cNvPicPr>
            <p:nvPr/>
          </p:nvPicPr>
          <p:blipFill>
            <a:blip r:embed="rId3" cstate="print"/>
            <a:srcRect l="25054" b="11670"/>
            <a:stretch>
              <a:fillRect/>
            </a:stretch>
          </p:blipFill>
          <p:spPr bwMode="auto">
            <a:xfrm rot="10800000">
              <a:off x="143554" y="416691"/>
              <a:ext cx="3206805" cy="1485258"/>
            </a:xfrm>
            <a:prstGeom prst="rect">
              <a:avLst/>
            </a:prstGeom>
            <a:ln>
              <a:noFill/>
            </a:ln>
            <a:effectLst>
              <a:softEdge rad="112500"/>
            </a:effectLst>
          </p:spPr>
        </p:pic>
        <p:pic>
          <p:nvPicPr>
            <p:cNvPr id="43" name="Рисунок 17" descr="Samarskaya_oblast_gerb_h8nqy4tcmxozhyoh4wh5.jpg"/>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59785" y="-114709"/>
              <a:ext cx="2748690" cy="18639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9" name="Скругленный прямоугольник 8"/>
          <p:cNvSpPr/>
          <p:nvPr/>
        </p:nvSpPr>
        <p:spPr>
          <a:xfrm>
            <a:off x="371262" y="1993685"/>
            <a:ext cx="3394881" cy="1186420"/>
          </a:xfrm>
          <a:prstGeom prst="roundRect">
            <a:avLst>
              <a:gd name="adj" fmla="val 0"/>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dirty="0" smtClean="0">
                <a:solidFill>
                  <a:schemeClr val="tx1"/>
                </a:solidFill>
                <a:latin typeface="Arial" panose="020B0604020202020204" pitchFamily="34" charset="0"/>
                <a:cs typeface="Arial" panose="020B0604020202020204" pitchFamily="34" charset="0"/>
              </a:rPr>
              <a:t>1. За 1 месяц консультация в РЦМО</a:t>
            </a:r>
            <a:r>
              <a:rPr lang="en-US" sz="1400" dirty="0" smtClean="0">
                <a:solidFill>
                  <a:schemeClr val="tx1"/>
                </a:solidFill>
                <a:latin typeface="Arial" panose="020B0604020202020204" pitchFamily="34" charset="0"/>
                <a:cs typeface="Arial" panose="020B0604020202020204" pitchFamily="34" charset="0"/>
              </a:rPr>
              <a:t>;</a:t>
            </a:r>
            <a:endParaRPr lang="ru-RU" sz="1400" dirty="0" smtClean="0">
              <a:solidFill>
                <a:schemeClr val="tx1"/>
              </a:solidFill>
              <a:latin typeface="Arial" panose="020B0604020202020204" pitchFamily="34" charset="0"/>
              <a:cs typeface="Arial" panose="020B0604020202020204" pitchFamily="34" charset="0"/>
            </a:endParaRPr>
          </a:p>
          <a:p>
            <a:pPr algn="ctr"/>
            <a:r>
              <a:rPr lang="ru-RU" sz="1400" dirty="0" smtClean="0">
                <a:solidFill>
                  <a:schemeClr val="tx1"/>
                </a:solidFill>
                <a:latin typeface="Arial" panose="020B0604020202020204" pitchFamily="34" charset="0"/>
                <a:cs typeface="Arial" panose="020B0604020202020204" pitchFamily="34" charset="0"/>
              </a:rPr>
              <a:t>2. Размещение информации на сайте</a:t>
            </a:r>
            <a:r>
              <a:rPr lang="ru-RU" sz="1200" dirty="0" smtClean="0">
                <a:solidFill>
                  <a:schemeClr val="tx1"/>
                </a:solidFill>
                <a:latin typeface="Arial" panose="020B0604020202020204" pitchFamily="34" charset="0"/>
                <a:cs typeface="Arial" panose="020B0604020202020204" pitchFamily="34" charset="0"/>
              </a:rPr>
              <a:t>.</a:t>
            </a:r>
            <a:endParaRPr lang="en-US" sz="1200" dirty="0" smtClean="0">
              <a:solidFill>
                <a:schemeClr val="tx1"/>
              </a:solidFill>
              <a:latin typeface="Arial" panose="020B0604020202020204" pitchFamily="34" charset="0"/>
              <a:cs typeface="Arial" panose="020B0604020202020204" pitchFamily="34" charset="0"/>
            </a:endParaRPr>
          </a:p>
        </p:txBody>
      </p:sp>
      <p:sp>
        <p:nvSpPr>
          <p:cNvPr id="3" name="Овал 2"/>
          <p:cNvSpPr/>
          <p:nvPr/>
        </p:nvSpPr>
        <p:spPr>
          <a:xfrm>
            <a:off x="3707608" y="1501993"/>
            <a:ext cx="2160240" cy="122413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Подача заявления (оплаченная госпошлина)</a:t>
            </a:r>
            <a:endParaRPr lang="ru-RU" dirty="0"/>
          </a:p>
        </p:txBody>
      </p:sp>
      <p:sp>
        <p:nvSpPr>
          <p:cNvPr id="2" name="Стрелка вниз 1"/>
          <p:cNvSpPr/>
          <p:nvPr/>
        </p:nvSpPr>
        <p:spPr>
          <a:xfrm rot="16200000">
            <a:off x="2181775" y="1016194"/>
            <a:ext cx="506932" cy="194584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Стрелка вниз 9"/>
          <p:cNvSpPr/>
          <p:nvPr/>
        </p:nvSpPr>
        <p:spPr>
          <a:xfrm rot="16200000">
            <a:off x="6922654" y="1105076"/>
            <a:ext cx="506932" cy="194584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Овал 10"/>
          <p:cNvSpPr/>
          <p:nvPr/>
        </p:nvSpPr>
        <p:spPr>
          <a:xfrm>
            <a:off x="8472264" y="1465929"/>
            <a:ext cx="2952328" cy="122413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err="1" smtClean="0"/>
              <a:t>Аккредитационная</a:t>
            </a:r>
            <a:r>
              <a:rPr lang="ru-RU" dirty="0" smtClean="0"/>
              <a:t> экспертиза</a:t>
            </a:r>
            <a:endParaRPr lang="ru-RU" dirty="0"/>
          </a:p>
        </p:txBody>
      </p:sp>
      <p:sp>
        <p:nvSpPr>
          <p:cNvPr id="4" name="Прямоугольник 3"/>
          <p:cNvSpPr/>
          <p:nvPr/>
        </p:nvSpPr>
        <p:spPr>
          <a:xfrm>
            <a:off x="5561537" y="2588245"/>
            <a:ext cx="3652475" cy="307777"/>
          </a:xfrm>
          <a:prstGeom prst="rect">
            <a:avLst/>
          </a:prstGeom>
        </p:spPr>
        <p:txBody>
          <a:bodyPr wrap="none">
            <a:spAutoFit/>
          </a:bodyPr>
          <a:lstStyle/>
          <a:p>
            <a:r>
              <a:rPr lang="ru-RU" sz="1400" dirty="0">
                <a:latin typeface="Arial" panose="020B0604020202020204" pitchFamily="34" charset="0"/>
                <a:cs typeface="Arial" panose="020B0604020202020204" pitchFamily="34" charset="0"/>
              </a:rPr>
              <a:t> </a:t>
            </a:r>
            <a:r>
              <a:rPr lang="ru-RU" sz="1400" dirty="0" smtClean="0">
                <a:latin typeface="Arial" panose="020B0604020202020204" pitchFamily="34" charset="0"/>
                <a:cs typeface="Arial" panose="020B0604020202020204" pitchFamily="34" charset="0"/>
              </a:rPr>
              <a:t>В </a:t>
            </a:r>
            <a:r>
              <a:rPr lang="ru-RU" sz="1400" dirty="0">
                <a:latin typeface="Arial" panose="020B0604020202020204" pitchFamily="34" charset="0"/>
                <a:cs typeface="Arial" panose="020B0604020202020204" pitchFamily="34" charset="0"/>
              </a:rPr>
              <a:t>течение 3 рабочих </a:t>
            </a:r>
            <a:r>
              <a:rPr lang="ru-RU" sz="1400" dirty="0" smtClean="0">
                <a:latin typeface="Arial" panose="020B0604020202020204" pitchFamily="34" charset="0"/>
                <a:cs typeface="Arial" panose="020B0604020202020204" pitchFamily="34" charset="0"/>
              </a:rPr>
              <a:t>дней распоряжение</a:t>
            </a:r>
            <a:endParaRPr lang="ru-RU" sz="1400" dirty="0">
              <a:latin typeface="Arial" panose="020B0604020202020204" pitchFamily="34" charset="0"/>
              <a:cs typeface="Arial" panose="020B0604020202020204" pitchFamily="34" charset="0"/>
            </a:endParaRPr>
          </a:p>
        </p:txBody>
      </p:sp>
      <p:sp>
        <p:nvSpPr>
          <p:cNvPr id="13" name="Стрелка вниз 12"/>
          <p:cNvSpPr/>
          <p:nvPr/>
        </p:nvSpPr>
        <p:spPr>
          <a:xfrm>
            <a:off x="9694962" y="2896022"/>
            <a:ext cx="506932" cy="194584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 name="Овал 13"/>
          <p:cNvSpPr/>
          <p:nvPr/>
        </p:nvSpPr>
        <p:spPr>
          <a:xfrm>
            <a:off x="8472264" y="5085184"/>
            <a:ext cx="2952328" cy="122413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Принятие </a:t>
            </a:r>
            <a:r>
              <a:rPr lang="ru-RU" dirty="0"/>
              <a:t>решения о государственной аккредитации</a:t>
            </a:r>
          </a:p>
        </p:txBody>
      </p:sp>
      <p:sp>
        <p:nvSpPr>
          <p:cNvPr id="5" name="Прямоугольник 4"/>
          <p:cNvSpPr/>
          <p:nvPr/>
        </p:nvSpPr>
        <p:spPr>
          <a:xfrm>
            <a:off x="7700406" y="3284166"/>
            <a:ext cx="1994556" cy="1169551"/>
          </a:xfrm>
          <a:prstGeom prst="rect">
            <a:avLst/>
          </a:prstGeom>
        </p:spPr>
        <p:txBody>
          <a:bodyPr wrap="square">
            <a:spAutoFit/>
          </a:bodyPr>
          <a:lstStyle/>
          <a:p>
            <a:r>
              <a:rPr lang="ru-RU" sz="1400" dirty="0" smtClean="0">
                <a:latin typeface="Arial" panose="020B0604020202020204" pitchFamily="34" charset="0"/>
                <a:cs typeface="Arial" panose="020B0604020202020204" pitchFamily="34" charset="0"/>
              </a:rPr>
              <a:t>Не </a:t>
            </a:r>
            <a:r>
              <a:rPr lang="ru-RU" sz="1400" dirty="0">
                <a:latin typeface="Arial" panose="020B0604020202020204" pitchFamily="34" charset="0"/>
                <a:cs typeface="Arial" panose="020B0604020202020204" pitchFamily="34" charset="0"/>
              </a:rPr>
              <a:t>более 10 рабочих дней со дня начала проведения </a:t>
            </a:r>
            <a:r>
              <a:rPr lang="ru-RU" sz="1400" dirty="0" err="1">
                <a:latin typeface="Arial" panose="020B0604020202020204" pitchFamily="34" charset="0"/>
                <a:cs typeface="Arial" panose="020B0604020202020204" pitchFamily="34" charset="0"/>
              </a:rPr>
              <a:t>аккредитационной</a:t>
            </a:r>
            <a:r>
              <a:rPr lang="ru-RU" sz="1400" dirty="0">
                <a:latin typeface="Arial" panose="020B0604020202020204" pitchFamily="34" charset="0"/>
                <a:cs typeface="Arial" panose="020B0604020202020204" pitchFamily="34" charset="0"/>
              </a:rPr>
              <a:t> экспертизы</a:t>
            </a:r>
          </a:p>
        </p:txBody>
      </p:sp>
      <p:sp>
        <p:nvSpPr>
          <p:cNvPr id="6" name="Прямоугольник 5"/>
          <p:cNvSpPr/>
          <p:nvPr/>
        </p:nvSpPr>
        <p:spPr>
          <a:xfrm>
            <a:off x="10288449" y="3164368"/>
            <a:ext cx="1739728" cy="1600438"/>
          </a:xfrm>
          <a:prstGeom prst="rect">
            <a:avLst/>
          </a:prstGeom>
        </p:spPr>
        <p:txBody>
          <a:bodyPr wrap="square">
            <a:spAutoFit/>
          </a:bodyPr>
          <a:lstStyle/>
          <a:p>
            <a:r>
              <a:rPr lang="ru-RU" sz="1400" dirty="0">
                <a:latin typeface="Arial" panose="020B0604020202020204" pitchFamily="34" charset="0"/>
                <a:cs typeface="Arial" panose="020B0604020202020204" pitchFamily="34" charset="0"/>
              </a:rPr>
              <a:t>в течение 5 рабочих дней со дня получения заключения экспертной </a:t>
            </a:r>
            <a:r>
              <a:rPr lang="ru-RU" sz="1400" dirty="0" smtClean="0">
                <a:latin typeface="Arial" panose="020B0604020202020204" pitchFamily="34" charset="0"/>
                <a:cs typeface="Arial" panose="020B0604020202020204" pitchFamily="34" charset="0"/>
              </a:rPr>
              <a:t>группы</a:t>
            </a:r>
          </a:p>
          <a:p>
            <a:r>
              <a:rPr lang="ru-RU" sz="1400" dirty="0" smtClean="0">
                <a:latin typeface="Arial" panose="020B0604020202020204" pitchFamily="34" charset="0"/>
                <a:cs typeface="Arial" panose="020B0604020202020204" pitchFamily="34" charset="0"/>
              </a:rPr>
              <a:t>размещение на сайте</a:t>
            </a:r>
            <a:endParaRPr lang="ru-RU" sz="1400" dirty="0">
              <a:latin typeface="Arial" panose="020B0604020202020204" pitchFamily="34" charset="0"/>
              <a:cs typeface="Arial" panose="020B0604020202020204" pitchFamily="34" charset="0"/>
            </a:endParaRPr>
          </a:p>
        </p:txBody>
      </p:sp>
      <p:sp>
        <p:nvSpPr>
          <p:cNvPr id="17" name="Стрелка вниз 16"/>
          <p:cNvSpPr/>
          <p:nvPr/>
        </p:nvSpPr>
        <p:spPr>
          <a:xfrm rot="5400000">
            <a:off x="7026759" y="4761761"/>
            <a:ext cx="506932" cy="194584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 name="Овал 17"/>
          <p:cNvSpPr/>
          <p:nvPr/>
        </p:nvSpPr>
        <p:spPr>
          <a:xfrm>
            <a:off x="3171213" y="5122614"/>
            <a:ext cx="2952328" cy="122413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Внесение записи</a:t>
            </a:r>
            <a:endParaRPr lang="ru-RU" dirty="0"/>
          </a:p>
          <a:p>
            <a:pPr algn="ctr"/>
            <a:r>
              <a:rPr lang="ru-RU" dirty="0" smtClean="0"/>
              <a:t>в реестр</a:t>
            </a:r>
            <a:endParaRPr lang="ru-RU" dirty="0"/>
          </a:p>
        </p:txBody>
      </p:sp>
      <p:sp>
        <p:nvSpPr>
          <p:cNvPr id="19" name="Прямоугольник 18"/>
          <p:cNvSpPr/>
          <p:nvPr/>
        </p:nvSpPr>
        <p:spPr>
          <a:xfrm>
            <a:off x="5934420" y="6047708"/>
            <a:ext cx="2906707" cy="307777"/>
          </a:xfrm>
          <a:prstGeom prst="rect">
            <a:avLst/>
          </a:prstGeom>
        </p:spPr>
        <p:txBody>
          <a:bodyPr wrap="square">
            <a:spAutoFit/>
          </a:bodyPr>
          <a:lstStyle/>
          <a:p>
            <a:pPr algn="ctr"/>
            <a:r>
              <a:rPr lang="ru-RU" sz="1400" dirty="0" smtClean="0">
                <a:latin typeface="Arial" panose="020B0604020202020204" pitchFamily="34" charset="0"/>
                <a:cs typeface="Arial" panose="020B0604020202020204" pitchFamily="34" charset="0"/>
              </a:rPr>
              <a:t>Издание приказа</a:t>
            </a:r>
            <a:endParaRPr lang="ru-RU" sz="1400" dirty="0">
              <a:latin typeface="Arial" panose="020B0604020202020204" pitchFamily="34" charset="0"/>
              <a:cs typeface="Arial" panose="020B0604020202020204" pitchFamily="34" charset="0"/>
            </a:endParaRPr>
          </a:p>
        </p:txBody>
      </p:sp>
      <p:sp>
        <p:nvSpPr>
          <p:cNvPr id="20" name="Стрелка вниз 19"/>
          <p:cNvSpPr/>
          <p:nvPr/>
        </p:nvSpPr>
        <p:spPr>
          <a:xfrm rot="8170841">
            <a:off x="2634803" y="4732447"/>
            <a:ext cx="506932" cy="78033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1" name="Овал 20"/>
          <p:cNvSpPr/>
          <p:nvPr/>
        </p:nvSpPr>
        <p:spPr>
          <a:xfrm>
            <a:off x="149976" y="3422071"/>
            <a:ext cx="4428493" cy="122413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t>ВЫПИСКА</a:t>
            </a:r>
          </a:p>
          <a:p>
            <a:pPr algn="ctr"/>
            <a:r>
              <a:rPr lang="ru-RU" dirty="0"/>
              <a:t>из государственной информационной системы</a:t>
            </a:r>
          </a:p>
        </p:txBody>
      </p:sp>
    </p:spTree>
    <p:extLst>
      <p:ext uri="{BB962C8B-B14F-4D97-AF65-F5344CB8AC3E}">
        <p14:creationId xmlns:p14="http://schemas.microsoft.com/office/powerpoint/2010/main" val="2469618450"/>
      </p:ext>
    </p:extLst>
  </p:cSld>
  <p:clrMapOvr>
    <a:masterClrMapping/>
  </p:clrMapOvr>
  <p:transition spd="med"/>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Прямоугольник 23"/>
          <p:cNvSpPr/>
          <p:nvPr/>
        </p:nvSpPr>
        <p:spPr bwMode="auto">
          <a:xfrm>
            <a:off x="2279576" y="94597"/>
            <a:ext cx="9793088" cy="814123"/>
          </a:xfrm>
          <a:custGeom>
            <a:avLst/>
            <a:gdLst>
              <a:gd name="connsiteX0" fmla="*/ 0 w 7827189"/>
              <a:gd name="connsiteY0" fmla="*/ 0 h 1012634"/>
              <a:gd name="connsiteX1" fmla="*/ 7827189 w 7827189"/>
              <a:gd name="connsiteY1" fmla="*/ 0 h 1012634"/>
              <a:gd name="connsiteX2" fmla="*/ 7827189 w 7827189"/>
              <a:gd name="connsiteY2" fmla="*/ 1012634 h 1012634"/>
              <a:gd name="connsiteX3" fmla="*/ 0 w 7827189"/>
              <a:gd name="connsiteY3" fmla="*/ 1012634 h 1012634"/>
              <a:gd name="connsiteX4" fmla="*/ 0 w 7827189"/>
              <a:gd name="connsiteY4" fmla="*/ 0 h 1012634"/>
              <a:gd name="connsiteX0" fmla="*/ 577970 w 7827189"/>
              <a:gd name="connsiteY0" fmla="*/ 0 h 1012634"/>
              <a:gd name="connsiteX1" fmla="*/ 7827189 w 7827189"/>
              <a:gd name="connsiteY1" fmla="*/ 0 h 1012634"/>
              <a:gd name="connsiteX2" fmla="*/ 7827189 w 7827189"/>
              <a:gd name="connsiteY2" fmla="*/ 1012634 h 1012634"/>
              <a:gd name="connsiteX3" fmla="*/ 0 w 7827189"/>
              <a:gd name="connsiteY3" fmla="*/ 1012634 h 1012634"/>
              <a:gd name="connsiteX4" fmla="*/ 577970 w 7827189"/>
              <a:gd name="connsiteY4" fmla="*/ 0 h 1012634"/>
              <a:gd name="connsiteX0" fmla="*/ 560717 w 7827189"/>
              <a:gd name="connsiteY0" fmla="*/ 0 h 1047140"/>
              <a:gd name="connsiteX1" fmla="*/ 7827189 w 7827189"/>
              <a:gd name="connsiteY1" fmla="*/ 34506 h 1047140"/>
              <a:gd name="connsiteX2" fmla="*/ 7827189 w 7827189"/>
              <a:gd name="connsiteY2" fmla="*/ 1047140 h 1047140"/>
              <a:gd name="connsiteX3" fmla="*/ 0 w 7827189"/>
              <a:gd name="connsiteY3" fmla="*/ 1047140 h 1047140"/>
              <a:gd name="connsiteX4" fmla="*/ 560717 w 7827189"/>
              <a:gd name="connsiteY4" fmla="*/ 0 h 10471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27189" h="1047140">
                <a:moveTo>
                  <a:pt x="560717" y="0"/>
                </a:moveTo>
                <a:lnTo>
                  <a:pt x="7827189" y="34506"/>
                </a:lnTo>
                <a:lnTo>
                  <a:pt x="7827189" y="1047140"/>
                </a:lnTo>
                <a:lnTo>
                  <a:pt x="0" y="1047140"/>
                </a:lnTo>
                <a:lnTo>
                  <a:pt x="560717" y="0"/>
                </a:lnTo>
                <a:close/>
              </a:path>
            </a:pathLst>
          </a:custGeom>
          <a:solidFill>
            <a:srgbClr val="0C549E"/>
          </a:solidFill>
          <a:ln>
            <a:solidFill>
              <a:srgbClr val="0C549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r"/>
            <a:r>
              <a:rPr lang="ru-RU" sz="2800" b="1" dirty="0" smtClean="0">
                <a:solidFill>
                  <a:prstClr val="white"/>
                </a:solidFill>
                <a:latin typeface="Arial" pitchFamily="34" charset="0"/>
                <a:cs typeface="Arial" pitchFamily="34" charset="0"/>
              </a:rPr>
              <a:t>Образовательная программа</a:t>
            </a:r>
            <a:endParaRPr lang="ru-RU" sz="2800" dirty="0">
              <a:solidFill>
                <a:prstClr val="white"/>
              </a:solidFill>
              <a:latin typeface="Arial" pitchFamily="34" charset="0"/>
              <a:cs typeface="Arial" pitchFamily="34" charset="0"/>
            </a:endParaRPr>
          </a:p>
        </p:txBody>
      </p:sp>
      <p:grpSp>
        <p:nvGrpSpPr>
          <p:cNvPr id="34" name="Группа 9"/>
          <p:cNvGrpSpPr>
            <a:grpSpLocks/>
          </p:cNvGrpSpPr>
          <p:nvPr/>
        </p:nvGrpSpPr>
        <p:grpSpPr bwMode="auto">
          <a:xfrm>
            <a:off x="107207" y="-78929"/>
            <a:ext cx="2520281" cy="1161173"/>
            <a:chOff x="143554" y="-114709"/>
            <a:chExt cx="3664921" cy="2016658"/>
          </a:xfrm>
        </p:grpSpPr>
        <p:pic>
          <p:nvPicPr>
            <p:cNvPr id="42" name="Picture 2" descr="C:\Users\MalenkovaEV.EDU1\Desktop\Картинки\flag_rossiya_simvolika_lenty_trikolor_99276_2560x1600.jpg"/>
            <p:cNvPicPr>
              <a:picLocks noChangeAspect="1" noChangeArrowheads="1"/>
            </p:cNvPicPr>
            <p:nvPr/>
          </p:nvPicPr>
          <p:blipFill>
            <a:blip r:embed="rId3" cstate="print"/>
            <a:srcRect l="25054" b="11670"/>
            <a:stretch>
              <a:fillRect/>
            </a:stretch>
          </p:blipFill>
          <p:spPr bwMode="auto">
            <a:xfrm rot="10800000">
              <a:off x="143554" y="416691"/>
              <a:ext cx="3206805" cy="1485258"/>
            </a:xfrm>
            <a:prstGeom prst="rect">
              <a:avLst/>
            </a:prstGeom>
            <a:ln>
              <a:noFill/>
            </a:ln>
            <a:effectLst>
              <a:softEdge rad="112500"/>
            </a:effectLst>
          </p:spPr>
        </p:pic>
        <p:pic>
          <p:nvPicPr>
            <p:cNvPr id="43" name="Рисунок 17" descr="Samarskaya_oblast_gerb_h8nqy4tcmxozhyoh4wh5.jpg"/>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59785" y="-114709"/>
              <a:ext cx="2748690" cy="18639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7" name="Прямоугольник 6"/>
          <p:cNvSpPr/>
          <p:nvPr/>
        </p:nvSpPr>
        <p:spPr>
          <a:xfrm>
            <a:off x="709150" y="2348880"/>
            <a:ext cx="10975346" cy="3046988"/>
          </a:xfrm>
          <a:prstGeom prst="rect">
            <a:avLst/>
          </a:prstGeom>
        </p:spPr>
        <p:txBody>
          <a:bodyPr wrap="square">
            <a:spAutoFit/>
          </a:bodyPr>
          <a:lstStyle/>
          <a:p>
            <a:pPr algn="just"/>
            <a:r>
              <a:rPr lang="ru-RU" sz="2400" dirty="0" smtClean="0"/>
              <a:t>п. 9 ст. 2 </a:t>
            </a:r>
            <a:r>
              <a:rPr lang="ru-RU" sz="2400" dirty="0"/>
              <a:t>образовательная программа - комплекс основных характеристик образования (объем, содержание, планируемые результаты) и организационно-педагогических условий, который представлен в виде </a:t>
            </a:r>
            <a:r>
              <a:rPr lang="ru-RU" sz="2400" dirty="0">
                <a:solidFill>
                  <a:srgbClr val="00B050"/>
                </a:solidFill>
              </a:rPr>
              <a:t>учебного плана, календарного учебного графика, рабочих программ учебных предметов, курсов, дисциплин (модулей), иных компонентов, оценочных и методических материалов</a:t>
            </a:r>
            <a:r>
              <a:rPr lang="ru-RU" sz="2400" dirty="0"/>
              <a:t>, а также в предусмотренных настоящим Федеральным законом случаях в виде </a:t>
            </a:r>
            <a:r>
              <a:rPr lang="ru-RU" sz="2400" dirty="0">
                <a:solidFill>
                  <a:srgbClr val="00B050"/>
                </a:solidFill>
              </a:rPr>
              <a:t>рабочей программы воспитания, календарного плана воспитательной работы, форм </a:t>
            </a:r>
            <a:r>
              <a:rPr lang="ru-RU" sz="2400" dirty="0" smtClean="0">
                <a:solidFill>
                  <a:srgbClr val="00B050"/>
                </a:solidFill>
              </a:rPr>
              <a:t>аттестации</a:t>
            </a:r>
            <a:r>
              <a:rPr lang="ru-RU" sz="2400" dirty="0"/>
              <a:t>.</a:t>
            </a:r>
          </a:p>
        </p:txBody>
      </p:sp>
      <p:sp>
        <p:nvSpPr>
          <p:cNvPr id="8" name="Прямоугольник 7"/>
          <p:cNvSpPr/>
          <p:nvPr/>
        </p:nvSpPr>
        <p:spPr>
          <a:xfrm>
            <a:off x="811288" y="1196752"/>
            <a:ext cx="10873208" cy="830997"/>
          </a:xfrm>
          <a:prstGeom prst="rect">
            <a:avLst/>
          </a:prstGeom>
        </p:spPr>
        <p:txBody>
          <a:bodyPr wrap="square">
            <a:spAutoFit/>
          </a:bodyPr>
          <a:lstStyle/>
          <a:p>
            <a:pPr algn="ctr"/>
            <a:r>
              <a:rPr lang="ru-RU" sz="2400" b="1" dirty="0"/>
              <a:t>Федеральный закон от 29.12.2012 N 273-ФЗ </a:t>
            </a:r>
            <a:r>
              <a:rPr lang="ru-RU" sz="2400" b="1" dirty="0" smtClean="0"/>
              <a:t>                                                                         "</a:t>
            </a:r>
            <a:r>
              <a:rPr lang="ru-RU" sz="2400" b="1" dirty="0"/>
              <a:t>Об образовании в Российской Федерации"</a:t>
            </a:r>
          </a:p>
        </p:txBody>
      </p:sp>
    </p:spTree>
    <p:extLst>
      <p:ext uri="{BB962C8B-B14F-4D97-AF65-F5344CB8AC3E}">
        <p14:creationId xmlns:p14="http://schemas.microsoft.com/office/powerpoint/2010/main" val="2629835059"/>
      </p:ext>
    </p:extLst>
  </p:cSld>
  <p:clrMapOvr>
    <a:masterClrMapping/>
  </p:clrMapOvr>
  <p:transition spd="med"/>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Box 25"/>
          <p:cNvSpPr txBox="1"/>
          <p:nvPr/>
        </p:nvSpPr>
        <p:spPr>
          <a:xfrm>
            <a:off x="1007438" y="1484786"/>
            <a:ext cx="236772" cy="395356"/>
          </a:xfrm>
          <a:prstGeom prst="rect">
            <a:avLst/>
          </a:prstGeom>
          <a:noFill/>
        </p:spPr>
        <p:txBody>
          <a:bodyPr wrap="none" lIns="117209" tIns="58606" rIns="117209" bIns="58606" rtlCol="0">
            <a:spAutoFit/>
          </a:bodyPr>
          <a:lstStyle/>
          <a:p>
            <a:endParaRPr lang="ru-RU" dirty="0"/>
          </a:p>
        </p:txBody>
      </p:sp>
      <p:sp>
        <p:nvSpPr>
          <p:cNvPr id="41" name="Прямоугольник 23"/>
          <p:cNvSpPr/>
          <p:nvPr/>
        </p:nvSpPr>
        <p:spPr bwMode="auto">
          <a:xfrm>
            <a:off x="2279576" y="94597"/>
            <a:ext cx="9793088" cy="814123"/>
          </a:xfrm>
          <a:custGeom>
            <a:avLst/>
            <a:gdLst>
              <a:gd name="connsiteX0" fmla="*/ 0 w 7827189"/>
              <a:gd name="connsiteY0" fmla="*/ 0 h 1012634"/>
              <a:gd name="connsiteX1" fmla="*/ 7827189 w 7827189"/>
              <a:gd name="connsiteY1" fmla="*/ 0 h 1012634"/>
              <a:gd name="connsiteX2" fmla="*/ 7827189 w 7827189"/>
              <a:gd name="connsiteY2" fmla="*/ 1012634 h 1012634"/>
              <a:gd name="connsiteX3" fmla="*/ 0 w 7827189"/>
              <a:gd name="connsiteY3" fmla="*/ 1012634 h 1012634"/>
              <a:gd name="connsiteX4" fmla="*/ 0 w 7827189"/>
              <a:gd name="connsiteY4" fmla="*/ 0 h 1012634"/>
              <a:gd name="connsiteX0" fmla="*/ 577970 w 7827189"/>
              <a:gd name="connsiteY0" fmla="*/ 0 h 1012634"/>
              <a:gd name="connsiteX1" fmla="*/ 7827189 w 7827189"/>
              <a:gd name="connsiteY1" fmla="*/ 0 h 1012634"/>
              <a:gd name="connsiteX2" fmla="*/ 7827189 w 7827189"/>
              <a:gd name="connsiteY2" fmla="*/ 1012634 h 1012634"/>
              <a:gd name="connsiteX3" fmla="*/ 0 w 7827189"/>
              <a:gd name="connsiteY3" fmla="*/ 1012634 h 1012634"/>
              <a:gd name="connsiteX4" fmla="*/ 577970 w 7827189"/>
              <a:gd name="connsiteY4" fmla="*/ 0 h 1012634"/>
              <a:gd name="connsiteX0" fmla="*/ 560717 w 7827189"/>
              <a:gd name="connsiteY0" fmla="*/ 0 h 1047140"/>
              <a:gd name="connsiteX1" fmla="*/ 7827189 w 7827189"/>
              <a:gd name="connsiteY1" fmla="*/ 34506 h 1047140"/>
              <a:gd name="connsiteX2" fmla="*/ 7827189 w 7827189"/>
              <a:gd name="connsiteY2" fmla="*/ 1047140 h 1047140"/>
              <a:gd name="connsiteX3" fmla="*/ 0 w 7827189"/>
              <a:gd name="connsiteY3" fmla="*/ 1047140 h 1047140"/>
              <a:gd name="connsiteX4" fmla="*/ 560717 w 7827189"/>
              <a:gd name="connsiteY4" fmla="*/ 0 h 10471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27189" h="1047140">
                <a:moveTo>
                  <a:pt x="560717" y="0"/>
                </a:moveTo>
                <a:lnTo>
                  <a:pt x="7827189" y="34506"/>
                </a:lnTo>
                <a:lnTo>
                  <a:pt x="7827189" y="1047140"/>
                </a:lnTo>
                <a:lnTo>
                  <a:pt x="0" y="1047140"/>
                </a:lnTo>
                <a:lnTo>
                  <a:pt x="560717" y="0"/>
                </a:lnTo>
                <a:close/>
              </a:path>
            </a:pathLst>
          </a:custGeom>
          <a:solidFill>
            <a:srgbClr val="0C549E"/>
          </a:solidFill>
          <a:ln>
            <a:solidFill>
              <a:srgbClr val="0C549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r"/>
            <a:r>
              <a:rPr lang="ru-RU" sz="2800" b="1" dirty="0" smtClean="0">
                <a:solidFill>
                  <a:schemeClr val="bg1"/>
                </a:solidFill>
                <a:latin typeface="Arial" pitchFamily="34" charset="0"/>
                <a:cs typeface="Arial" pitchFamily="34" charset="0"/>
              </a:rPr>
              <a:t>Действие свидетельства на бумажном носителе</a:t>
            </a:r>
            <a:endParaRPr lang="ru-RU" sz="2800" dirty="0">
              <a:solidFill>
                <a:schemeClr val="bg1"/>
              </a:solidFill>
              <a:latin typeface="Arial" pitchFamily="34" charset="0"/>
              <a:cs typeface="Arial" pitchFamily="34" charset="0"/>
            </a:endParaRPr>
          </a:p>
        </p:txBody>
      </p:sp>
      <p:grpSp>
        <p:nvGrpSpPr>
          <p:cNvPr id="34" name="Группа 9"/>
          <p:cNvGrpSpPr>
            <a:grpSpLocks/>
          </p:cNvGrpSpPr>
          <p:nvPr/>
        </p:nvGrpSpPr>
        <p:grpSpPr bwMode="auto">
          <a:xfrm>
            <a:off x="107207" y="-78929"/>
            <a:ext cx="2520281" cy="1161173"/>
            <a:chOff x="143554" y="-114709"/>
            <a:chExt cx="3664921" cy="2016658"/>
          </a:xfrm>
        </p:grpSpPr>
        <p:pic>
          <p:nvPicPr>
            <p:cNvPr id="42" name="Picture 2" descr="C:\Users\MalenkovaEV.EDU1\Desktop\Картинки\flag_rossiya_simvolika_lenty_trikolor_99276_2560x1600.jpg"/>
            <p:cNvPicPr>
              <a:picLocks noChangeAspect="1" noChangeArrowheads="1"/>
            </p:cNvPicPr>
            <p:nvPr/>
          </p:nvPicPr>
          <p:blipFill>
            <a:blip r:embed="rId3" cstate="print"/>
            <a:srcRect l="25054" b="11670"/>
            <a:stretch>
              <a:fillRect/>
            </a:stretch>
          </p:blipFill>
          <p:spPr bwMode="auto">
            <a:xfrm rot="10800000">
              <a:off x="143554" y="416691"/>
              <a:ext cx="3206805" cy="1485258"/>
            </a:xfrm>
            <a:prstGeom prst="rect">
              <a:avLst/>
            </a:prstGeom>
            <a:ln>
              <a:noFill/>
            </a:ln>
            <a:effectLst>
              <a:softEdge rad="112500"/>
            </a:effectLst>
          </p:spPr>
        </p:pic>
        <p:pic>
          <p:nvPicPr>
            <p:cNvPr id="43" name="Рисунок 17" descr="Samarskaya_oblast_gerb_h8nqy4tcmxozhyoh4wh5.jpg"/>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59785" y="-114709"/>
              <a:ext cx="2748690" cy="18639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026" name="Picture 2" descr="C:\Users\BogdanashAV\Desktop\Новый точечный рисунок (5).bmp"/>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9240" y="1234194"/>
            <a:ext cx="11895119" cy="55920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73446526"/>
      </p:ext>
    </p:extLst>
  </p:cSld>
  <p:clrMapOvr>
    <a:masterClrMapping/>
  </p:clrMapOvr>
  <p:transition spd="med"/>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5984</TotalTime>
  <Words>4299</Words>
  <Application>Microsoft Office PowerPoint</Application>
  <PresentationFormat>Произвольный</PresentationFormat>
  <Paragraphs>603</Paragraphs>
  <Slides>47</Slides>
  <Notes>4</Notes>
  <HiddenSlides>0</HiddenSlides>
  <MMClips>0</MMClips>
  <ScaleCrop>false</ScaleCrop>
  <HeadingPairs>
    <vt:vector size="4" baseType="variant">
      <vt:variant>
        <vt:lpstr>Тема</vt:lpstr>
      </vt:variant>
      <vt:variant>
        <vt:i4>1</vt:i4>
      </vt:variant>
      <vt:variant>
        <vt:lpstr>Заголовки слайдов</vt:lpstr>
      </vt:variant>
      <vt:variant>
        <vt:i4>47</vt:i4>
      </vt:variant>
    </vt:vector>
  </HeadingPairs>
  <TitlesOfParts>
    <vt:vector size="48" baseType="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н</dc:creator>
  <cp:lastModifiedBy>Елена А. Тихонова</cp:lastModifiedBy>
  <cp:revision>578</cp:revision>
  <cp:lastPrinted>2023-09-18T06:27:33Z</cp:lastPrinted>
  <dcterms:created xsi:type="dcterms:W3CDTF">2019-10-23T12:39:43Z</dcterms:created>
  <dcterms:modified xsi:type="dcterms:W3CDTF">2026-08-21T07:47:49Z</dcterms:modified>
</cp:coreProperties>
</file>