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handoutMasterIdLst>
    <p:handoutMasterId r:id="rId36"/>
  </p:handoutMasterIdLst>
  <p:sldIdLst>
    <p:sldId id="392" r:id="rId2"/>
    <p:sldId id="393" r:id="rId3"/>
    <p:sldId id="394" r:id="rId4"/>
    <p:sldId id="396" r:id="rId5"/>
    <p:sldId id="397" r:id="rId6"/>
    <p:sldId id="414" r:id="rId7"/>
    <p:sldId id="399" r:id="rId8"/>
    <p:sldId id="415" r:id="rId9"/>
    <p:sldId id="400" r:id="rId10"/>
    <p:sldId id="401" r:id="rId11"/>
    <p:sldId id="402" r:id="rId12"/>
    <p:sldId id="417" r:id="rId13"/>
    <p:sldId id="403" r:id="rId14"/>
    <p:sldId id="404" r:id="rId15"/>
    <p:sldId id="405" r:id="rId16"/>
    <p:sldId id="406" r:id="rId17"/>
    <p:sldId id="407" r:id="rId18"/>
    <p:sldId id="418" r:id="rId19"/>
    <p:sldId id="409" r:id="rId20"/>
    <p:sldId id="410" r:id="rId21"/>
    <p:sldId id="411" r:id="rId22"/>
    <p:sldId id="412" r:id="rId23"/>
    <p:sldId id="413" r:id="rId24"/>
    <p:sldId id="359" r:id="rId25"/>
    <p:sldId id="360" r:id="rId26"/>
    <p:sldId id="361" r:id="rId27"/>
    <p:sldId id="362" r:id="rId28"/>
    <p:sldId id="363" r:id="rId29"/>
    <p:sldId id="364" r:id="rId30"/>
    <p:sldId id="390" r:id="rId31"/>
    <p:sldId id="391" r:id="rId32"/>
    <p:sldId id="366" r:id="rId33"/>
    <p:sldId id="389" r:id="rId3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33CC"/>
    <a:srgbClr val="FF3300"/>
    <a:srgbClr val="E1382B"/>
    <a:srgbClr val="FB3211"/>
    <a:srgbClr val="C45644"/>
    <a:srgbClr val="471209"/>
    <a:srgbClr val="7B1E0F"/>
    <a:srgbClr val="DAA8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67" autoAdjust="0"/>
    <p:restoredTop sz="96682" autoAdjust="0"/>
  </p:normalViewPr>
  <p:slideViewPr>
    <p:cSldViewPr>
      <p:cViewPr>
        <p:scale>
          <a:sx n="100" d="100"/>
          <a:sy n="100" d="100"/>
        </p:scale>
        <p:origin x="-1146" y="-3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1E469-05BB-48AF-9885-23AFBD53B7F9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2AD59-CC81-4E3A-8DBF-914AC3BA3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3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23320-C3DE-4AD4-914A-C800249287CC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7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27B29-4D95-4483-B64D-09294CA11A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988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D5D09-F690-4376-AD01-CC04D07A275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D5D09-F690-4376-AD01-CC04D07A275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301D-9EC0-4BBD-8B41-10A13E3EFED1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AB99-EA43-44FE-84C8-86A7D3495D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16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301D-9EC0-4BBD-8B41-10A13E3EFED1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AB99-EA43-44FE-84C8-86A7D3495D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484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301D-9EC0-4BBD-8B41-10A13E3EFED1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AB99-EA43-44FE-84C8-86A7D3495D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276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671329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301D-9EC0-4BBD-8B41-10A13E3EFED1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AB99-EA43-44FE-84C8-86A7D3495D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523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301D-9EC0-4BBD-8B41-10A13E3EFED1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AB99-EA43-44FE-84C8-86A7D3495D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340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301D-9EC0-4BBD-8B41-10A13E3EFED1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AB99-EA43-44FE-84C8-86A7D3495D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917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301D-9EC0-4BBD-8B41-10A13E3EFED1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AB99-EA43-44FE-84C8-86A7D3495D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481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301D-9EC0-4BBD-8B41-10A13E3EFED1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AB99-EA43-44FE-84C8-86A7D3495D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216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301D-9EC0-4BBD-8B41-10A13E3EFED1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AB99-EA43-44FE-84C8-86A7D3495D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566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301D-9EC0-4BBD-8B41-10A13E3EFED1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AB99-EA43-44FE-84C8-86A7D3495D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072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301D-9EC0-4BBD-8B41-10A13E3EFED1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AB99-EA43-44FE-84C8-86A7D3495D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707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8301D-9EC0-4BBD-8B41-10A13E3EFED1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6AB99-EA43-44FE-84C8-86A7D3495D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32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suslugi.ru/610173/1/for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119336" y="84470"/>
            <a:ext cx="2520281" cy="1161173"/>
            <a:chOff x="143554" y="-114709"/>
            <a:chExt cx="3664921" cy="2016658"/>
          </a:xfrm>
        </p:grpSpPr>
        <p:pic>
          <p:nvPicPr>
            <p:cNvPr id="5" name="Picture 2" descr="C:\Users\MalenkovaEV.EDU1\Desktop\Картинки\flag_rossiya_simvolika_lenty_trikolor_99276_2560x1600.jpg"/>
            <p:cNvPicPr>
              <a:picLocks noChangeAspect="1" noChangeArrowheads="1"/>
            </p:cNvPicPr>
            <p:nvPr/>
          </p:nvPicPr>
          <p:blipFill>
            <a:blip r:embed="rId2" cstate="print"/>
            <a:srcRect l="25054" b="11670"/>
            <a:stretch>
              <a:fillRect/>
            </a:stretch>
          </p:blipFill>
          <p:spPr bwMode="auto">
            <a:xfrm rot="10800000">
              <a:off x="143554" y="416691"/>
              <a:ext cx="3206805" cy="14852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Рисунок 17" descr="Samarskaya_oblast_gerb_h8nqy4tcmxozhyoh4wh5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785" y="-114709"/>
              <a:ext cx="2748690" cy="1863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Прямоугольник 6"/>
          <p:cNvSpPr/>
          <p:nvPr/>
        </p:nvSpPr>
        <p:spPr>
          <a:xfrm>
            <a:off x="2457828" y="390446"/>
            <a:ext cx="8156438" cy="395356"/>
          </a:xfrm>
          <a:prstGeom prst="rect">
            <a:avLst/>
          </a:prstGeom>
        </p:spPr>
        <p:txBody>
          <a:bodyPr wrap="square" lIns="117209" tIns="58606" rIns="117209" bIns="58606">
            <a:spAutoFit/>
          </a:bodyPr>
          <a:lstStyle/>
          <a:p>
            <a:pPr algn="ctr" latinLnBrk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Министерство образования Самарской области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" name="Подзаголовок 10"/>
          <p:cNvSpPr txBox="1">
            <a:spLocks/>
          </p:cNvSpPr>
          <p:nvPr/>
        </p:nvSpPr>
        <p:spPr>
          <a:xfrm>
            <a:off x="749407" y="1440208"/>
            <a:ext cx="11084073" cy="3347273"/>
          </a:xfrm>
          <a:prstGeom prst="rect">
            <a:avLst/>
          </a:prstGeom>
        </p:spPr>
        <p:txBody>
          <a:bodyPr wrap="square" lIns="117209" tIns="58606" rIns="117209" bIns="58606" spcCol="0" anchor="ctr">
            <a:normAutofit/>
          </a:bodyPr>
          <a:lstStyle/>
          <a:p>
            <a:pPr marL="439535" indent="-439535" algn="ctr" latinLnBrk="1">
              <a:defRPr/>
            </a:pPr>
            <a:r>
              <a:rPr lang="ru-RU" sz="47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Государственная аккредитация </a:t>
            </a:r>
          </a:p>
          <a:p>
            <a:pPr marL="439535" indent="-439535" algn="ctr" latinLnBrk="1">
              <a:defRPr/>
            </a:pPr>
            <a:r>
              <a:rPr lang="ru-RU" sz="47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образовательной </a:t>
            </a:r>
            <a:r>
              <a:rPr lang="ru-RU" sz="47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деятельности                 в </a:t>
            </a:r>
            <a:r>
              <a:rPr lang="en-US" sz="47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sz="47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полугодии 2025 года.</a:t>
            </a:r>
            <a:endParaRPr lang="ru-RU" sz="47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4"/>
          <p:cNvSpPr txBox="1">
            <a:spLocks noChangeArrowheads="1"/>
          </p:cNvSpPr>
          <p:nvPr/>
        </p:nvSpPr>
        <p:spPr bwMode="auto">
          <a:xfrm>
            <a:off x="1499873" y="4904068"/>
            <a:ext cx="9753717" cy="1440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209" tIns="58606" rIns="117209" bIns="58606"/>
          <a:lstStyle>
            <a:lvl1pPr marL="342900" indent="-342900" defTabSz="6858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42900" indent="-342900" defTabSz="6858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algn="ctr" latinLnBrk="1"/>
            <a:r>
              <a:rPr lang="ru-RU" altLang="ru-R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управление </a:t>
            </a: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лицензирования,</a:t>
            </a:r>
          </a:p>
          <a:p>
            <a:pPr lvl="1" algn="ctr" latinLnBrk="1"/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государственной аккредитации и подтверждения </a:t>
            </a:r>
            <a:r>
              <a:rPr lang="ru-RU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документов</a:t>
            </a:r>
            <a:endParaRPr lang="ru-RU" alt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10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9"/>
          <p:cNvGrpSpPr>
            <a:grpSpLocks/>
          </p:cNvGrpSpPr>
          <p:nvPr/>
        </p:nvGrpSpPr>
        <p:grpSpPr bwMode="auto">
          <a:xfrm>
            <a:off x="178396" y="331998"/>
            <a:ext cx="2520281" cy="1073247"/>
            <a:chOff x="143554" y="54314"/>
            <a:chExt cx="3664921" cy="1863953"/>
          </a:xfrm>
        </p:grpSpPr>
        <p:pic>
          <p:nvPicPr>
            <p:cNvPr id="4" name="Picture 2" descr="C:\Users\MalenkovaEV.EDU1\Desktop\Картинки\flag_rossiya_simvolika_lenty_trikolor_99276_2560x1600.jpg"/>
            <p:cNvPicPr>
              <a:picLocks noChangeAspect="1" noChangeArrowheads="1"/>
            </p:cNvPicPr>
            <p:nvPr/>
          </p:nvPicPr>
          <p:blipFill>
            <a:blip r:embed="rId2" cstate="print"/>
            <a:srcRect l="25054" b="11670"/>
            <a:stretch>
              <a:fillRect/>
            </a:stretch>
          </p:blipFill>
          <p:spPr bwMode="auto">
            <a:xfrm rot="10800000">
              <a:off x="143554" y="416691"/>
              <a:ext cx="3206805" cy="14852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Рисунок 17" descr="Samarskaya_oblast_gerb_h8nqy4tcmxozhyoh4wh5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785" y="54314"/>
              <a:ext cx="2748690" cy="1863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Прямоугольник 23"/>
          <p:cNvSpPr/>
          <p:nvPr/>
        </p:nvSpPr>
        <p:spPr bwMode="auto">
          <a:xfrm>
            <a:off x="2783632" y="478164"/>
            <a:ext cx="9001000" cy="718588"/>
          </a:xfrm>
          <a:custGeom>
            <a:avLst/>
            <a:gdLst>
              <a:gd name="connsiteX0" fmla="*/ 0 w 7827189"/>
              <a:gd name="connsiteY0" fmla="*/ 0 h 1012634"/>
              <a:gd name="connsiteX1" fmla="*/ 7827189 w 7827189"/>
              <a:gd name="connsiteY1" fmla="*/ 0 h 1012634"/>
              <a:gd name="connsiteX2" fmla="*/ 7827189 w 7827189"/>
              <a:gd name="connsiteY2" fmla="*/ 1012634 h 1012634"/>
              <a:gd name="connsiteX3" fmla="*/ 0 w 7827189"/>
              <a:gd name="connsiteY3" fmla="*/ 1012634 h 1012634"/>
              <a:gd name="connsiteX4" fmla="*/ 0 w 7827189"/>
              <a:gd name="connsiteY4" fmla="*/ 0 h 1012634"/>
              <a:gd name="connsiteX0" fmla="*/ 577970 w 7827189"/>
              <a:gd name="connsiteY0" fmla="*/ 0 h 1012634"/>
              <a:gd name="connsiteX1" fmla="*/ 7827189 w 7827189"/>
              <a:gd name="connsiteY1" fmla="*/ 0 h 1012634"/>
              <a:gd name="connsiteX2" fmla="*/ 7827189 w 7827189"/>
              <a:gd name="connsiteY2" fmla="*/ 1012634 h 1012634"/>
              <a:gd name="connsiteX3" fmla="*/ 0 w 7827189"/>
              <a:gd name="connsiteY3" fmla="*/ 1012634 h 1012634"/>
              <a:gd name="connsiteX4" fmla="*/ 577970 w 7827189"/>
              <a:gd name="connsiteY4" fmla="*/ 0 h 1012634"/>
              <a:gd name="connsiteX0" fmla="*/ 560717 w 7827189"/>
              <a:gd name="connsiteY0" fmla="*/ 0 h 1047140"/>
              <a:gd name="connsiteX1" fmla="*/ 7827189 w 7827189"/>
              <a:gd name="connsiteY1" fmla="*/ 34506 h 1047140"/>
              <a:gd name="connsiteX2" fmla="*/ 7827189 w 7827189"/>
              <a:gd name="connsiteY2" fmla="*/ 1047140 h 1047140"/>
              <a:gd name="connsiteX3" fmla="*/ 0 w 7827189"/>
              <a:gd name="connsiteY3" fmla="*/ 1047140 h 1047140"/>
              <a:gd name="connsiteX4" fmla="*/ 560717 w 7827189"/>
              <a:gd name="connsiteY4" fmla="*/ 0 h 1047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7189" h="1047140">
                <a:moveTo>
                  <a:pt x="560717" y="0"/>
                </a:moveTo>
                <a:lnTo>
                  <a:pt x="7827189" y="34506"/>
                </a:lnTo>
                <a:lnTo>
                  <a:pt x="7827189" y="1047140"/>
                </a:lnTo>
                <a:lnTo>
                  <a:pt x="0" y="1047140"/>
                </a:lnTo>
                <a:lnTo>
                  <a:pt x="560717" y="0"/>
                </a:lnTo>
                <a:close/>
              </a:path>
            </a:pathLst>
          </a:custGeom>
          <a:solidFill>
            <a:srgbClr val="0C549E"/>
          </a:solidFill>
          <a:ln>
            <a:solidFill>
              <a:srgbClr val="0C54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ru-RU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Аккредитационный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показатель АП</a:t>
            </a:r>
            <a:r>
              <a:rPr lang="ru-RU" sz="2800" b="1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557821"/>
              </p:ext>
            </p:extLst>
          </p:nvPr>
        </p:nvGraphicFramePr>
        <p:xfrm>
          <a:off x="623392" y="1700808"/>
          <a:ext cx="10729192" cy="4752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80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766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144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74202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АП</a:t>
                      </a:r>
                      <a:r>
                        <a:rPr lang="ru-RU" sz="2000" kern="1200" baseline="-25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lang="ru-RU" sz="2000" kern="1200" baseline="-250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20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аккредитационного</a:t>
                      </a: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показателя (приказ </a:t>
                      </a:r>
                      <a:r>
                        <a:rPr lang="ru-RU" sz="20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Минпросвещения</a:t>
                      </a: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России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от 14.04.2023 г. № 272)</a:t>
                      </a:r>
                      <a:endParaRPr lang="ru-RU" sz="20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868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Критериальное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значение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баллов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</a:t>
                      </a:r>
                      <a:r>
                        <a:rPr lang="ru-RU" sz="2000" b="1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педагогических работников</a:t>
                      </a: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обеспечивающих освоение обучающимися </a:t>
                      </a:r>
                      <a:r>
                        <a:rPr lang="ru-RU" sz="2000" b="1" i="0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профессиональных модулей</a:t>
                      </a:r>
                      <a:r>
                        <a:rPr lang="ru-RU" sz="2000" b="1" i="0" u="sng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образовательной программы среднего профессионального образования, </a:t>
                      </a:r>
                      <a:r>
                        <a:rPr lang="ru-RU" sz="20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имеющих опыт деятельности не менее одного года в организациях, направление деятельности которых соответствует области профессиональной деятельности</a:t>
                      </a:r>
                      <a:r>
                        <a:rPr lang="ru-RU" sz="20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2000" b="1" u="sng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общей численности педагогических работников, участвующих в реализации профессиональных модулей </a:t>
                      </a:r>
                      <a:r>
                        <a:rPr lang="ru-RU" sz="20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соответствующей образовательной программы среднего профессионального образования </a:t>
                      </a:r>
                      <a:endParaRPr lang="ru-RU" sz="20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7177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25%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более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5787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Менее 25%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634032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9"/>
          <p:cNvGrpSpPr>
            <a:grpSpLocks/>
          </p:cNvGrpSpPr>
          <p:nvPr/>
        </p:nvGrpSpPr>
        <p:grpSpPr bwMode="auto">
          <a:xfrm>
            <a:off x="407368" y="332656"/>
            <a:ext cx="2520281" cy="1073247"/>
            <a:chOff x="143554" y="54314"/>
            <a:chExt cx="3664921" cy="1863953"/>
          </a:xfrm>
        </p:grpSpPr>
        <p:pic>
          <p:nvPicPr>
            <p:cNvPr id="4" name="Picture 2" descr="C:\Users\MalenkovaEV.EDU1\Desktop\Картинки\flag_rossiya_simvolika_lenty_trikolor_99276_2560x1600.jpg"/>
            <p:cNvPicPr>
              <a:picLocks noChangeAspect="1" noChangeArrowheads="1"/>
            </p:cNvPicPr>
            <p:nvPr/>
          </p:nvPicPr>
          <p:blipFill>
            <a:blip r:embed="rId2" cstate="print"/>
            <a:srcRect l="25054" b="11670"/>
            <a:stretch>
              <a:fillRect/>
            </a:stretch>
          </p:blipFill>
          <p:spPr bwMode="auto">
            <a:xfrm rot="10800000">
              <a:off x="143554" y="416691"/>
              <a:ext cx="3206805" cy="14852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Рисунок 17" descr="Samarskaya_oblast_gerb_h8nqy4tcmxozhyoh4wh5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785" y="54314"/>
              <a:ext cx="2748690" cy="1863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Прямоугольник 23"/>
          <p:cNvSpPr/>
          <p:nvPr/>
        </p:nvSpPr>
        <p:spPr bwMode="auto">
          <a:xfrm>
            <a:off x="2783632" y="478164"/>
            <a:ext cx="9001000" cy="718588"/>
          </a:xfrm>
          <a:custGeom>
            <a:avLst/>
            <a:gdLst>
              <a:gd name="connsiteX0" fmla="*/ 0 w 7827189"/>
              <a:gd name="connsiteY0" fmla="*/ 0 h 1012634"/>
              <a:gd name="connsiteX1" fmla="*/ 7827189 w 7827189"/>
              <a:gd name="connsiteY1" fmla="*/ 0 h 1012634"/>
              <a:gd name="connsiteX2" fmla="*/ 7827189 w 7827189"/>
              <a:gd name="connsiteY2" fmla="*/ 1012634 h 1012634"/>
              <a:gd name="connsiteX3" fmla="*/ 0 w 7827189"/>
              <a:gd name="connsiteY3" fmla="*/ 1012634 h 1012634"/>
              <a:gd name="connsiteX4" fmla="*/ 0 w 7827189"/>
              <a:gd name="connsiteY4" fmla="*/ 0 h 1012634"/>
              <a:gd name="connsiteX0" fmla="*/ 577970 w 7827189"/>
              <a:gd name="connsiteY0" fmla="*/ 0 h 1012634"/>
              <a:gd name="connsiteX1" fmla="*/ 7827189 w 7827189"/>
              <a:gd name="connsiteY1" fmla="*/ 0 h 1012634"/>
              <a:gd name="connsiteX2" fmla="*/ 7827189 w 7827189"/>
              <a:gd name="connsiteY2" fmla="*/ 1012634 h 1012634"/>
              <a:gd name="connsiteX3" fmla="*/ 0 w 7827189"/>
              <a:gd name="connsiteY3" fmla="*/ 1012634 h 1012634"/>
              <a:gd name="connsiteX4" fmla="*/ 577970 w 7827189"/>
              <a:gd name="connsiteY4" fmla="*/ 0 h 1012634"/>
              <a:gd name="connsiteX0" fmla="*/ 560717 w 7827189"/>
              <a:gd name="connsiteY0" fmla="*/ 0 h 1047140"/>
              <a:gd name="connsiteX1" fmla="*/ 7827189 w 7827189"/>
              <a:gd name="connsiteY1" fmla="*/ 34506 h 1047140"/>
              <a:gd name="connsiteX2" fmla="*/ 7827189 w 7827189"/>
              <a:gd name="connsiteY2" fmla="*/ 1047140 h 1047140"/>
              <a:gd name="connsiteX3" fmla="*/ 0 w 7827189"/>
              <a:gd name="connsiteY3" fmla="*/ 1047140 h 1047140"/>
              <a:gd name="connsiteX4" fmla="*/ 560717 w 7827189"/>
              <a:gd name="connsiteY4" fmla="*/ 0 h 1047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7189" h="1047140">
                <a:moveTo>
                  <a:pt x="560717" y="0"/>
                </a:moveTo>
                <a:lnTo>
                  <a:pt x="7827189" y="34506"/>
                </a:lnTo>
                <a:lnTo>
                  <a:pt x="7827189" y="1047140"/>
                </a:lnTo>
                <a:lnTo>
                  <a:pt x="0" y="1047140"/>
                </a:lnTo>
                <a:lnTo>
                  <a:pt x="560717" y="0"/>
                </a:lnTo>
                <a:close/>
              </a:path>
            </a:pathLst>
          </a:custGeom>
          <a:solidFill>
            <a:srgbClr val="0C549E"/>
          </a:solidFill>
          <a:ln>
            <a:solidFill>
              <a:srgbClr val="0C54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Методика расчета и применения АП</a:t>
            </a:r>
            <a:r>
              <a:rPr lang="ru-RU" sz="2800" b="1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1462515" y="1606005"/>
            <a:ext cx="10322117" cy="914400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Показатель рассчитывается, исходя из количества ставок педагогических работников,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обеспечивающих освоение обучающимися профессиональных модулей.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1462515" y="2774454"/>
            <a:ext cx="10274641" cy="720080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ставок при расчете не приводится к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целочисленным значениям.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1462515" y="3717032"/>
            <a:ext cx="10322115" cy="1368152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Уточнено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что при расчете показателя учитываются педагогические работники,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обеспечивающие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освоение обучающимися профессиональных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модулей,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том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числе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внешние совместители и лица, работающие по договорам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гражданско-правового характера.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1509989" y="5373216"/>
            <a:ext cx="10274642" cy="891480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показателю предоставляется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старшему курсу из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реализуемых форм обучения.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0430" y="1631234"/>
            <a:ext cx="56208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7904" y="2774454"/>
            <a:ext cx="56208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7904" y="3717032"/>
            <a:ext cx="56208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9701" y="5373216"/>
            <a:ext cx="56208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94569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9"/>
          <p:cNvGrpSpPr>
            <a:grpSpLocks/>
          </p:cNvGrpSpPr>
          <p:nvPr/>
        </p:nvGrpSpPr>
        <p:grpSpPr bwMode="auto">
          <a:xfrm>
            <a:off x="407368" y="332656"/>
            <a:ext cx="2520281" cy="1073247"/>
            <a:chOff x="143554" y="54314"/>
            <a:chExt cx="3664921" cy="1863953"/>
          </a:xfrm>
        </p:grpSpPr>
        <p:pic>
          <p:nvPicPr>
            <p:cNvPr id="4" name="Picture 2" descr="C:\Users\MalenkovaEV.EDU1\Desktop\Картинки\flag_rossiya_simvolika_lenty_trikolor_99276_2560x1600.jpg"/>
            <p:cNvPicPr>
              <a:picLocks noChangeAspect="1" noChangeArrowheads="1"/>
            </p:cNvPicPr>
            <p:nvPr/>
          </p:nvPicPr>
          <p:blipFill>
            <a:blip r:embed="rId2" cstate="print"/>
            <a:srcRect l="25054" b="11670"/>
            <a:stretch>
              <a:fillRect/>
            </a:stretch>
          </p:blipFill>
          <p:spPr bwMode="auto">
            <a:xfrm rot="10800000">
              <a:off x="143554" y="416691"/>
              <a:ext cx="3206805" cy="14852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Рисунок 17" descr="Samarskaya_oblast_gerb_h8nqy4tcmxozhyoh4wh5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785" y="54314"/>
              <a:ext cx="2748690" cy="1863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Прямоугольник 23"/>
          <p:cNvSpPr/>
          <p:nvPr/>
        </p:nvSpPr>
        <p:spPr bwMode="auto">
          <a:xfrm>
            <a:off x="2783632" y="478164"/>
            <a:ext cx="9001000" cy="718588"/>
          </a:xfrm>
          <a:custGeom>
            <a:avLst/>
            <a:gdLst>
              <a:gd name="connsiteX0" fmla="*/ 0 w 7827189"/>
              <a:gd name="connsiteY0" fmla="*/ 0 h 1012634"/>
              <a:gd name="connsiteX1" fmla="*/ 7827189 w 7827189"/>
              <a:gd name="connsiteY1" fmla="*/ 0 h 1012634"/>
              <a:gd name="connsiteX2" fmla="*/ 7827189 w 7827189"/>
              <a:gd name="connsiteY2" fmla="*/ 1012634 h 1012634"/>
              <a:gd name="connsiteX3" fmla="*/ 0 w 7827189"/>
              <a:gd name="connsiteY3" fmla="*/ 1012634 h 1012634"/>
              <a:gd name="connsiteX4" fmla="*/ 0 w 7827189"/>
              <a:gd name="connsiteY4" fmla="*/ 0 h 1012634"/>
              <a:gd name="connsiteX0" fmla="*/ 577970 w 7827189"/>
              <a:gd name="connsiteY0" fmla="*/ 0 h 1012634"/>
              <a:gd name="connsiteX1" fmla="*/ 7827189 w 7827189"/>
              <a:gd name="connsiteY1" fmla="*/ 0 h 1012634"/>
              <a:gd name="connsiteX2" fmla="*/ 7827189 w 7827189"/>
              <a:gd name="connsiteY2" fmla="*/ 1012634 h 1012634"/>
              <a:gd name="connsiteX3" fmla="*/ 0 w 7827189"/>
              <a:gd name="connsiteY3" fmla="*/ 1012634 h 1012634"/>
              <a:gd name="connsiteX4" fmla="*/ 577970 w 7827189"/>
              <a:gd name="connsiteY4" fmla="*/ 0 h 1012634"/>
              <a:gd name="connsiteX0" fmla="*/ 560717 w 7827189"/>
              <a:gd name="connsiteY0" fmla="*/ 0 h 1047140"/>
              <a:gd name="connsiteX1" fmla="*/ 7827189 w 7827189"/>
              <a:gd name="connsiteY1" fmla="*/ 34506 h 1047140"/>
              <a:gd name="connsiteX2" fmla="*/ 7827189 w 7827189"/>
              <a:gd name="connsiteY2" fmla="*/ 1047140 h 1047140"/>
              <a:gd name="connsiteX3" fmla="*/ 0 w 7827189"/>
              <a:gd name="connsiteY3" fmla="*/ 1047140 h 1047140"/>
              <a:gd name="connsiteX4" fmla="*/ 560717 w 7827189"/>
              <a:gd name="connsiteY4" fmla="*/ 0 h 1047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7189" h="1047140">
                <a:moveTo>
                  <a:pt x="560717" y="0"/>
                </a:moveTo>
                <a:lnTo>
                  <a:pt x="7827189" y="34506"/>
                </a:lnTo>
                <a:lnTo>
                  <a:pt x="7827189" y="1047140"/>
                </a:lnTo>
                <a:lnTo>
                  <a:pt x="0" y="1047140"/>
                </a:lnTo>
                <a:lnTo>
                  <a:pt x="560717" y="0"/>
                </a:lnTo>
                <a:close/>
              </a:path>
            </a:pathLst>
          </a:custGeom>
          <a:solidFill>
            <a:srgbClr val="0C549E"/>
          </a:solidFill>
          <a:ln>
            <a:solidFill>
              <a:srgbClr val="0C54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ru-RU" sz="28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Аккредитационный</a:t>
            </a:r>
            <a:r>
              <a:rPr lang="ru-RU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показатель АП</a:t>
            </a:r>
            <a:r>
              <a:rPr lang="ru-RU" sz="2800" b="1" baseline="-25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974174"/>
              </p:ext>
            </p:extLst>
          </p:nvPr>
        </p:nvGraphicFramePr>
        <p:xfrm>
          <a:off x="407368" y="1844824"/>
          <a:ext cx="11161240" cy="37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2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02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3607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92098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АП</a:t>
                      </a:r>
                      <a:r>
                        <a:rPr lang="ru-RU" sz="2000" kern="1200" baseline="-25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lang="ru-RU" sz="2000" kern="1200" baseline="-250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20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аккредитационного</a:t>
                      </a: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показателя (приказ </a:t>
                      </a:r>
                      <a:r>
                        <a:rPr lang="ru-RU" sz="20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Минпросвещения</a:t>
                      </a: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России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от 14.04.2023 г. № 272)</a:t>
                      </a:r>
                      <a:endParaRPr lang="ru-RU" sz="20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190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Критериальное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значение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баллов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обучающихся</a:t>
                      </a:r>
                      <a:r>
                        <a:rPr lang="ru-RU" sz="20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выполнивших 70% и более заданий диагностической работы в ходе оценивания достижения обучающимися результатов обучения по заявленной образовательной программе, </a:t>
                      </a:r>
                      <a:r>
                        <a:rPr lang="ru-RU" sz="2000" b="1" u="sng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общем количестве обучающихся, выполнявших диагностическую работу</a:t>
                      </a:r>
                      <a:endParaRPr lang="ru-RU" sz="2000" b="1" u="sng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20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136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65%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более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470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50% - 64%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9033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Менее 50%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859606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9"/>
          <p:cNvGrpSpPr>
            <a:grpSpLocks/>
          </p:cNvGrpSpPr>
          <p:nvPr/>
        </p:nvGrpSpPr>
        <p:grpSpPr bwMode="auto">
          <a:xfrm>
            <a:off x="407368" y="332656"/>
            <a:ext cx="2520281" cy="1073247"/>
            <a:chOff x="143554" y="54314"/>
            <a:chExt cx="3664921" cy="1863953"/>
          </a:xfrm>
        </p:grpSpPr>
        <p:pic>
          <p:nvPicPr>
            <p:cNvPr id="4" name="Picture 2" descr="C:\Users\MalenkovaEV.EDU1\Desktop\Картинки\flag_rossiya_simvolika_lenty_trikolor_99276_2560x1600.jpg"/>
            <p:cNvPicPr>
              <a:picLocks noChangeAspect="1" noChangeArrowheads="1"/>
            </p:cNvPicPr>
            <p:nvPr/>
          </p:nvPicPr>
          <p:blipFill>
            <a:blip r:embed="rId2" cstate="print"/>
            <a:srcRect l="25054" b="11670"/>
            <a:stretch>
              <a:fillRect/>
            </a:stretch>
          </p:blipFill>
          <p:spPr bwMode="auto">
            <a:xfrm rot="10800000">
              <a:off x="143554" y="416691"/>
              <a:ext cx="3206805" cy="14852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Рисунок 17" descr="Samarskaya_oblast_gerb_h8nqy4tcmxozhyoh4wh5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785" y="54314"/>
              <a:ext cx="2748690" cy="1863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Прямоугольник 23"/>
          <p:cNvSpPr/>
          <p:nvPr/>
        </p:nvSpPr>
        <p:spPr bwMode="auto">
          <a:xfrm>
            <a:off x="2783632" y="478164"/>
            <a:ext cx="9001000" cy="718588"/>
          </a:xfrm>
          <a:custGeom>
            <a:avLst/>
            <a:gdLst>
              <a:gd name="connsiteX0" fmla="*/ 0 w 7827189"/>
              <a:gd name="connsiteY0" fmla="*/ 0 h 1012634"/>
              <a:gd name="connsiteX1" fmla="*/ 7827189 w 7827189"/>
              <a:gd name="connsiteY1" fmla="*/ 0 h 1012634"/>
              <a:gd name="connsiteX2" fmla="*/ 7827189 w 7827189"/>
              <a:gd name="connsiteY2" fmla="*/ 1012634 h 1012634"/>
              <a:gd name="connsiteX3" fmla="*/ 0 w 7827189"/>
              <a:gd name="connsiteY3" fmla="*/ 1012634 h 1012634"/>
              <a:gd name="connsiteX4" fmla="*/ 0 w 7827189"/>
              <a:gd name="connsiteY4" fmla="*/ 0 h 1012634"/>
              <a:gd name="connsiteX0" fmla="*/ 577970 w 7827189"/>
              <a:gd name="connsiteY0" fmla="*/ 0 h 1012634"/>
              <a:gd name="connsiteX1" fmla="*/ 7827189 w 7827189"/>
              <a:gd name="connsiteY1" fmla="*/ 0 h 1012634"/>
              <a:gd name="connsiteX2" fmla="*/ 7827189 w 7827189"/>
              <a:gd name="connsiteY2" fmla="*/ 1012634 h 1012634"/>
              <a:gd name="connsiteX3" fmla="*/ 0 w 7827189"/>
              <a:gd name="connsiteY3" fmla="*/ 1012634 h 1012634"/>
              <a:gd name="connsiteX4" fmla="*/ 577970 w 7827189"/>
              <a:gd name="connsiteY4" fmla="*/ 0 h 1012634"/>
              <a:gd name="connsiteX0" fmla="*/ 560717 w 7827189"/>
              <a:gd name="connsiteY0" fmla="*/ 0 h 1047140"/>
              <a:gd name="connsiteX1" fmla="*/ 7827189 w 7827189"/>
              <a:gd name="connsiteY1" fmla="*/ 34506 h 1047140"/>
              <a:gd name="connsiteX2" fmla="*/ 7827189 w 7827189"/>
              <a:gd name="connsiteY2" fmla="*/ 1047140 h 1047140"/>
              <a:gd name="connsiteX3" fmla="*/ 0 w 7827189"/>
              <a:gd name="connsiteY3" fmla="*/ 1047140 h 1047140"/>
              <a:gd name="connsiteX4" fmla="*/ 560717 w 7827189"/>
              <a:gd name="connsiteY4" fmla="*/ 0 h 1047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7189" h="1047140">
                <a:moveTo>
                  <a:pt x="560717" y="0"/>
                </a:moveTo>
                <a:lnTo>
                  <a:pt x="7827189" y="34506"/>
                </a:lnTo>
                <a:lnTo>
                  <a:pt x="7827189" y="1047140"/>
                </a:lnTo>
                <a:lnTo>
                  <a:pt x="0" y="1047140"/>
                </a:lnTo>
                <a:lnTo>
                  <a:pt x="560717" y="0"/>
                </a:lnTo>
                <a:close/>
              </a:path>
            </a:pathLst>
          </a:custGeom>
          <a:solidFill>
            <a:srgbClr val="0C549E"/>
          </a:solidFill>
          <a:ln>
            <a:solidFill>
              <a:srgbClr val="0C54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ru-RU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Аккредитационный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показатель АП</a:t>
            </a:r>
            <a:r>
              <a:rPr lang="ru-RU" sz="2800" b="1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1026" name="Picture 2" descr="Z:\Аккредитация\Документы аккредитация\2025\Установочная презентация\ответственность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982" y="1700808"/>
            <a:ext cx="8494167" cy="49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34413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9"/>
          <p:cNvGrpSpPr>
            <a:grpSpLocks/>
          </p:cNvGrpSpPr>
          <p:nvPr/>
        </p:nvGrpSpPr>
        <p:grpSpPr bwMode="auto">
          <a:xfrm>
            <a:off x="407368" y="332656"/>
            <a:ext cx="2520281" cy="1073247"/>
            <a:chOff x="143554" y="54314"/>
            <a:chExt cx="3664921" cy="1863953"/>
          </a:xfrm>
        </p:grpSpPr>
        <p:pic>
          <p:nvPicPr>
            <p:cNvPr id="4" name="Picture 2" descr="C:\Users\MalenkovaEV.EDU1\Desktop\Картинки\flag_rossiya_simvolika_lenty_trikolor_99276_2560x1600.jpg"/>
            <p:cNvPicPr>
              <a:picLocks noChangeAspect="1" noChangeArrowheads="1"/>
            </p:cNvPicPr>
            <p:nvPr/>
          </p:nvPicPr>
          <p:blipFill>
            <a:blip r:embed="rId2" cstate="print"/>
            <a:srcRect l="25054" b="11670"/>
            <a:stretch>
              <a:fillRect/>
            </a:stretch>
          </p:blipFill>
          <p:spPr bwMode="auto">
            <a:xfrm rot="10800000">
              <a:off x="143554" y="416691"/>
              <a:ext cx="3206805" cy="14852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Рисунок 17" descr="Samarskaya_oblast_gerb_h8nqy4tcmxozhyoh4wh5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785" y="54314"/>
              <a:ext cx="2748690" cy="1863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Прямоугольник 23"/>
          <p:cNvSpPr/>
          <p:nvPr/>
        </p:nvSpPr>
        <p:spPr bwMode="auto">
          <a:xfrm>
            <a:off x="2783632" y="478164"/>
            <a:ext cx="9001000" cy="718588"/>
          </a:xfrm>
          <a:custGeom>
            <a:avLst/>
            <a:gdLst>
              <a:gd name="connsiteX0" fmla="*/ 0 w 7827189"/>
              <a:gd name="connsiteY0" fmla="*/ 0 h 1012634"/>
              <a:gd name="connsiteX1" fmla="*/ 7827189 w 7827189"/>
              <a:gd name="connsiteY1" fmla="*/ 0 h 1012634"/>
              <a:gd name="connsiteX2" fmla="*/ 7827189 w 7827189"/>
              <a:gd name="connsiteY2" fmla="*/ 1012634 h 1012634"/>
              <a:gd name="connsiteX3" fmla="*/ 0 w 7827189"/>
              <a:gd name="connsiteY3" fmla="*/ 1012634 h 1012634"/>
              <a:gd name="connsiteX4" fmla="*/ 0 w 7827189"/>
              <a:gd name="connsiteY4" fmla="*/ 0 h 1012634"/>
              <a:gd name="connsiteX0" fmla="*/ 577970 w 7827189"/>
              <a:gd name="connsiteY0" fmla="*/ 0 h 1012634"/>
              <a:gd name="connsiteX1" fmla="*/ 7827189 w 7827189"/>
              <a:gd name="connsiteY1" fmla="*/ 0 h 1012634"/>
              <a:gd name="connsiteX2" fmla="*/ 7827189 w 7827189"/>
              <a:gd name="connsiteY2" fmla="*/ 1012634 h 1012634"/>
              <a:gd name="connsiteX3" fmla="*/ 0 w 7827189"/>
              <a:gd name="connsiteY3" fmla="*/ 1012634 h 1012634"/>
              <a:gd name="connsiteX4" fmla="*/ 577970 w 7827189"/>
              <a:gd name="connsiteY4" fmla="*/ 0 h 1012634"/>
              <a:gd name="connsiteX0" fmla="*/ 560717 w 7827189"/>
              <a:gd name="connsiteY0" fmla="*/ 0 h 1047140"/>
              <a:gd name="connsiteX1" fmla="*/ 7827189 w 7827189"/>
              <a:gd name="connsiteY1" fmla="*/ 34506 h 1047140"/>
              <a:gd name="connsiteX2" fmla="*/ 7827189 w 7827189"/>
              <a:gd name="connsiteY2" fmla="*/ 1047140 h 1047140"/>
              <a:gd name="connsiteX3" fmla="*/ 0 w 7827189"/>
              <a:gd name="connsiteY3" fmla="*/ 1047140 h 1047140"/>
              <a:gd name="connsiteX4" fmla="*/ 560717 w 7827189"/>
              <a:gd name="connsiteY4" fmla="*/ 0 h 1047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7189" h="1047140">
                <a:moveTo>
                  <a:pt x="560717" y="0"/>
                </a:moveTo>
                <a:lnTo>
                  <a:pt x="7827189" y="34506"/>
                </a:lnTo>
                <a:lnTo>
                  <a:pt x="7827189" y="1047140"/>
                </a:lnTo>
                <a:lnTo>
                  <a:pt x="0" y="1047140"/>
                </a:lnTo>
                <a:lnTo>
                  <a:pt x="560717" y="0"/>
                </a:lnTo>
                <a:close/>
              </a:path>
            </a:pathLst>
          </a:custGeom>
          <a:solidFill>
            <a:srgbClr val="0C549E"/>
          </a:solidFill>
          <a:ln>
            <a:solidFill>
              <a:srgbClr val="0C54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Методика расчета и применения АП</a:t>
            </a:r>
            <a:r>
              <a:rPr lang="ru-RU" sz="2800" b="1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1509990" y="1631234"/>
            <a:ext cx="10213052" cy="718810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Диагностическая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формируется из фонда оценочных средств ПОО (далее – ФОС) и (или)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оценочных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средств, формируемых с использованием ФИС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ОКО.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1509990" y="2564904"/>
            <a:ext cx="10196320" cy="648072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Эксперт выбирает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общие и (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или) профессиональные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компетенции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оценки.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1509990" y="3564714"/>
            <a:ext cx="10196320" cy="648072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Эксперт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формирует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индикаторы достижений компетенций в виде действий и (или) знаний,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умений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навыков.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1509990" y="4482698"/>
            <a:ext cx="10213052" cy="720080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состав заданий из ФОС должны позволять эксперту сформировать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менее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2-х вариантов заданий.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1509990" y="5373216"/>
            <a:ext cx="10196320" cy="1296144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Каждый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вариант диагностической работы должен содержать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менее 20 заданий разного типа и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уровня сложности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обеспечивающих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оценку по обоснованно выбранным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общим и (или)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профессиональным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компетенциям, количество которых в совокупности составляет до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компетенций.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1825" y="1631234"/>
            <a:ext cx="56208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6396" y="2564904"/>
            <a:ext cx="56208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1824" y="3564714"/>
            <a:ext cx="56208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9249" y="4487634"/>
            <a:ext cx="56208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0249" y="5553236"/>
            <a:ext cx="56208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68065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9"/>
          <p:cNvGrpSpPr>
            <a:grpSpLocks/>
          </p:cNvGrpSpPr>
          <p:nvPr/>
        </p:nvGrpSpPr>
        <p:grpSpPr bwMode="auto">
          <a:xfrm>
            <a:off x="407368" y="181767"/>
            <a:ext cx="2520281" cy="1073247"/>
            <a:chOff x="143554" y="54314"/>
            <a:chExt cx="3664921" cy="1863953"/>
          </a:xfrm>
        </p:grpSpPr>
        <p:pic>
          <p:nvPicPr>
            <p:cNvPr id="4" name="Picture 2" descr="C:\Users\MalenkovaEV.EDU1\Desktop\Картинки\flag_rossiya_simvolika_lenty_trikolor_99276_2560x1600.jpg"/>
            <p:cNvPicPr>
              <a:picLocks noChangeAspect="1" noChangeArrowheads="1"/>
            </p:cNvPicPr>
            <p:nvPr/>
          </p:nvPicPr>
          <p:blipFill>
            <a:blip r:embed="rId2" cstate="print"/>
            <a:srcRect l="25054" b="11670"/>
            <a:stretch>
              <a:fillRect/>
            </a:stretch>
          </p:blipFill>
          <p:spPr bwMode="auto">
            <a:xfrm rot="10800000">
              <a:off x="143554" y="416691"/>
              <a:ext cx="3206805" cy="14852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Рисунок 17" descr="Samarskaya_oblast_gerb_h8nqy4tcmxozhyoh4wh5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785" y="54314"/>
              <a:ext cx="2748690" cy="1863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Прямоугольник 23"/>
          <p:cNvSpPr/>
          <p:nvPr/>
        </p:nvSpPr>
        <p:spPr bwMode="auto">
          <a:xfrm>
            <a:off x="2711624" y="181767"/>
            <a:ext cx="9073008" cy="1224136"/>
          </a:xfrm>
          <a:custGeom>
            <a:avLst/>
            <a:gdLst>
              <a:gd name="connsiteX0" fmla="*/ 0 w 7827189"/>
              <a:gd name="connsiteY0" fmla="*/ 0 h 1012634"/>
              <a:gd name="connsiteX1" fmla="*/ 7827189 w 7827189"/>
              <a:gd name="connsiteY1" fmla="*/ 0 h 1012634"/>
              <a:gd name="connsiteX2" fmla="*/ 7827189 w 7827189"/>
              <a:gd name="connsiteY2" fmla="*/ 1012634 h 1012634"/>
              <a:gd name="connsiteX3" fmla="*/ 0 w 7827189"/>
              <a:gd name="connsiteY3" fmla="*/ 1012634 h 1012634"/>
              <a:gd name="connsiteX4" fmla="*/ 0 w 7827189"/>
              <a:gd name="connsiteY4" fmla="*/ 0 h 1012634"/>
              <a:gd name="connsiteX0" fmla="*/ 577970 w 7827189"/>
              <a:gd name="connsiteY0" fmla="*/ 0 h 1012634"/>
              <a:gd name="connsiteX1" fmla="*/ 7827189 w 7827189"/>
              <a:gd name="connsiteY1" fmla="*/ 0 h 1012634"/>
              <a:gd name="connsiteX2" fmla="*/ 7827189 w 7827189"/>
              <a:gd name="connsiteY2" fmla="*/ 1012634 h 1012634"/>
              <a:gd name="connsiteX3" fmla="*/ 0 w 7827189"/>
              <a:gd name="connsiteY3" fmla="*/ 1012634 h 1012634"/>
              <a:gd name="connsiteX4" fmla="*/ 577970 w 7827189"/>
              <a:gd name="connsiteY4" fmla="*/ 0 h 1012634"/>
              <a:gd name="connsiteX0" fmla="*/ 560717 w 7827189"/>
              <a:gd name="connsiteY0" fmla="*/ 0 h 1047140"/>
              <a:gd name="connsiteX1" fmla="*/ 7827189 w 7827189"/>
              <a:gd name="connsiteY1" fmla="*/ 34506 h 1047140"/>
              <a:gd name="connsiteX2" fmla="*/ 7827189 w 7827189"/>
              <a:gd name="connsiteY2" fmla="*/ 1047140 h 1047140"/>
              <a:gd name="connsiteX3" fmla="*/ 0 w 7827189"/>
              <a:gd name="connsiteY3" fmla="*/ 1047140 h 1047140"/>
              <a:gd name="connsiteX4" fmla="*/ 560717 w 7827189"/>
              <a:gd name="connsiteY4" fmla="*/ 0 h 1047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7189" h="1047140">
                <a:moveTo>
                  <a:pt x="560717" y="0"/>
                </a:moveTo>
                <a:lnTo>
                  <a:pt x="7827189" y="34506"/>
                </a:lnTo>
                <a:lnTo>
                  <a:pt x="7827189" y="1047140"/>
                </a:lnTo>
                <a:lnTo>
                  <a:pt x="0" y="1047140"/>
                </a:lnTo>
                <a:lnTo>
                  <a:pt x="560717" y="0"/>
                </a:lnTo>
                <a:close/>
              </a:path>
            </a:pathLst>
          </a:custGeom>
          <a:solidFill>
            <a:srgbClr val="0C549E"/>
          </a:solidFill>
          <a:ln>
            <a:solidFill>
              <a:srgbClr val="0C54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Методика расчета и применения АП</a:t>
            </a:r>
            <a:r>
              <a:rPr lang="ru-RU" sz="2800" b="1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</a:t>
            </a:r>
          </a:p>
          <a:p>
            <a:pPr algn="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Порядок проведения диагностической работы</a:t>
            </a: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1572075" y="1580116"/>
            <a:ext cx="10205933" cy="889455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Предельное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расчетное время выполнения диагностической работы –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более 2 академических часов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(для лиц с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ОВЗ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продолжительность может быть увеличена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более чем на 1 академический час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1578699" y="2697504"/>
            <a:ext cx="10205932" cy="865159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Численность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обучающихся, участвующих в выполнении диагностической работы,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не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менее 70% обучающихся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списочного состава академических групп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участвующих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в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диагностической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работе.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1578701" y="3861048"/>
            <a:ext cx="10205931" cy="576064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Диагностическая работа проводится в отношении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старшего курса из реализуемых форм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обучения.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1606737" y="4695301"/>
            <a:ext cx="10205931" cy="842739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случае проведения диагностической по ОПОП СПО, реализуемым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базе основного общего и среднего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общего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диагностическая работа проводится в отношении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старшего курса каждой из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них.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1613053" y="5892228"/>
            <a:ext cx="10274640" cy="576064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Диагностическая работа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проводится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присутствии должностного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лица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аккредитационного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органа и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(или)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эксперта.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7800" y="1763234"/>
            <a:ext cx="56208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7800" y="2868473"/>
            <a:ext cx="56208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2955" y="3887470"/>
            <a:ext cx="57239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2955" y="4855060"/>
            <a:ext cx="56208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8707" y="5892228"/>
            <a:ext cx="56208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09633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9"/>
          <p:cNvGrpSpPr>
            <a:grpSpLocks/>
          </p:cNvGrpSpPr>
          <p:nvPr/>
        </p:nvGrpSpPr>
        <p:grpSpPr bwMode="auto">
          <a:xfrm>
            <a:off x="407368" y="332656"/>
            <a:ext cx="2520281" cy="1073247"/>
            <a:chOff x="143554" y="54314"/>
            <a:chExt cx="3664921" cy="1863953"/>
          </a:xfrm>
        </p:grpSpPr>
        <p:pic>
          <p:nvPicPr>
            <p:cNvPr id="4" name="Picture 2" descr="C:\Users\MalenkovaEV.EDU1\Desktop\Картинки\flag_rossiya_simvolika_lenty_trikolor_99276_2560x1600.jpg"/>
            <p:cNvPicPr>
              <a:picLocks noChangeAspect="1" noChangeArrowheads="1"/>
            </p:cNvPicPr>
            <p:nvPr/>
          </p:nvPicPr>
          <p:blipFill>
            <a:blip r:embed="rId2" cstate="print"/>
            <a:srcRect l="25054" b="11670"/>
            <a:stretch>
              <a:fillRect/>
            </a:stretch>
          </p:blipFill>
          <p:spPr bwMode="auto">
            <a:xfrm rot="10800000">
              <a:off x="143554" y="416691"/>
              <a:ext cx="3206805" cy="14852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Рисунок 17" descr="Samarskaya_oblast_gerb_h8nqy4tcmxozhyoh4wh5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785" y="54314"/>
              <a:ext cx="2748690" cy="1863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Прямоугольник 23"/>
          <p:cNvSpPr/>
          <p:nvPr/>
        </p:nvSpPr>
        <p:spPr bwMode="auto">
          <a:xfrm>
            <a:off x="2711624" y="332657"/>
            <a:ext cx="9073008" cy="1224136"/>
          </a:xfrm>
          <a:custGeom>
            <a:avLst/>
            <a:gdLst>
              <a:gd name="connsiteX0" fmla="*/ 0 w 7827189"/>
              <a:gd name="connsiteY0" fmla="*/ 0 h 1012634"/>
              <a:gd name="connsiteX1" fmla="*/ 7827189 w 7827189"/>
              <a:gd name="connsiteY1" fmla="*/ 0 h 1012634"/>
              <a:gd name="connsiteX2" fmla="*/ 7827189 w 7827189"/>
              <a:gd name="connsiteY2" fmla="*/ 1012634 h 1012634"/>
              <a:gd name="connsiteX3" fmla="*/ 0 w 7827189"/>
              <a:gd name="connsiteY3" fmla="*/ 1012634 h 1012634"/>
              <a:gd name="connsiteX4" fmla="*/ 0 w 7827189"/>
              <a:gd name="connsiteY4" fmla="*/ 0 h 1012634"/>
              <a:gd name="connsiteX0" fmla="*/ 577970 w 7827189"/>
              <a:gd name="connsiteY0" fmla="*/ 0 h 1012634"/>
              <a:gd name="connsiteX1" fmla="*/ 7827189 w 7827189"/>
              <a:gd name="connsiteY1" fmla="*/ 0 h 1012634"/>
              <a:gd name="connsiteX2" fmla="*/ 7827189 w 7827189"/>
              <a:gd name="connsiteY2" fmla="*/ 1012634 h 1012634"/>
              <a:gd name="connsiteX3" fmla="*/ 0 w 7827189"/>
              <a:gd name="connsiteY3" fmla="*/ 1012634 h 1012634"/>
              <a:gd name="connsiteX4" fmla="*/ 577970 w 7827189"/>
              <a:gd name="connsiteY4" fmla="*/ 0 h 1012634"/>
              <a:gd name="connsiteX0" fmla="*/ 560717 w 7827189"/>
              <a:gd name="connsiteY0" fmla="*/ 0 h 1047140"/>
              <a:gd name="connsiteX1" fmla="*/ 7827189 w 7827189"/>
              <a:gd name="connsiteY1" fmla="*/ 34506 h 1047140"/>
              <a:gd name="connsiteX2" fmla="*/ 7827189 w 7827189"/>
              <a:gd name="connsiteY2" fmla="*/ 1047140 h 1047140"/>
              <a:gd name="connsiteX3" fmla="*/ 0 w 7827189"/>
              <a:gd name="connsiteY3" fmla="*/ 1047140 h 1047140"/>
              <a:gd name="connsiteX4" fmla="*/ 560717 w 7827189"/>
              <a:gd name="connsiteY4" fmla="*/ 0 h 1047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7189" h="1047140">
                <a:moveTo>
                  <a:pt x="560717" y="0"/>
                </a:moveTo>
                <a:lnTo>
                  <a:pt x="7827189" y="34506"/>
                </a:lnTo>
                <a:lnTo>
                  <a:pt x="7827189" y="1047140"/>
                </a:lnTo>
                <a:lnTo>
                  <a:pt x="0" y="1047140"/>
                </a:lnTo>
                <a:lnTo>
                  <a:pt x="560717" y="0"/>
                </a:lnTo>
                <a:close/>
              </a:path>
            </a:pathLst>
          </a:custGeom>
          <a:solidFill>
            <a:srgbClr val="0C549E"/>
          </a:solidFill>
          <a:ln>
            <a:solidFill>
              <a:srgbClr val="0C54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Методика расчета и применения АП</a:t>
            </a:r>
            <a:r>
              <a:rPr lang="ru-RU" sz="2800" b="1" baseline="-2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b="1" baseline="-25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Порядок проведения диагностической работы</a:t>
            </a: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1460976" y="2636912"/>
            <a:ext cx="10323656" cy="576064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Обучающиеся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ОВЗ дополнительно предоставляют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оригиналы или заверенные копии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медицинских документов.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1460977" y="3501008"/>
            <a:ext cx="10323655" cy="576064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ПОО обеспечивает осуществление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видеозаписи диагностической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работы.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1460976" y="4509120"/>
            <a:ext cx="10323655" cy="576064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Видеозапись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передается должностному лицу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аккредитационного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органа и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(или) экспертам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позднее дня завершения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диагностической работы.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1460976" y="5445224"/>
            <a:ext cx="10323655" cy="576064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Аккредитационный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орган обеспечивает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хранение видеозаписи в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течение календарного года с даты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проведения диагностической работы.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1460976" y="1772816"/>
            <a:ext cx="10323656" cy="576064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Допуск обучающихся в аудиторию в соответствии с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документом, удостоверяющим личность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обучающегося.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7800" y="1763234"/>
            <a:ext cx="56208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7014" y="2590396"/>
            <a:ext cx="56208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7013" y="3501008"/>
            <a:ext cx="56208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8439" y="4515448"/>
            <a:ext cx="56208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8203" y="5445224"/>
            <a:ext cx="56208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8403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9"/>
          <p:cNvGrpSpPr>
            <a:grpSpLocks/>
          </p:cNvGrpSpPr>
          <p:nvPr/>
        </p:nvGrpSpPr>
        <p:grpSpPr bwMode="auto">
          <a:xfrm>
            <a:off x="287729" y="4684"/>
            <a:ext cx="2520281" cy="1073247"/>
            <a:chOff x="143554" y="54314"/>
            <a:chExt cx="3664921" cy="1863953"/>
          </a:xfrm>
        </p:grpSpPr>
        <p:pic>
          <p:nvPicPr>
            <p:cNvPr id="4" name="Picture 2" descr="C:\Users\MalenkovaEV.EDU1\Desktop\Картинки\flag_rossiya_simvolika_lenty_trikolor_99276_2560x1600.jpg"/>
            <p:cNvPicPr>
              <a:picLocks noChangeAspect="1" noChangeArrowheads="1"/>
            </p:cNvPicPr>
            <p:nvPr/>
          </p:nvPicPr>
          <p:blipFill>
            <a:blip r:embed="rId2" cstate="print"/>
            <a:srcRect l="25054" b="11670"/>
            <a:stretch>
              <a:fillRect/>
            </a:stretch>
          </p:blipFill>
          <p:spPr bwMode="auto">
            <a:xfrm rot="10800000">
              <a:off x="143554" y="416691"/>
              <a:ext cx="3206805" cy="14852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Рисунок 17" descr="Samarskaya_oblast_gerb_h8nqy4tcmxozhyoh4wh5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785" y="54314"/>
              <a:ext cx="2748690" cy="1863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Прямоугольник 23"/>
          <p:cNvSpPr/>
          <p:nvPr/>
        </p:nvSpPr>
        <p:spPr bwMode="auto">
          <a:xfrm>
            <a:off x="2999656" y="118870"/>
            <a:ext cx="9001000" cy="718588"/>
          </a:xfrm>
          <a:custGeom>
            <a:avLst/>
            <a:gdLst>
              <a:gd name="connsiteX0" fmla="*/ 0 w 7827189"/>
              <a:gd name="connsiteY0" fmla="*/ 0 h 1012634"/>
              <a:gd name="connsiteX1" fmla="*/ 7827189 w 7827189"/>
              <a:gd name="connsiteY1" fmla="*/ 0 h 1012634"/>
              <a:gd name="connsiteX2" fmla="*/ 7827189 w 7827189"/>
              <a:gd name="connsiteY2" fmla="*/ 1012634 h 1012634"/>
              <a:gd name="connsiteX3" fmla="*/ 0 w 7827189"/>
              <a:gd name="connsiteY3" fmla="*/ 1012634 h 1012634"/>
              <a:gd name="connsiteX4" fmla="*/ 0 w 7827189"/>
              <a:gd name="connsiteY4" fmla="*/ 0 h 1012634"/>
              <a:gd name="connsiteX0" fmla="*/ 577970 w 7827189"/>
              <a:gd name="connsiteY0" fmla="*/ 0 h 1012634"/>
              <a:gd name="connsiteX1" fmla="*/ 7827189 w 7827189"/>
              <a:gd name="connsiteY1" fmla="*/ 0 h 1012634"/>
              <a:gd name="connsiteX2" fmla="*/ 7827189 w 7827189"/>
              <a:gd name="connsiteY2" fmla="*/ 1012634 h 1012634"/>
              <a:gd name="connsiteX3" fmla="*/ 0 w 7827189"/>
              <a:gd name="connsiteY3" fmla="*/ 1012634 h 1012634"/>
              <a:gd name="connsiteX4" fmla="*/ 577970 w 7827189"/>
              <a:gd name="connsiteY4" fmla="*/ 0 h 1012634"/>
              <a:gd name="connsiteX0" fmla="*/ 560717 w 7827189"/>
              <a:gd name="connsiteY0" fmla="*/ 0 h 1047140"/>
              <a:gd name="connsiteX1" fmla="*/ 7827189 w 7827189"/>
              <a:gd name="connsiteY1" fmla="*/ 34506 h 1047140"/>
              <a:gd name="connsiteX2" fmla="*/ 7827189 w 7827189"/>
              <a:gd name="connsiteY2" fmla="*/ 1047140 h 1047140"/>
              <a:gd name="connsiteX3" fmla="*/ 0 w 7827189"/>
              <a:gd name="connsiteY3" fmla="*/ 1047140 h 1047140"/>
              <a:gd name="connsiteX4" fmla="*/ 560717 w 7827189"/>
              <a:gd name="connsiteY4" fmla="*/ 0 h 1047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7189" h="1047140">
                <a:moveTo>
                  <a:pt x="560717" y="0"/>
                </a:moveTo>
                <a:lnTo>
                  <a:pt x="7827189" y="34506"/>
                </a:lnTo>
                <a:lnTo>
                  <a:pt x="7827189" y="1047140"/>
                </a:lnTo>
                <a:lnTo>
                  <a:pt x="0" y="1047140"/>
                </a:lnTo>
                <a:lnTo>
                  <a:pt x="560717" y="0"/>
                </a:lnTo>
                <a:close/>
              </a:path>
            </a:pathLst>
          </a:custGeom>
          <a:solidFill>
            <a:srgbClr val="0C549E"/>
          </a:solidFill>
          <a:ln>
            <a:solidFill>
              <a:srgbClr val="0C54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Требования к оценочным материалам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51309" y="1196751"/>
            <a:ext cx="11113504" cy="7195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Оценочные материалы, разработанные образовательной организацией, должны соответствовать требованиям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2459" y="2445402"/>
            <a:ext cx="1415783" cy="155216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Соответствовать результатам освоения образовательной программы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492974" y="2430353"/>
            <a:ext cx="1705247" cy="21777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Предоставить возможность для оценивания сформированных экспертом индикаторов достижения компетенций в виде действий и (или) знаний, умений, навыков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00402" y="2446915"/>
            <a:ext cx="1756368" cy="19181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и состав заданий должны позволять эксперту сформировать не менее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двух вариантов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заданий для проведения диагностической работы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390351" y="1943094"/>
            <a:ext cx="0" cy="5242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272409" y="1943094"/>
            <a:ext cx="0" cy="5242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9568801" y="1924803"/>
            <a:ext cx="0" cy="5242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662982" y="2009330"/>
            <a:ext cx="0" cy="46790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7248128" y="2477239"/>
            <a:ext cx="4626961" cy="39596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Выбор компетенций, оцениваемых в ходе диагностической работы, осуществляется следующим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образом:</a:t>
            </a:r>
          </a:p>
          <a:p>
            <a:pPr indent="457200" algn="just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наличии (полностью или частично) освоенных обучающимися профессиональных компетенций выбираются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 пяти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профессиональных компетенций, при этом приоритет отдается профессиональным компетенциям, освоенным в полном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объеме;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отсутствии (полностью или частично) освоенных обучающимися профессиональных компетенций выбирается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пяти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(полностью или частично) освоенных общепрофессиональных компетенций, при этом приоритет отдается общепрофессиональным компетенциям, освоенным в полном объеме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457200" algn="just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случае реализации программ СПО на базе ООО допускается проведение диагностической работы по оценке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освоения предметов (дисциплин)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 при условии, когда объем учебного материала не позволяет проведение диагностической работы по общим и (или) профессиональным компетенциям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479376" y="4797152"/>
            <a:ext cx="2153741" cy="163975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Диагностическая работа </a:t>
            </a:r>
          </a:p>
          <a:p>
            <a:pPr algn="ctr"/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проводится при отсутствии  ФОС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3423145" y="4797152"/>
            <a:ext cx="2153741" cy="163975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Протокол о невозможности проведения диагностической работы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Рисунок 32" descr="Восклицательный знак без фона - фото и картинки abrakadabra.fu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9" t="14546" r="28323" b="15757"/>
          <a:stretch/>
        </p:blipFill>
        <p:spPr bwMode="auto">
          <a:xfrm>
            <a:off x="5807968" y="4725144"/>
            <a:ext cx="767852" cy="1373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4" name="Прямая со стрелкой 33"/>
          <p:cNvCxnSpPr/>
          <p:nvPr/>
        </p:nvCxnSpPr>
        <p:spPr>
          <a:xfrm>
            <a:off x="2711624" y="5617029"/>
            <a:ext cx="576064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43397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9"/>
          <p:cNvGrpSpPr>
            <a:grpSpLocks/>
          </p:cNvGrpSpPr>
          <p:nvPr/>
        </p:nvGrpSpPr>
        <p:grpSpPr bwMode="auto">
          <a:xfrm>
            <a:off x="287729" y="4684"/>
            <a:ext cx="2520281" cy="1073247"/>
            <a:chOff x="143554" y="54314"/>
            <a:chExt cx="3664921" cy="1863953"/>
          </a:xfrm>
        </p:grpSpPr>
        <p:pic>
          <p:nvPicPr>
            <p:cNvPr id="4" name="Picture 2" descr="C:\Users\MalenkovaEV.EDU1\Desktop\Картинки\flag_rossiya_simvolika_lenty_trikolor_99276_2560x1600.jpg"/>
            <p:cNvPicPr>
              <a:picLocks noChangeAspect="1" noChangeArrowheads="1"/>
            </p:cNvPicPr>
            <p:nvPr/>
          </p:nvPicPr>
          <p:blipFill>
            <a:blip r:embed="rId2" cstate="print"/>
            <a:srcRect l="25054" b="11670"/>
            <a:stretch>
              <a:fillRect/>
            </a:stretch>
          </p:blipFill>
          <p:spPr bwMode="auto">
            <a:xfrm rot="10800000">
              <a:off x="143554" y="416691"/>
              <a:ext cx="3206805" cy="14852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Рисунок 17" descr="Samarskaya_oblast_gerb_h8nqy4tcmxozhyoh4wh5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785" y="54314"/>
              <a:ext cx="2748690" cy="1863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Прямоугольник 23"/>
          <p:cNvSpPr/>
          <p:nvPr/>
        </p:nvSpPr>
        <p:spPr bwMode="auto">
          <a:xfrm>
            <a:off x="2999656" y="118870"/>
            <a:ext cx="9001000" cy="718588"/>
          </a:xfrm>
          <a:custGeom>
            <a:avLst/>
            <a:gdLst>
              <a:gd name="connsiteX0" fmla="*/ 0 w 7827189"/>
              <a:gd name="connsiteY0" fmla="*/ 0 h 1012634"/>
              <a:gd name="connsiteX1" fmla="*/ 7827189 w 7827189"/>
              <a:gd name="connsiteY1" fmla="*/ 0 h 1012634"/>
              <a:gd name="connsiteX2" fmla="*/ 7827189 w 7827189"/>
              <a:gd name="connsiteY2" fmla="*/ 1012634 h 1012634"/>
              <a:gd name="connsiteX3" fmla="*/ 0 w 7827189"/>
              <a:gd name="connsiteY3" fmla="*/ 1012634 h 1012634"/>
              <a:gd name="connsiteX4" fmla="*/ 0 w 7827189"/>
              <a:gd name="connsiteY4" fmla="*/ 0 h 1012634"/>
              <a:gd name="connsiteX0" fmla="*/ 577970 w 7827189"/>
              <a:gd name="connsiteY0" fmla="*/ 0 h 1012634"/>
              <a:gd name="connsiteX1" fmla="*/ 7827189 w 7827189"/>
              <a:gd name="connsiteY1" fmla="*/ 0 h 1012634"/>
              <a:gd name="connsiteX2" fmla="*/ 7827189 w 7827189"/>
              <a:gd name="connsiteY2" fmla="*/ 1012634 h 1012634"/>
              <a:gd name="connsiteX3" fmla="*/ 0 w 7827189"/>
              <a:gd name="connsiteY3" fmla="*/ 1012634 h 1012634"/>
              <a:gd name="connsiteX4" fmla="*/ 577970 w 7827189"/>
              <a:gd name="connsiteY4" fmla="*/ 0 h 1012634"/>
              <a:gd name="connsiteX0" fmla="*/ 560717 w 7827189"/>
              <a:gd name="connsiteY0" fmla="*/ 0 h 1047140"/>
              <a:gd name="connsiteX1" fmla="*/ 7827189 w 7827189"/>
              <a:gd name="connsiteY1" fmla="*/ 34506 h 1047140"/>
              <a:gd name="connsiteX2" fmla="*/ 7827189 w 7827189"/>
              <a:gd name="connsiteY2" fmla="*/ 1047140 h 1047140"/>
              <a:gd name="connsiteX3" fmla="*/ 0 w 7827189"/>
              <a:gd name="connsiteY3" fmla="*/ 1047140 h 1047140"/>
              <a:gd name="connsiteX4" fmla="*/ 560717 w 7827189"/>
              <a:gd name="connsiteY4" fmla="*/ 0 h 1047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7189" h="1047140">
                <a:moveTo>
                  <a:pt x="560717" y="0"/>
                </a:moveTo>
                <a:lnTo>
                  <a:pt x="7827189" y="34506"/>
                </a:lnTo>
                <a:lnTo>
                  <a:pt x="7827189" y="1047140"/>
                </a:lnTo>
                <a:lnTo>
                  <a:pt x="0" y="1047140"/>
                </a:lnTo>
                <a:lnTo>
                  <a:pt x="560717" y="0"/>
                </a:lnTo>
                <a:close/>
              </a:path>
            </a:pathLst>
          </a:custGeom>
          <a:solidFill>
            <a:srgbClr val="0C549E"/>
          </a:solidFill>
          <a:ln>
            <a:solidFill>
              <a:srgbClr val="0C54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Требования к оценочным материалам</a:t>
            </a:r>
          </a:p>
        </p:txBody>
      </p:sp>
      <p:pic>
        <p:nvPicPr>
          <p:cNvPr id="2050" name="Picture 2" descr="Z:\Аккредитация\Документы аккредитация\2025\Установочная презентация\Матрица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29" y="2019649"/>
            <a:ext cx="11603629" cy="483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9376" y="1098717"/>
            <a:ext cx="114119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Задания для формирования диагностической работы по основной профессиональной образовательной программе среднего профессионального образования по специальности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ru-RU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по профессии ………</a:t>
            </a:r>
          </a:p>
          <a:p>
            <a:pPr lvl="0"/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Проверяемые компетенции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………..</a:t>
            </a:r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00710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407368" y="332656"/>
            <a:ext cx="2520281" cy="1073247"/>
            <a:chOff x="143554" y="54314"/>
            <a:chExt cx="3664921" cy="1863953"/>
          </a:xfrm>
        </p:grpSpPr>
        <p:pic>
          <p:nvPicPr>
            <p:cNvPr id="3" name="Picture 2" descr="C:\Users\MalenkovaEV.EDU1\Desktop\Картинки\flag_rossiya_simvolika_lenty_trikolor_99276_2560x1600.jpg"/>
            <p:cNvPicPr>
              <a:picLocks noChangeAspect="1" noChangeArrowheads="1"/>
            </p:cNvPicPr>
            <p:nvPr/>
          </p:nvPicPr>
          <p:blipFill>
            <a:blip r:embed="rId2" cstate="print"/>
            <a:srcRect l="25054" b="11670"/>
            <a:stretch>
              <a:fillRect/>
            </a:stretch>
          </p:blipFill>
          <p:spPr bwMode="auto">
            <a:xfrm rot="10800000">
              <a:off x="143554" y="416691"/>
              <a:ext cx="3206805" cy="14852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Рисунок 17" descr="Samarskaya_oblast_gerb_h8nqy4tcmxozhyoh4wh5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785" y="54314"/>
              <a:ext cx="2748690" cy="1863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Прямоугольник 23"/>
          <p:cNvSpPr/>
          <p:nvPr/>
        </p:nvSpPr>
        <p:spPr bwMode="auto">
          <a:xfrm>
            <a:off x="2783632" y="478164"/>
            <a:ext cx="9001000" cy="718588"/>
          </a:xfrm>
          <a:custGeom>
            <a:avLst/>
            <a:gdLst>
              <a:gd name="connsiteX0" fmla="*/ 0 w 7827189"/>
              <a:gd name="connsiteY0" fmla="*/ 0 h 1012634"/>
              <a:gd name="connsiteX1" fmla="*/ 7827189 w 7827189"/>
              <a:gd name="connsiteY1" fmla="*/ 0 h 1012634"/>
              <a:gd name="connsiteX2" fmla="*/ 7827189 w 7827189"/>
              <a:gd name="connsiteY2" fmla="*/ 1012634 h 1012634"/>
              <a:gd name="connsiteX3" fmla="*/ 0 w 7827189"/>
              <a:gd name="connsiteY3" fmla="*/ 1012634 h 1012634"/>
              <a:gd name="connsiteX4" fmla="*/ 0 w 7827189"/>
              <a:gd name="connsiteY4" fmla="*/ 0 h 1012634"/>
              <a:gd name="connsiteX0" fmla="*/ 577970 w 7827189"/>
              <a:gd name="connsiteY0" fmla="*/ 0 h 1012634"/>
              <a:gd name="connsiteX1" fmla="*/ 7827189 w 7827189"/>
              <a:gd name="connsiteY1" fmla="*/ 0 h 1012634"/>
              <a:gd name="connsiteX2" fmla="*/ 7827189 w 7827189"/>
              <a:gd name="connsiteY2" fmla="*/ 1012634 h 1012634"/>
              <a:gd name="connsiteX3" fmla="*/ 0 w 7827189"/>
              <a:gd name="connsiteY3" fmla="*/ 1012634 h 1012634"/>
              <a:gd name="connsiteX4" fmla="*/ 577970 w 7827189"/>
              <a:gd name="connsiteY4" fmla="*/ 0 h 1012634"/>
              <a:gd name="connsiteX0" fmla="*/ 560717 w 7827189"/>
              <a:gd name="connsiteY0" fmla="*/ 0 h 1047140"/>
              <a:gd name="connsiteX1" fmla="*/ 7827189 w 7827189"/>
              <a:gd name="connsiteY1" fmla="*/ 34506 h 1047140"/>
              <a:gd name="connsiteX2" fmla="*/ 7827189 w 7827189"/>
              <a:gd name="connsiteY2" fmla="*/ 1047140 h 1047140"/>
              <a:gd name="connsiteX3" fmla="*/ 0 w 7827189"/>
              <a:gd name="connsiteY3" fmla="*/ 1047140 h 1047140"/>
              <a:gd name="connsiteX4" fmla="*/ 560717 w 7827189"/>
              <a:gd name="connsiteY4" fmla="*/ 0 h 1047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7189" h="1047140">
                <a:moveTo>
                  <a:pt x="560717" y="0"/>
                </a:moveTo>
                <a:lnTo>
                  <a:pt x="7827189" y="34506"/>
                </a:lnTo>
                <a:lnTo>
                  <a:pt x="7827189" y="1047140"/>
                </a:lnTo>
                <a:lnTo>
                  <a:pt x="0" y="1047140"/>
                </a:lnTo>
                <a:lnTo>
                  <a:pt x="560717" y="0"/>
                </a:lnTo>
                <a:close/>
              </a:path>
            </a:pathLst>
          </a:custGeom>
          <a:solidFill>
            <a:srgbClr val="0C549E"/>
          </a:solidFill>
          <a:ln>
            <a:solidFill>
              <a:srgbClr val="0C54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ru-RU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Аккредитационный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показатель АП</a:t>
            </a:r>
            <a:r>
              <a:rPr lang="ru-RU" sz="2800" b="1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087292"/>
              </p:ext>
            </p:extLst>
          </p:nvPr>
        </p:nvGraphicFramePr>
        <p:xfrm>
          <a:off x="1037439" y="1988840"/>
          <a:ext cx="10747193" cy="4382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6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409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9895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34040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АП</a:t>
                      </a:r>
                      <a:r>
                        <a:rPr lang="ru-RU" sz="2000" kern="1200" baseline="-25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2000" kern="1200" baseline="-250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20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аккредитационного</a:t>
                      </a: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показателя (приказ </a:t>
                      </a:r>
                      <a:r>
                        <a:rPr lang="ru-RU" sz="20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Минпросвещения</a:t>
                      </a: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России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от 14.04.2023 г. № 272)</a:t>
                      </a:r>
                      <a:endParaRPr lang="ru-RU" sz="20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077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Критериальное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значение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баллов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Наличие электронной</a:t>
                      </a:r>
                      <a:r>
                        <a:rPr lang="ru-RU" sz="20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информационно-образовательной среды</a:t>
                      </a:r>
                      <a:endParaRPr lang="ru-RU" sz="20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8447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имеется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9140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не имеется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827905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407368" y="332656"/>
            <a:ext cx="2520281" cy="1073247"/>
            <a:chOff x="143554" y="54314"/>
            <a:chExt cx="3664921" cy="1863953"/>
          </a:xfrm>
        </p:grpSpPr>
        <p:pic>
          <p:nvPicPr>
            <p:cNvPr id="3" name="Picture 2" descr="C:\Users\MalenkovaEV.EDU1\Desktop\Картинки\flag_rossiya_simvolika_lenty_trikolor_99276_2560x1600.jpg"/>
            <p:cNvPicPr>
              <a:picLocks noChangeAspect="1" noChangeArrowheads="1"/>
            </p:cNvPicPr>
            <p:nvPr/>
          </p:nvPicPr>
          <p:blipFill>
            <a:blip r:embed="rId2" cstate="print"/>
            <a:srcRect l="25054" b="11670"/>
            <a:stretch>
              <a:fillRect/>
            </a:stretch>
          </p:blipFill>
          <p:spPr bwMode="auto">
            <a:xfrm rot="10800000">
              <a:off x="143554" y="416691"/>
              <a:ext cx="3206805" cy="14852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Рисунок 17" descr="Samarskaya_oblast_gerb_h8nqy4tcmxozhyoh4wh5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785" y="54314"/>
              <a:ext cx="2748690" cy="1863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Прямоугольник 6"/>
          <p:cNvSpPr/>
          <p:nvPr/>
        </p:nvSpPr>
        <p:spPr>
          <a:xfrm>
            <a:off x="695400" y="2305616"/>
            <a:ext cx="11233248" cy="3395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err="1">
                <a:latin typeface="Arial" pitchFamily="34" charset="0"/>
                <a:cs typeface="Arial" pitchFamily="34" charset="0"/>
              </a:rPr>
              <a:t>Богданаш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Артём Васильевич, 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консультант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управления лицензирования, государственной аккредитации и подтверждения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документов</a:t>
            </a:r>
          </a:p>
          <a:p>
            <a:pPr lvl="0" algn="ctr"/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телефон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89371882628</a:t>
            </a:r>
          </a:p>
          <a:p>
            <a:pPr lvl="0" algn="ctr"/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электронная почта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bogdanashav@yandex.ru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sz="2800" b="1" baseline="-25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6275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407368" y="130715"/>
            <a:ext cx="2520281" cy="1073247"/>
            <a:chOff x="143554" y="54314"/>
            <a:chExt cx="3664921" cy="1863953"/>
          </a:xfrm>
        </p:grpSpPr>
        <p:pic>
          <p:nvPicPr>
            <p:cNvPr id="3" name="Picture 2" descr="C:\Users\MalenkovaEV.EDU1\Desktop\Картинки\flag_rossiya_simvolika_lenty_trikolor_99276_2560x1600.jpg"/>
            <p:cNvPicPr>
              <a:picLocks noChangeAspect="1" noChangeArrowheads="1"/>
            </p:cNvPicPr>
            <p:nvPr/>
          </p:nvPicPr>
          <p:blipFill>
            <a:blip r:embed="rId2" cstate="print"/>
            <a:srcRect l="25054" b="11670"/>
            <a:stretch>
              <a:fillRect/>
            </a:stretch>
          </p:blipFill>
          <p:spPr bwMode="auto">
            <a:xfrm rot="10800000">
              <a:off x="143554" y="416691"/>
              <a:ext cx="3206805" cy="14852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Рисунок 17" descr="Samarskaya_oblast_gerb_h8nqy4tcmxozhyoh4wh5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785" y="54314"/>
              <a:ext cx="2748690" cy="1863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Прямоугольник 23"/>
          <p:cNvSpPr/>
          <p:nvPr/>
        </p:nvSpPr>
        <p:spPr bwMode="auto">
          <a:xfrm>
            <a:off x="2783630" y="278191"/>
            <a:ext cx="9001000" cy="718588"/>
          </a:xfrm>
          <a:custGeom>
            <a:avLst/>
            <a:gdLst>
              <a:gd name="connsiteX0" fmla="*/ 0 w 7827189"/>
              <a:gd name="connsiteY0" fmla="*/ 0 h 1012634"/>
              <a:gd name="connsiteX1" fmla="*/ 7827189 w 7827189"/>
              <a:gd name="connsiteY1" fmla="*/ 0 h 1012634"/>
              <a:gd name="connsiteX2" fmla="*/ 7827189 w 7827189"/>
              <a:gd name="connsiteY2" fmla="*/ 1012634 h 1012634"/>
              <a:gd name="connsiteX3" fmla="*/ 0 w 7827189"/>
              <a:gd name="connsiteY3" fmla="*/ 1012634 h 1012634"/>
              <a:gd name="connsiteX4" fmla="*/ 0 w 7827189"/>
              <a:gd name="connsiteY4" fmla="*/ 0 h 1012634"/>
              <a:gd name="connsiteX0" fmla="*/ 577970 w 7827189"/>
              <a:gd name="connsiteY0" fmla="*/ 0 h 1012634"/>
              <a:gd name="connsiteX1" fmla="*/ 7827189 w 7827189"/>
              <a:gd name="connsiteY1" fmla="*/ 0 h 1012634"/>
              <a:gd name="connsiteX2" fmla="*/ 7827189 w 7827189"/>
              <a:gd name="connsiteY2" fmla="*/ 1012634 h 1012634"/>
              <a:gd name="connsiteX3" fmla="*/ 0 w 7827189"/>
              <a:gd name="connsiteY3" fmla="*/ 1012634 h 1012634"/>
              <a:gd name="connsiteX4" fmla="*/ 577970 w 7827189"/>
              <a:gd name="connsiteY4" fmla="*/ 0 h 1012634"/>
              <a:gd name="connsiteX0" fmla="*/ 560717 w 7827189"/>
              <a:gd name="connsiteY0" fmla="*/ 0 h 1047140"/>
              <a:gd name="connsiteX1" fmla="*/ 7827189 w 7827189"/>
              <a:gd name="connsiteY1" fmla="*/ 34506 h 1047140"/>
              <a:gd name="connsiteX2" fmla="*/ 7827189 w 7827189"/>
              <a:gd name="connsiteY2" fmla="*/ 1047140 h 1047140"/>
              <a:gd name="connsiteX3" fmla="*/ 0 w 7827189"/>
              <a:gd name="connsiteY3" fmla="*/ 1047140 h 1047140"/>
              <a:gd name="connsiteX4" fmla="*/ 560717 w 7827189"/>
              <a:gd name="connsiteY4" fmla="*/ 0 h 1047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7189" h="1047140">
                <a:moveTo>
                  <a:pt x="560717" y="0"/>
                </a:moveTo>
                <a:lnTo>
                  <a:pt x="7827189" y="34506"/>
                </a:lnTo>
                <a:lnTo>
                  <a:pt x="7827189" y="1047140"/>
                </a:lnTo>
                <a:lnTo>
                  <a:pt x="0" y="1047140"/>
                </a:lnTo>
                <a:lnTo>
                  <a:pt x="560717" y="0"/>
                </a:lnTo>
                <a:close/>
              </a:path>
            </a:pathLst>
          </a:custGeom>
          <a:solidFill>
            <a:srgbClr val="0C549E"/>
          </a:solidFill>
          <a:ln>
            <a:solidFill>
              <a:srgbClr val="0C54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spcBef>
                <a:spcPts val="600"/>
              </a:spcBef>
            </a:pP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Методика расчета АП</a:t>
            </a:r>
            <a:r>
              <a:rPr lang="ru-RU" sz="2800" b="1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 </a:t>
            </a:r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1037326" y="1648682"/>
            <a:ext cx="10747306" cy="432978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Доступ к сети «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Интернет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далее – сеть «Интернет».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5354" y="1816542"/>
            <a:ext cx="56208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7444" y="1203962"/>
            <a:ext cx="9287638" cy="28971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менее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четырех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следующих компонентов: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1047444" y="2166692"/>
            <a:ext cx="10737188" cy="434680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Локальный нормативный акт об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ЭИОС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(электронная информационно-образовательная среда).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4165" y="2339762"/>
            <a:ext cx="56208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1057422" y="2705755"/>
            <a:ext cx="10727209" cy="314454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Наличие доступа к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электронной библиотечной системе.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5241" y="2890675"/>
            <a:ext cx="56208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с двумя вырезанными противолежащими углами 12"/>
          <p:cNvSpPr/>
          <p:nvPr/>
        </p:nvSpPr>
        <p:spPr>
          <a:xfrm>
            <a:off x="1056709" y="3141247"/>
            <a:ext cx="10727921" cy="871943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Наличие доступа к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электронным образовательным ресурсам и (или) профессиональным базам данных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(подборка информационных ресурсов по тематикам в соответствии с содержанием реализуемой ОП).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4166" y="3375416"/>
            <a:ext cx="56208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двумя вырезанными противолежащими углами 14"/>
          <p:cNvSpPr/>
          <p:nvPr/>
        </p:nvSpPr>
        <p:spPr>
          <a:xfrm>
            <a:off x="1057423" y="4077072"/>
            <a:ext cx="10727209" cy="576064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Наличие доступа к электронной системе учета обучающихся, учета и хранения их образовательных результатов (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электронный журнал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5240" y="4077072"/>
            <a:ext cx="56208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с двумя вырезанными противолежащими углами 16"/>
          <p:cNvSpPr/>
          <p:nvPr/>
        </p:nvSpPr>
        <p:spPr>
          <a:xfrm>
            <a:off x="1037778" y="4797152"/>
            <a:ext cx="10746852" cy="576064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Наличие возможности взаимодействия педагогических работников с обучающимися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(личные кабинеты обучающихся и преподавателей)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ЭИОС.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5359" y="4797152"/>
            <a:ext cx="56208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с двумя вырезанными противолежащими углами 18"/>
          <p:cNvSpPr/>
          <p:nvPr/>
        </p:nvSpPr>
        <p:spPr>
          <a:xfrm>
            <a:off x="1037324" y="5514835"/>
            <a:ext cx="10747308" cy="350411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Наличие доступа к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электронному расписанию.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5239" y="5489672"/>
            <a:ext cx="56208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с двумя вырезанными противолежащими углами 20"/>
          <p:cNvSpPr/>
          <p:nvPr/>
        </p:nvSpPr>
        <p:spPr>
          <a:xfrm>
            <a:off x="1037778" y="6005302"/>
            <a:ext cx="10746852" cy="350411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Личный кабинет в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ФГИС «Моя школа».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4625" y="6033313"/>
            <a:ext cx="56208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847528" y="6413157"/>
            <a:ext cx="9287638" cy="28971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Подтверждается ссылками на соответствующую информацию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51351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407368" y="332656"/>
            <a:ext cx="2520281" cy="1073247"/>
            <a:chOff x="143554" y="54314"/>
            <a:chExt cx="3664921" cy="1863953"/>
          </a:xfrm>
        </p:grpSpPr>
        <p:pic>
          <p:nvPicPr>
            <p:cNvPr id="3" name="Picture 2" descr="C:\Users\MalenkovaEV.EDU1\Desktop\Картинки\flag_rossiya_simvolika_lenty_trikolor_99276_2560x1600.jpg"/>
            <p:cNvPicPr>
              <a:picLocks noChangeAspect="1" noChangeArrowheads="1"/>
            </p:cNvPicPr>
            <p:nvPr/>
          </p:nvPicPr>
          <p:blipFill>
            <a:blip r:embed="rId2" cstate="print"/>
            <a:srcRect l="25054" b="11670"/>
            <a:stretch>
              <a:fillRect/>
            </a:stretch>
          </p:blipFill>
          <p:spPr bwMode="auto">
            <a:xfrm rot="10800000">
              <a:off x="143554" y="416691"/>
              <a:ext cx="3206805" cy="14852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Рисунок 17" descr="Samarskaya_oblast_gerb_h8nqy4tcmxozhyoh4wh5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785" y="54314"/>
              <a:ext cx="2748690" cy="1863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Прямоугольник 23"/>
          <p:cNvSpPr/>
          <p:nvPr/>
        </p:nvSpPr>
        <p:spPr bwMode="auto">
          <a:xfrm>
            <a:off x="2783632" y="478164"/>
            <a:ext cx="9001000" cy="718588"/>
          </a:xfrm>
          <a:custGeom>
            <a:avLst/>
            <a:gdLst>
              <a:gd name="connsiteX0" fmla="*/ 0 w 7827189"/>
              <a:gd name="connsiteY0" fmla="*/ 0 h 1012634"/>
              <a:gd name="connsiteX1" fmla="*/ 7827189 w 7827189"/>
              <a:gd name="connsiteY1" fmla="*/ 0 h 1012634"/>
              <a:gd name="connsiteX2" fmla="*/ 7827189 w 7827189"/>
              <a:gd name="connsiteY2" fmla="*/ 1012634 h 1012634"/>
              <a:gd name="connsiteX3" fmla="*/ 0 w 7827189"/>
              <a:gd name="connsiteY3" fmla="*/ 1012634 h 1012634"/>
              <a:gd name="connsiteX4" fmla="*/ 0 w 7827189"/>
              <a:gd name="connsiteY4" fmla="*/ 0 h 1012634"/>
              <a:gd name="connsiteX0" fmla="*/ 577970 w 7827189"/>
              <a:gd name="connsiteY0" fmla="*/ 0 h 1012634"/>
              <a:gd name="connsiteX1" fmla="*/ 7827189 w 7827189"/>
              <a:gd name="connsiteY1" fmla="*/ 0 h 1012634"/>
              <a:gd name="connsiteX2" fmla="*/ 7827189 w 7827189"/>
              <a:gd name="connsiteY2" fmla="*/ 1012634 h 1012634"/>
              <a:gd name="connsiteX3" fmla="*/ 0 w 7827189"/>
              <a:gd name="connsiteY3" fmla="*/ 1012634 h 1012634"/>
              <a:gd name="connsiteX4" fmla="*/ 577970 w 7827189"/>
              <a:gd name="connsiteY4" fmla="*/ 0 h 1012634"/>
              <a:gd name="connsiteX0" fmla="*/ 560717 w 7827189"/>
              <a:gd name="connsiteY0" fmla="*/ 0 h 1047140"/>
              <a:gd name="connsiteX1" fmla="*/ 7827189 w 7827189"/>
              <a:gd name="connsiteY1" fmla="*/ 34506 h 1047140"/>
              <a:gd name="connsiteX2" fmla="*/ 7827189 w 7827189"/>
              <a:gd name="connsiteY2" fmla="*/ 1047140 h 1047140"/>
              <a:gd name="connsiteX3" fmla="*/ 0 w 7827189"/>
              <a:gd name="connsiteY3" fmla="*/ 1047140 h 1047140"/>
              <a:gd name="connsiteX4" fmla="*/ 560717 w 7827189"/>
              <a:gd name="connsiteY4" fmla="*/ 0 h 1047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7189" h="1047140">
                <a:moveTo>
                  <a:pt x="560717" y="0"/>
                </a:moveTo>
                <a:lnTo>
                  <a:pt x="7827189" y="34506"/>
                </a:lnTo>
                <a:lnTo>
                  <a:pt x="7827189" y="1047140"/>
                </a:lnTo>
                <a:lnTo>
                  <a:pt x="0" y="1047140"/>
                </a:lnTo>
                <a:lnTo>
                  <a:pt x="560717" y="0"/>
                </a:lnTo>
                <a:close/>
              </a:path>
            </a:pathLst>
          </a:custGeom>
          <a:solidFill>
            <a:srgbClr val="0C549E"/>
          </a:solidFill>
          <a:ln>
            <a:solidFill>
              <a:srgbClr val="0C54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ru-RU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Аккредитационный</a:t>
            </a:r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показатель АП</a:t>
            </a:r>
            <a:r>
              <a:rPr lang="ru-RU" sz="2800" b="1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291649"/>
              </p:ext>
            </p:extLst>
          </p:nvPr>
        </p:nvGraphicFramePr>
        <p:xfrm>
          <a:off x="1037438" y="1988840"/>
          <a:ext cx="10531169" cy="4382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12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82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016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34040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АП</a:t>
                      </a:r>
                      <a:r>
                        <a:rPr lang="ru-RU" sz="2000" kern="1200" baseline="-25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lang="ru-RU" sz="2000" kern="1200" baseline="-250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20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аккредитационного</a:t>
                      </a: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показателя (приказ </a:t>
                      </a:r>
                      <a:r>
                        <a:rPr lang="ru-RU" sz="20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Минпросвещения</a:t>
                      </a: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России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от 14.04.2023 г. № 272)</a:t>
                      </a:r>
                      <a:endParaRPr lang="ru-RU" sz="20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077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Критериальное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значение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баллов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Наличие внутренней системы оценки качества образования</a:t>
                      </a:r>
                      <a:endParaRPr lang="ru-RU" sz="20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8447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имеется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9140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не имеется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7332726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407368" y="332656"/>
            <a:ext cx="2520281" cy="1073247"/>
            <a:chOff x="143554" y="54314"/>
            <a:chExt cx="3664921" cy="1863953"/>
          </a:xfrm>
        </p:grpSpPr>
        <p:pic>
          <p:nvPicPr>
            <p:cNvPr id="3" name="Picture 2" descr="C:\Users\MalenkovaEV.EDU1\Desktop\Картинки\flag_rossiya_simvolika_lenty_trikolor_99276_2560x1600.jpg"/>
            <p:cNvPicPr>
              <a:picLocks noChangeAspect="1" noChangeArrowheads="1"/>
            </p:cNvPicPr>
            <p:nvPr/>
          </p:nvPicPr>
          <p:blipFill>
            <a:blip r:embed="rId2" cstate="print"/>
            <a:srcRect l="25054" b="11670"/>
            <a:stretch>
              <a:fillRect/>
            </a:stretch>
          </p:blipFill>
          <p:spPr bwMode="auto">
            <a:xfrm rot="10800000">
              <a:off x="143554" y="416691"/>
              <a:ext cx="3206805" cy="14852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Рисунок 17" descr="Samarskaya_oblast_gerb_h8nqy4tcmxozhyoh4wh5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785" y="54314"/>
              <a:ext cx="2748690" cy="1863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Прямоугольник 23"/>
          <p:cNvSpPr/>
          <p:nvPr/>
        </p:nvSpPr>
        <p:spPr bwMode="auto">
          <a:xfrm>
            <a:off x="2783632" y="478164"/>
            <a:ext cx="9001000" cy="718588"/>
          </a:xfrm>
          <a:custGeom>
            <a:avLst/>
            <a:gdLst>
              <a:gd name="connsiteX0" fmla="*/ 0 w 7827189"/>
              <a:gd name="connsiteY0" fmla="*/ 0 h 1012634"/>
              <a:gd name="connsiteX1" fmla="*/ 7827189 w 7827189"/>
              <a:gd name="connsiteY1" fmla="*/ 0 h 1012634"/>
              <a:gd name="connsiteX2" fmla="*/ 7827189 w 7827189"/>
              <a:gd name="connsiteY2" fmla="*/ 1012634 h 1012634"/>
              <a:gd name="connsiteX3" fmla="*/ 0 w 7827189"/>
              <a:gd name="connsiteY3" fmla="*/ 1012634 h 1012634"/>
              <a:gd name="connsiteX4" fmla="*/ 0 w 7827189"/>
              <a:gd name="connsiteY4" fmla="*/ 0 h 1012634"/>
              <a:gd name="connsiteX0" fmla="*/ 577970 w 7827189"/>
              <a:gd name="connsiteY0" fmla="*/ 0 h 1012634"/>
              <a:gd name="connsiteX1" fmla="*/ 7827189 w 7827189"/>
              <a:gd name="connsiteY1" fmla="*/ 0 h 1012634"/>
              <a:gd name="connsiteX2" fmla="*/ 7827189 w 7827189"/>
              <a:gd name="connsiteY2" fmla="*/ 1012634 h 1012634"/>
              <a:gd name="connsiteX3" fmla="*/ 0 w 7827189"/>
              <a:gd name="connsiteY3" fmla="*/ 1012634 h 1012634"/>
              <a:gd name="connsiteX4" fmla="*/ 577970 w 7827189"/>
              <a:gd name="connsiteY4" fmla="*/ 0 h 1012634"/>
              <a:gd name="connsiteX0" fmla="*/ 560717 w 7827189"/>
              <a:gd name="connsiteY0" fmla="*/ 0 h 1047140"/>
              <a:gd name="connsiteX1" fmla="*/ 7827189 w 7827189"/>
              <a:gd name="connsiteY1" fmla="*/ 34506 h 1047140"/>
              <a:gd name="connsiteX2" fmla="*/ 7827189 w 7827189"/>
              <a:gd name="connsiteY2" fmla="*/ 1047140 h 1047140"/>
              <a:gd name="connsiteX3" fmla="*/ 0 w 7827189"/>
              <a:gd name="connsiteY3" fmla="*/ 1047140 h 1047140"/>
              <a:gd name="connsiteX4" fmla="*/ 560717 w 7827189"/>
              <a:gd name="connsiteY4" fmla="*/ 0 h 1047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7189" h="1047140">
                <a:moveTo>
                  <a:pt x="560717" y="0"/>
                </a:moveTo>
                <a:lnTo>
                  <a:pt x="7827189" y="34506"/>
                </a:lnTo>
                <a:lnTo>
                  <a:pt x="7827189" y="1047140"/>
                </a:lnTo>
                <a:lnTo>
                  <a:pt x="0" y="1047140"/>
                </a:lnTo>
                <a:lnTo>
                  <a:pt x="560717" y="0"/>
                </a:lnTo>
                <a:close/>
              </a:path>
            </a:pathLst>
          </a:custGeom>
          <a:solidFill>
            <a:srgbClr val="0C549E"/>
          </a:solidFill>
          <a:ln>
            <a:solidFill>
              <a:srgbClr val="0C54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Методика расчета показателя АП</a:t>
            </a:r>
            <a:r>
              <a:rPr lang="ru-RU" sz="2800" b="1" baseline="-2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2800" b="1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1190091" y="1418759"/>
            <a:ext cx="10594540" cy="432978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Информация по критерию 2 предоставляется по образовательной программе СПО!!!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1170146" y="2058243"/>
            <a:ext cx="10574750" cy="3497536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Критерии внутренней системы оценки качества образования: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Локальный нормативный акт о внутренней системе оценки качества образования;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Отчет о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самообследовании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 или отдельные материалы), включающий информацию о: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результатах опросов работодателей и (или) их объединений, иных юридических и (или) физических лиц об удовлетворенности качеством образования;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результатах опросов педагогических работников профессиональной организации об удовлетворенности условиями и организацией образовательной деятельности в рамках реализации образовательной программы СПО;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результатах опросов обучающихся профессиональной организации об удовлетворенности условиями, содержанием, организацией и качеством образовательного процесса в целом и отдельных дисциплин (модулей) и практик.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90091" y="6022097"/>
            <a:ext cx="10243137" cy="86559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Подтверждается ссылками на соответствующие разделы официального сайта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776" y="1343647"/>
            <a:ext cx="56208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2439" y="2048934"/>
            <a:ext cx="56208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3722" y="5722276"/>
            <a:ext cx="10954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показателю предоставляется за период реализации образовательной </a:t>
            </a: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программы!</a:t>
            </a:r>
          </a:p>
          <a:p>
            <a:pPr algn="ctr"/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Регулярность!</a:t>
            </a: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983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23"/>
          <p:cNvSpPr/>
          <p:nvPr/>
        </p:nvSpPr>
        <p:spPr bwMode="auto">
          <a:xfrm>
            <a:off x="2783632" y="478164"/>
            <a:ext cx="9001000" cy="718588"/>
          </a:xfrm>
          <a:custGeom>
            <a:avLst/>
            <a:gdLst>
              <a:gd name="connsiteX0" fmla="*/ 0 w 7827189"/>
              <a:gd name="connsiteY0" fmla="*/ 0 h 1012634"/>
              <a:gd name="connsiteX1" fmla="*/ 7827189 w 7827189"/>
              <a:gd name="connsiteY1" fmla="*/ 0 h 1012634"/>
              <a:gd name="connsiteX2" fmla="*/ 7827189 w 7827189"/>
              <a:gd name="connsiteY2" fmla="*/ 1012634 h 1012634"/>
              <a:gd name="connsiteX3" fmla="*/ 0 w 7827189"/>
              <a:gd name="connsiteY3" fmla="*/ 1012634 h 1012634"/>
              <a:gd name="connsiteX4" fmla="*/ 0 w 7827189"/>
              <a:gd name="connsiteY4" fmla="*/ 0 h 1012634"/>
              <a:gd name="connsiteX0" fmla="*/ 577970 w 7827189"/>
              <a:gd name="connsiteY0" fmla="*/ 0 h 1012634"/>
              <a:gd name="connsiteX1" fmla="*/ 7827189 w 7827189"/>
              <a:gd name="connsiteY1" fmla="*/ 0 h 1012634"/>
              <a:gd name="connsiteX2" fmla="*/ 7827189 w 7827189"/>
              <a:gd name="connsiteY2" fmla="*/ 1012634 h 1012634"/>
              <a:gd name="connsiteX3" fmla="*/ 0 w 7827189"/>
              <a:gd name="connsiteY3" fmla="*/ 1012634 h 1012634"/>
              <a:gd name="connsiteX4" fmla="*/ 577970 w 7827189"/>
              <a:gd name="connsiteY4" fmla="*/ 0 h 1012634"/>
              <a:gd name="connsiteX0" fmla="*/ 560717 w 7827189"/>
              <a:gd name="connsiteY0" fmla="*/ 0 h 1047140"/>
              <a:gd name="connsiteX1" fmla="*/ 7827189 w 7827189"/>
              <a:gd name="connsiteY1" fmla="*/ 34506 h 1047140"/>
              <a:gd name="connsiteX2" fmla="*/ 7827189 w 7827189"/>
              <a:gd name="connsiteY2" fmla="*/ 1047140 h 1047140"/>
              <a:gd name="connsiteX3" fmla="*/ 0 w 7827189"/>
              <a:gd name="connsiteY3" fmla="*/ 1047140 h 1047140"/>
              <a:gd name="connsiteX4" fmla="*/ 560717 w 7827189"/>
              <a:gd name="connsiteY4" fmla="*/ 0 h 1047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7189" h="1047140">
                <a:moveTo>
                  <a:pt x="560717" y="0"/>
                </a:moveTo>
                <a:lnTo>
                  <a:pt x="7827189" y="34506"/>
                </a:lnTo>
                <a:lnTo>
                  <a:pt x="7827189" y="1047140"/>
                </a:lnTo>
                <a:lnTo>
                  <a:pt x="0" y="1047140"/>
                </a:lnTo>
                <a:lnTo>
                  <a:pt x="560717" y="0"/>
                </a:lnTo>
                <a:close/>
              </a:path>
            </a:pathLst>
          </a:custGeom>
          <a:solidFill>
            <a:srgbClr val="0C549E"/>
          </a:solidFill>
          <a:ln>
            <a:solidFill>
              <a:srgbClr val="0C54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Реестры</a:t>
            </a:r>
            <a:r>
              <a:rPr lang="ru-RU" sz="2800" b="1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1026" name="Picture 2" descr="http://qrcoder.ru/code/?https%3A%2F%2Fobrnadzor.gov.ru%2Fgosudarstvennye-uslugi-i-funkczii%2Fgosudarstvennye-uslugi%2Fliczenzirovanie-obrazovatelnoj-deyatelnosti%2Fsvodnyj-reestr-liczenzij%2F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34" y="1397966"/>
            <a:ext cx="1523628" cy="152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rcoder.ru/code/?https%3A%2F%2Fislod.obrnadzor.gov.ru%2Faccredreestr%2F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88" y="3042466"/>
            <a:ext cx="1611574" cy="161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639616" y="1928949"/>
            <a:ext cx="89409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лицензий на осуществление образовательной деятельности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39616" y="3140968"/>
            <a:ext cx="87915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организаций, осуществляющих образовательную деятельность по имеющим государственную аккредитацию образовательным программам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90" y="147468"/>
            <a:ext cx="1656184" cy="1249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88" y="4725144"/>
            <a:ext cx="1640033" cy="1640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525874" y="5314327"/>
            <a:ext cx="87915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513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10"/>
          <p:cNvSpPr txBox="1">
            <a:spLocks/>
          </p:cNvSpPr>
          <p:nvPr/>
        </p:nvSpPr>
        <p:spPr>
          <a:xfrm>
            <a:off x="749407" y="1440209"/>
            <a:ext cx="11084073" cy="3347273"/>
          </a:xfrm>
          <a:prstGeom prst="rect">
            <a:avLst/>
          </a:prstGeom>
        </p:spPr>
        <p:txBody>
          <a:bodyPr wrap="square" lIns="117192" tIns="58598" rIns="117192" bIns="58598" spcCol="0" anchor="ctr">
            <a:normAutofit/>
          </a:bodyPr>
          <a:lstStyle/>
          <a:p>
            <a:pPr marL="439475" indent="-439475" algn="ctr" latinLnBrk="1">
              <a:defRPr/>
            </a:pPr>
            <a:r>
              <a:rPr lang="ru-RU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Подготовка документов </a:t>
            </a:r>
          </a:p>
          <a:p>
            <a:pPr marL="439475" indent="-439475" algn="ctr" latinLnBrk="1">
              <a:defRPr/>
            </a:pPr>
            <a:r>
              <a:rPr lang="ru-RU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рамках проведения </a:t>
            </a:r>
          </a:p>
          <a:p>
            <a:pPr marL="439475" indent="-439475" algn="ctr" latinLnBrk="1">
              <a:defRPr/>
            </a:pPr>
            <a:r>
              <a:rPr lang="ru-RU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осударственной аккредитации</a:t>
            </a:r>
            <a:endParaRPr lang="ru-RU" sz="4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4"/>
          <p:cNvSpPr txBox="1">
            <a:spLocks noChangeArrowheads="1"/>
          </p:cNvSpPr>
          <p:nvPr/>
        </p:nvSpPr>
        <p:spPr bwMode="auto">
          <a:xfrm>
            <a:off x="1499872" y="4904068"/>
            <a:ext cx="9753717" cy="1440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192" tIns="58598" rIns="117192" bIns="58598"/>
          <a:lstStyle>
            <a:lvl1pPr marL="342900" indent="-342900" defTabSz="6858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42900" indent="-342900" defTabSz="6858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algn="ctr" eaLnBrk="1" latinLnBrk="1" hangingPunct="1"/>
            <a:endParaRPr lang="ru-RU" altLang="ru-RU" dirty="0">
              <a:latin typeface="+mn-lt"/>
              <a:cs typeface="Times New Roman" pitchFamily="18" charset="0"/>
            </a:endParaRPr>
          </a:p>
        </p:txBody>
      </p:sp>
      <p:pic>
        <p:nvPicPr>
          <p:cNvPr id="10" name="Рисунок 9" descr="Нижн_колон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2890" y="342944"/>
            <a:ext cx="8821376" cy="77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854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10"/>
          <p:cNvSpPr txBox="1">
            <a:spLocks/>
          </p:cNvSpPr>
          <p:nvPr/>
        </p:nvSpPr>
        <p:spPr>
          <a:xfrm>
            <a:off x="2063552" y="3717032"/>
            <a:ext cx="7362817" cy="1124695"/>
          </a:xfrm>
          <a:prstGeom prst="rect">
            <a:avLst/>
          </a:prstGeom>
        </p:spPr>
        <p:txBody>
          <a:bodyPr wrap="square" lIns="117192" tIns="58598" rIns="117192" bIns="58598" spcCol="0" anchor="ctr">
            <a:normAutofit/>
          </a:bodyPr>
          <a:lstStyle/>
          <a:p>
            <a:pPr marL="439475" indent="-439475" algn="ctr" latinLnBrk="1">
              <a:defRPr/>
            </a:pP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https://rcmo.ru/</a:t>
            </a:r>
            <a:endParaRPr lang="ru-RU" sz="4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9" t="7108" r="19850" b="77447"/>
          <a:stretch/>
        </p:blipFill>
        <p:spPr bwMode="auto">
          <a:xfrm>
            <a:off x="833183" y="1556792"/>
            <a:ext cx="10740790" cy="1588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Нижн_колонт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2890" y="342944"/>
            <a:ext cx="8821376" cy="77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818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ижн_колон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2890" y="342944"/>
            <a:ext cx="8821376" cy="77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890" y="1119643"/>
            <a:ext cx="8695598" cy="538901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27448" y="5157192"/>
            <a:ext cx="9486818" cy="16312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документов, необходимых для получения услуги по государственной аккредитации образовательной деятельности, размещены на сайте  РЦМО в разделе «Аккредитация», подразделе «Подача документов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91744" y="2924944"/>
            <a:ext cx="1512168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42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baeva\Deskto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555" y="1396507"/>
            <a:ext cx="9752657" cy="521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низ 2"/>
          <p:cNvSpPr/>
          <p:nvPr/>
        </p:nvSpPr>
        <p:spPr>
          <a:xfrm>
            <a:off x="1584906" y="3429000"/>
            <a:ext cx="504056" cy="29523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Нижн_колонт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2890" y="342944"/>
            <a:ext cx="8821376" cy="77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600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ижн_колон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2890" y="342944"/>
            <a:ext cx="8821376" cy="77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6" t="4390" r="23822" b="13027"/>
          <a:stretch/>
        </p:blipFill>
        <p:spPr bwMode="auto">
          <a:xfrm>
            <a:off x="8184232" y="1484383"/>
            <a:ext cx="805624" cy="1164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329" y="1628800"/>
            <a:ext cx="595053" cy="582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" t="33704" r="36771" b="16852"/>
          <a:stretch/>
        </p:blipFill>
        <p:spPr bwMode="auto">
          <a:xfrm>
            <a:off x="263353" y="2211059"/>
            <a:ext cx="6584866" cy="3162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631423" y="2980713"/>
            <a:ext cx="540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Заявление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/>
              <a:t>Требования к заполнению и оформлению </a:t>
            </a:r>
            <a:r>
              <a:rPr lang="ru-RU" sz="2400" dirty="0" smtClean="0"/>
              <a:t>заявления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/>
              <a:t>Сведения об ООП </a:t>
            </a:r>
            <a:r>
              <a:rPr lang="ru-RU" sz="2400" dirty="0" smtClean="0"/>
              <a:t>СПО</a:t>
            </a:r>
            <a:endParaRPr lang="ru-RU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Требования </a:t>
            </a:r>
            <a:r>
              <a:rPr lang="ru-RU" sz="2400" dirty="0"/>
              <a:t>к заполнению и оформлению </a:t>
            </a:r>
            <a:r>
              <a:rPr lang="ru-RU" sz="2400" dirty="0" smtClean="0"/>
              <a:t>документов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Перечень документов, прилагаемых к заявлению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3352" y="3066916"/>
            <a:ext cx="504056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" y="2736238"/>
            <a:ext cx="3505201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828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ижн_колон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2890" y="342944"/>
            <a:ext cx="8821376" cy="77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56" t="3334" r="37586" b="23678"/>
          <a:stretch/>
        </p:blipFill>
        <p:spPr bwMode="auto">
          <a:xfrm>
            <a:off x="9768408" y="2213942"/>
            <a:ext cx="2081048" cy="3754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34661" y="2213942"/>
            <a:ext cx="928903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Подача заявления и прилагаемых </a:t>
            </a:r>
            <a:r>
              <a:rPr lang="ru-RU" sz="3200" dirty="0" smtClean="0"/>
              <a:t>документов</a:t>
            </a:r>
            <a:br>
              <a:rPr lang="ru-RU" sz="3200" dirty="0" smtClean="0"/>
            </a:br>
            <a:r>
              <a:rPr lang="ru-RU" sz="3200" dirty="0" smtClean="0"/>
              <a:t>на </a:t>
            </a:r>
            <a:r>
              <a:rPr lang="ru-RU" sz="3200" dirty="0"/>
              <a:t>государственную аккредитацию осуществляется в электронной </a:t>
            </a:r>
            <a:r>
              <a:rPr lang="ru-RU" sz="3200" dirty="0" smtClean="0"/>
              <a:t>форме на </a:t>
            </a:r>
            <a:r>
              <a:rPr lang="ru-RU" sz="3200" dirty="0"/>
              <a:t>портале </a:t>
            </a:r>
            <a:r>
              <a:rPr lang="ru-RU" sz="3200" dirty="0" err="1"/>
              <a:t>Госуслуг</a:t>
            </a:r>
            <a:r>
              <a:rPr lang="ru-RU" sz="3200" dirty="0"/>
              <a:t> </a:t>
            </a:r>
            <a:r>
              <a:rPr lang="ru-RU" sz="4000" dirty="0">
                <a:hlinkClick r:id="rId4"/>
              </a:rPr>
              <a:t>https://</a:t>
            </a:r>
            <a:r>
              <a:rPr lang="ru-RU" sz="4000" dirty="0" smtClean="0">
                <a:hlinkClick r:id="rId4"/>
              </a:rPr>
              <a:t>www.gosuslugi.ru/610173/1/form</a:t>
            </a:r>
            <a:endParaRPr lang="ru-RU" sz="40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346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407368" y="105178"/>
            <a:ext cx="2520281" cy="1073247"/>
            <a:chOff x="143554" y="54314"/>
            <a:chExt cx="3664921" cy="1863953"/>
          </a:xfrm>
        </p:grpSpPr>
        <p:pic>
          <p:nvPicPr>
            <p:cNvPr id="3" name="Picture 2" descr="C:\Users\MalenkovaEV.EDU1\Desktop\Картинки\flag_rossiya_simvolika_lenty_trikolor_99276_2560x1600.jpg"/>
            <p:cNvPicPr>
              <a:picLocks noChangeAspect="1" noChangeArrowheads="1"/>
            </p:cNvPicPr>
            <p:nvPr/>
          </p:nvPicPr>
          <p:blipFill>
            <a:blip r:embed="rId2" cstate="print"/>
            <a:srcRect l="25054" b="11670"/>
            <a:stretch>
              <a:fillRect/>
            </a:stretch>
          </p:blipFill>
          <p:spPr bwMode="auto">
            <a:xfrm rot="10800000">
              <a:off x="143554" y="416691"/>
              <a:ext cx="3206805" cy="14852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Рисунок 17" descr="Samarskaya_oblast_gerb_h8nqy4tcmxozhyoh4wh5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785" y="54314"/>
              <a:ext cx="2748690" cy="1863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Прямоугольник 23"/>
          <p:cNvSpPr/>
          <p:nvPr/>
        </p:nvSpPr>
        <p:spPr bwMode="auto">
          <a:xfrm>
            <a:off x="2932067" y="309246"/>
            <a:ext cx="9001000" cy="718588"/>
          </a:xfrm>
          <a:custGeom>
            <a:avLst/>
            <a:gdLst>
              <a:gd name="connsiteX0" fmla="*/ 0 w 7827189"/>
              <a:gd name="connsiteY0" fmla="*/ 0 h 1012634"/>
              <a:gd name="connsiteX1" fmla="*/ 7827189 w 7827189"/>
              <a:gd name="connsiteY1" fmla="*/ 0 h 1012634"/>
              <a:gd name="connsiteX2" fmla="*/ 7827189 w 7827189"/>
              <a:gd name="connsiteY2" fmla="*/ 1012634 h 1012634"/>
              <a:gd name="connsiteX3" fmla="*/ 0 w 7827189"/>
              <a:gd name="connsiteY3" fmla="*/ 1012634 h 1012634"/>
              <a:gd name="connsiteX4" fmla="*/ 0 w 7827189"/>
              <a:gd name="connsiteY4" fmla="*/ 0 h 1012634"/>
              <a:gd name="connsiteX0" fmla="*/ 577970 w 7827189"/>
              <a:gd name="connsiteY0" fmla="*/ 0 h 1012634"/>
              <a:gd name="connsiteX1" fmla="*/ 7827189 w 7827189"/>
              <a:gd name="connsiteY1" fmla="*/ 0 h 1012634"/>
              <a:gd name="connsiteX2" fmla="*/ 7827189 w 7827189"/>
              <a:gd name="connsiteY2" fmla="*/ 1012634 h 1012634"/>
              <a:gd name="connsiteX3" fmla="*/ 0 w 7827189"/>
              <a:gd name="connsiteY3" fmla="*/ 1012634 h 1012634"/>
              <a:gd name="connsiteX4" fmla="*/ 577970 w 7827189"/>
              <a:gd name="connsiteY4" fmla="*/ 0 h 1012634"/>
              <a:gd name="connsiteX0" fmla="*/ 560717 w 7827189"/>
              <a:gd name="connsiteY0" fmla="*/ 0 h 1047140"/>
              <a:gd name="connsiteX1" fmla="*/ 7827189 w 7827189"/>
              <a:gd name="connsiteY1" fmla="*/ 34506 h 1047140"/>
              <a:gd name="connsiteX2" fmla="*/ 7827189 w 7827189"/>
              <a:gd name="connsiteY2" fmla="*/ 1047140 h 1047140"/>
              <a:gd name="connsiteX3" fmla="*/ 0 w 7827189"/>
              <a:gd name="connsiteY3" fmla="*/ 1047140 h 1047140"/>
              <a:gd name="connsiteX4" fmla="*/ 560717 w 7827189"/>
              <a:gd name="connsiteY4" fmla="*/ 0 h 1047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7189" h="1047140">
                <a:moveTo>
                  <a:pt x="560717" y="0"/>
                </a:moveTo>
                <a:lnTo>
                  <a:pt x="7827189" y="34506"/>
                </a:lnTo>
                <a:lnTo>
                  <a:pt x="7827189" y="1047140"/>
                </a:lnTo>
                <a:lnTo>
                  <a:pt x="0" y="1047140"/>
                </a:lnTo>
                <a:lnTo>
                  <a:pt x="560717" y="0"/>
                </a:lnTo>
                <a:close/>
              </a:path>
            </a:pathLst>
          </a:custGeom>
          <a:solidFill>
            <a:srgbClr val="0C549E"/>
          </a:solidFill>
          <a:ln>
            <a:solidFill>
              <a:srgbClr val="0C54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План-график  на 1 полугодие 2025 года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475322"/>
              </p:ext>
            </p:extLst>
          </p:nvPr>
        </p:nvGraphicFramePr>
        <p:xfrm>
          <a:off x="263353" y="1179373"/>
          <a:ext cx="11665295" cy="42513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3"/>
                <a:gridCol w="2520280"/>
                <a:gridCol w="7488832"/>
              </a:tblGrid>
              <a:tr h="8736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Дата подачи</a:t>
                      </a:r>
                      <a:r>
                        <a:rPr lang="ru-RU" baseline="0" dirty="0" smtClean="0"/>
                        <a:t> заявления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Период выезда экспертной группы</a:t>
                      </a:r>
                      <a:endParaRPr lang="ru-RU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r>
                        <a:rPr lang="ru-RU" baseline="0" dirty="0" smtClean="0"/>
                        <a:t>  ОО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55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31.03. 2025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07.04-11.04.2025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ГАПОУ "Самарский колледж сервиса производственного оборудования имени Героя Российской Федерации Е.В. Золотухина»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332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07.04.2025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14.04-18.04.2025</a:t>
                      </a:r>
                      <a:endParaRPr lang="ru-RU" sz="2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ГБПОУ "Тольяттинский колледж искусств                                        им. Р.К. Щедрина"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945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12.05.2025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19.05-23.05.2025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ГАПОУ СО "Тольяттинский машиностроительный колледж"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305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12.05.2025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19.05-23.05.2025</a:t>
                      </a:r>
                      <a:endParaRPr lang="ru-R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ГБПОУ "Чапаевский химико-технологический техникум"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6900200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ижн_колон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2890" y="342944"/>
            <a:ext cx="8821376" cy="77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95400" y="1137134"/>
            <a:ext cx="74888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Инструкция по подаче заявлений </a:t>
            </a:r>
            <a:r>
              <a:rPr lang="ru-RU" dirty="0" smtClean="0"/>
              <a:t>посредством </a:t>
            </a:r>
            <a:r>
              <a:rPr lang="ru-RU" dirty="0"/>
              <a:t>ЕПГУ для получения услуги </a:t>
            </a:r>
          </a:p>
          <a:p>
            <a:pPr algn="just"/>
            <a:r>
              <a:rPr lang="ru-RU" dirty="0"/>
              <a:t>по государственной аккредитации образовательной </a:t>
            </a:r>
            <a:r>
              <a:rPr lang="ru-RU" dirty="0" smtClean="0"/>
              <a:t>деятельности размещена на сайте  РЦМО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 «Аккредитация», подразделе «Подача документов».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0" t="7108" r="23794" b="4061"/>
          <a:stretch/>
        </p:blipFill>
        <p:spPr bwMode="auto">
          <a:xfrm>
            <a:off x="7708397" y="2095981"/>
            <a:ext cx="4249330" cy="4069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9" t="43526" r="37155" b="26896"/>
          <a:stretch/>
        </p:blipFill>
        <p:spPr bwMode="auto">
          <a:xfrm>
            <a:off x="283100" y="3645024"/>
            <a:ext cx="7425297" cy="211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4" t="7415" r="27499" b="67050"/>
          <a:stretch/>
        </p:blipFill>
        <p:spPr bwMode="auto">
          <a:xfrm>
            <a:off x="1889743" y="2331643"/>
            <a:ext cx="5100145" cy="131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7368" y="4221088"/>
            <a:ext cx="3588380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72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ижн_колон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1984" y="116632"/>
            <a:ext cx="8821376" cy="77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7" t="7108" r="17414" b="17242"/>
          <a:stretch/>
        </p:blipFill>
        <p:spPr bwMode="auto">
          <a:xfrm>
            <a:off x="6132672" y="1879253"/>
            <a:ext cx="5975327" cy="387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11609" r="16667" b="16667"/>
          <a:stretch/>
        </p:blipFill>
        <p:spPr bwMode="auto">
          <a:xfrm>
            <a:off x="120673" y="2050492"/>
            <a:ext cx="6096000" cy="368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12024" y="2072158"/>
            <a:ext cx="5328592" cy="57313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95872" y="2072158"/>
            <a:ext cx="3744416" cy="4424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695066" y="1001751"/>
            <a:ext cx="2875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ИНСТРУКЦИЯ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3168326" y="1373880"/>
            <a:ext cx="1487167" cy="54840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464152" y="1373880"/>
            <a:ext cx="1512168" cy="50537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50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ижн_колон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2890" y="342944"/>
            <a:ext cx="8821376" cy="77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67408" y="1119643"/>
            <a:ext cx="53675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Обратить внимание для СПО!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1504" y="1691829"/>
            <a:ext cx="10286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</a:rPr>
              <a:t>В отношении чего подаётся заявление на государственную аккредитацию?</a:t>
            </a:r>
            <a:endParaRPr lang="ru-RU" sz="2400" b="1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32104" y="2961748"/>
            <a:ext cx="423539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у</a:t>
            </a:r>
            <a:r>
              <a:rPr lang="ru-RU" sz="3600" dirty="0" smtClean="0">
                <a:solidFill>
                  <a:srgbClr val="FF0000"/>
                </a:solidFill>
              </a:rPr>
              <a:t>казывается как 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в бумажном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 варианте заявления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baeva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2156151"/>
            <a:ext cx="4336533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лево 6"/>
          <p:cNvSpPr/>
          <p:nvPr/>
        </p:nvSpPr>
        <p:spPr>
          <a:xfrm rot="20277322">
            <a:off x="4899601" y="3340161"/>
            <a:ext cx="2287266" cy="38825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46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5393" y="960154"/>
            <a:ext cx="11259806" cy="3829942"/>
          </a:xfrm>
          <a:prstGeom prst="rect">
            <a:avLst/>
          </a:prstGeom>
          <a:noFill/>
        </p:spPr>
        <p:txBody>
          <a:bodyPr wrap="square" lIns="89580" tIns="44791" rIns="89580" bIns="44791" rtlCol="0">
            <a:spAutoFit/>
          </a:bodyPr>
          <a:lstStyle/>
          <a:p>
            <a:pPr algn="ctr"/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39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Контакты </a:t>
            </a:r>
            <a:r>
              <a:rPr lang="ru-RU" sz="3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отдела</a:t>
            </a:r>
          </a:p>
          <a:p>
            <a:pPr algn="ctr"/>
            <a:endParaRPr lang="ru-RU" sz="39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900" dirty="0" smtClean="0">
                <a:latin typeface="Arial" pitchFamily="34" charset="0"/>
                <a:cs typeface="Arial" pitchFamily="34" charset="0"/>
              </a:rPr>
              <a:t>8 </a:t>
            </a:r>
            <a:r>
              <a:rPr lang="en-US" sz="3900" dirty="0">
                <a:latin typeface="Arial" pitchFamily="34" charset="0"/>
                <a:cs typeface="Arial" pitchFamily="34" charset="0"/>
              </a:rPr>
              <a:t>(846) </a:t>
            </a:r>
            <a:r>
              <a:rPr lang="ru-RU" sz="3900" dirty="0">
                <a:latin typeface="Arial" pitchFamily="34" charset="0"/>
                <a:cs typeface="Arial" pitchFamily="34" charset="0"/>
              </a:rPr>
              <a:t>310-64-58(59)</a:t>
            </a:r>
            <a:endParaRPr lang="en-US" sz="3900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5300" b="1" dirty="0"/>
              <a:t>accred@rcmo.ru</a:t>
            </a:r>
            <a:endParaRPr lang="ru-RU" sz="53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Нижн_колон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2890" y="342944"/>
            <a:ext cx="8821376" cy="77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7622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50" y="0"/>
            <a:ext cx="251777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23"/>
          <p:cNvSpPr/>
          <p:nvPr/>
        </p:nvSpPr>
        <p:spPr bwMode="auto">
          <a:xfrm>
            <a:off x="2932067" y="282508"/>
            <a:ext cx="9001000" cy="718588"/>
          </a:xfrm>
          <a:custGeom>
            <a:avLst/>
            <a:gdLst>
              <a:gd name="connsiteX0" fmla="*/ 0 w 7827189"/>
              <a:gd name="connsiteY0" fmla="*/ 0 h 1012634"/>
              <a:gd name="connsiteX1" fmla="*/ 7827189 w 7827189"/>
              <a:gd name="connsiteY1" fmla="*/ 0 h 1012634"/>
              <a:gd name="connsiteX2" fmla="*/ 7827189 w 7827189"/>
              <a:gd name="connsiteY2" fmla="*/ 1012634 h 1012634"/>
              <a:gd name="connsiteX3" fmla="*/ 0 w 7827189"/>
              <a:gd name="connsiteY3" fmla="*/ 1012634 h 1012634"/>
              <a:gd name="connsiteX4" fmla="*/ 0 w 7827189"/>
              <a:gd name="connsiteY4" fmla="*/ 0 h 1012634"/>
              <a:gd name="connsiteX0" fmla="*/ 577970 w 7827189"/>
              <a:gd name="connsiteY0" fmla="*/ 0 h 1012634"/>
              <a:gd name="connsiteX1" fmla="*/ 7827189 w 7827189"/>
              <a:gd name="connsiteY1" fmla="*/ 0 h 1012634"/>
              <a:gd name="connsiteX2" fmla="*/ 7827189 w 7827189"/>
              <a:gd name="connsiteY2" fmla="*/ 1012634 h 1012634"/>
              <a:gd name="connsiteX3" fmla="*/ 0 w 7827189"/>
              <a:gd name="connsiteY3" fmla="*/ 1012634 h 1012634"/>
              <a:gd name="connsiteX4" fmla="*/ 577970 w 7827189"/>
              <a:gd name="connsiteY4" fmla="*/ 0 h 1012634"/>
              <a:gd name="connsiteX0" fmla="*/ 560717 w 7827189"/>
              <a:gd name="connsiteY0" fmla="*/ 0 h 1047140"/>
              <a:gd name="connsiteX1" fmla="*/ 7827189 w 7827189"/>
              <a:gd name="connsiteY1" fmla="*/ 34506 h 1047140"/>
              <a:gd name="connsiteX2" fmla="*/ 7827189 w 7827189"/>
              <a:gd name="connsiteY2" fmla="*/ 1047140 h 1047140"/>
              <a:gd name="connsiteX3" fmla="*/ 0 w 7827189"/>
              <a:gd name="connsiteY3" fmla="*/ 1047140 h 1047140"/>
              <a:gd name="connsiteX4" fmla="*/ 560717 w 7827189"/>
              <a:gd name="connsiteY4" fmla="*/ 0 h 1047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7189" h="1047140">
                <a:moveTo>
                  <a:pt x="560717" y="0"/>
                </a:moveTo>
                <a:lnTo>
                  <a:pt x="7827189" y="34506"/>
                </a:lnTo>
                <a:lnTo>
                  <a:pt x="7827189" y="1047140"/>
                </a:lnTo>
                <a:lnTo>
                  <a:pt x="0" y="1047140"/>
                </a:lnTo>
                <a:lnTo>
                  <a:pt x="560717" y="0"/>
                </a:lnTo>
                <a:close/>
              </a:path>
            </a:pathLst>
          </a:custGeom>
          <a:solidFill>
            <a:srgbClr val="0C549E"/>
          </a:solidFill>
          <a:ln>
            <a:solidFill>
              <a:srgbClr val="0C54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Нормативная база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7050" y="1116425"/>
            <a:ext cx="1120557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29.12.2012 № 273-ФЗ «Об образовании                                      в Российской Федерации»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Положение о государственной аккредитации образовательной деятельности, утвержденное постановлением Правительства РФ                         от 19.05.2023 № 797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Рособрнадзора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от 24.04.2024 №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913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«Об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утверждении форм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заявлений о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государственной аккредитации образовательной деятельности, о внесении изменений в сведения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…»;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Административный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регламент,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утвержденный приказом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Рособрнадзора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07.07.2023 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№ 1348;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России от 14.04.2023 № 272 «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Обутверждении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аккредитационных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показателей, методики расчета и применения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аккредитационных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показателей по образовательным программам среднего профессионального образования».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2106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007438" y="1484786"/>
            <a:ext cx="236772" cy="395356"/>
          </a:xfrm>
          <a:prstGeom prst="rect">
            <a:avLst/>
          </a:prstGeom>
          <a:noFill/>
        </p:spPr>
        <p:txBody>
          <a:bodyPr wrap="none" lIns="117209" tIns="58606" rIns="117209" bIns="58606" rtlCol="0">
            <a:spAutoFit/>
          </a:bodyPr>
          <a:lstStyle/>
          <a:p>
            <a:endParaRPr lang="ru-RU" dirty="0"/>
          </a:p>
        </p:txBody>
      </p:sp>
      <p:sp>
        <p:nvSpPr>
          <p:cNvPr id="41" name="Прямоугольник 23"/>
          <p:cNvSpPr/>
          <p:nvPr/>
        </p:nvSpPr>
        <p:spPr bwMode="auto">
          <a:xfrm>
            <a:off x="2279576" y="94597"/>
            <a:ext cx="9793088" cy="814123"/>
          </a:xfrm>
          <a:custGeom>
            <a:avLst/>
            <a:gdLst>
              <a:gd name="connsiteX0" fmla="*/ 0 w 7827189"/>
              <a:gd name="connsiteY0" fmla="*/ 0 h 1012634"/>
              <a:gd name="connsiteX1" fmla="*/ 7827189 w 7827189"/>
              <a:gd name="connsiteY1" fmla="*/ 0 h 1012634"/>
              <a:gd name="connsiteX2" fmla="*/ 7827189 w 7827189"/>
              <a:gd name="connsiteY2" fmla="*/ 1012634 h 1012634"/>
              <a:gd name="connsiteX3" fmla="*/ 0 w 7827189"/>
              <a:gd name="connsiteY3" fmla="*/ 1012634 h 1012634"/>
              <a:gd name="connsiteX4" fmla="*/ 0 w 7827189"/>
              <a:gd name="connsiteY4" fmla="*/ 0 h 1012634"/>
              <a:gd name="connsiteX0" fmla="*/ 577970 w 7827189"/>
              <a:gd name="connsiteY0" fmla="*/ 0 h 1012634"/>
              <a:gd name="connsiteX1" fmla="*/ 7827189 w 7827189"/>
              <a:gd name="connsiteY1" fmla="*/ 0 h 1012634"/>
              <a:gd name="connsiteX2" fmla="*/ 7827189 w 7827189"/>
              <a:gd name="connsiteY2" fmla="*/ 1012634 h 1012634"/>
              <a:gd name="connsiteX3" fmla="*/ 0 w 7827189"/>
              <a:gd name="connsiteY3" fmla="*/ 1012634 h 1012634"/>
              <a:gd name="connsiteX4" fmla="*/ 577970 w 7827189"/>
              <a:gd name="connsiteY4" fmla="*/ 0 h 1012634"/>
              <a:gd name="connsiteX0" fmla="*/ 560717 w 7827189"/>
              <a:gd name="connsiteY0" fmla="*/ 0 h 1047140"/>
              <a:gd name="connsiteX1" fmla="*/ 7827189 w 7827189"/>
              <a:gd name="connsiteY1" fmla="*/ 34506 h 1047140"/>
              <a:gd name="connsiteX2" fmla="*/ 7827189 w 7827189"/>
              <a:gd name="connsiteY2" fmla="*/ 1047140 h 1047140"/>
              <a:gd name="connsiteX3" fmla="*/ 0 w 7827189"/>
              <a:gd name="connsiteY3" fmla="*/ 1047140 h 1047140"/>
              <a:gd name="connsiteX4" fmla="*/ 560717 w 7827189"/>
              <a:gd name="connsiteY4" fmla="*/ 0 h 1047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7189" h="1047140">
                <a:moveTo>
                  <a:pt x="560717" y="0"/>
                </a:moveTo>
                <a:lnTo>
                  <a:pt x="7827189" y="34506"/>
                </a:lnTo>
                <a:lnTo>
                  <a:pt x="7827189" y="1047140"/>
                </a:lnTo>
                <a:lnTo>
                  <a:pt x="0" y="1047140"/>
                </a:lnTo>
                <a:lnTo>
                  <a:pt x="560717" y="0"/>
                </a:lnTo>
                <a:close/>
              </a:path>
            </a:pathLst>
          </a:custGeom>
          <a:solidFill>
            <a:srgbClr val="0C549E"/>
          </a:solidFill>
          <a:ln>
            <a:solidFill>
              <a:srgbClr val="0C54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Алгоритм предоставления услуги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" name="Группа 9"/>
          <p:cNvGrpSpPr>
            <a:grpSpLocks/>
          </p:cNvGrpSpPr>
          <p:nvPr/>
        </p:nvGrpSpPr>
        <p:grpSpPr bwMode="auto">
          <a:xfrm>
            <a:off x="107207" y="-78929"/>
            <a:ext cx="2520281" cy="1161173"/>
            <a:chOff x="143554" y="-114709"/>
            <a:chExt cx="3664921" cy="2016658"/>
          </a:xfrm>
        </p:grpSpPr>
        <p:pic>
          <p:nvPicPr>
            <p:cNvPr id="42" name="Picture 2" descr="C:\Users\MalenkovaEV.EDU1\Desktop\Картинки\flag_rossiya_simvolika_lenty_trikolor_99276_2560x1600.jpg"/>
            <p:cNvPicPr>
              <a:picLocks noChangeAspect="1" noChangeArrowheads="1"/>
            </p:cNvPicPr>
            <p:nvPr/>
          </p:nvPicPr>
          <p:blipFill>
            <a:blip r:embed="rId3" cstate="print"/>
            <a:srcRect l="25054" b="11670"/>
            <a:stretch>
              <a:fillRect/>
            </a:stretch>
          </p:blipFill>
          <p:spPr bwMode="auto">
            <a:xfrm rot="10800000">
              <a:off x="143554" y="416691"/>
              <a:ext cx="3206805" cy="14852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3" name="Рисунок 17" descr="Samarskaya_oblast_gerb_h8nqy4tcmxozhyoh4wh5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785" y="-114709"/>
              <a:ext cx="2748690" cy="1863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Скругленный прямоугольник 8"/>
          <p:cNvSpPr/>
          <p:nvPr/>
        </p:nvSpPr>
        <p:spPr>
          <a:xfrm>
            <a:off x="371262" y="1993685"/>
            <a:ext cx="3394881" cy="118642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За 1 месяц консультация в РЦМО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Размещение информации на сайте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707608" y="1501993"/>
            <a:ext cx="2160240" cy="1224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Подача заявления (оплаченная госпошлина)</a:t>
            </a:r>
            <a:endParaRPr lang="ru-RU" dirty="0"/>
          </a:p>
        </p:txBody>
      </p:sp>
      <p:sp>
        <p:nvSpPr>
          <p:cNvPr id="2" name="Стрелка вниз 1"/>
          <p:cNvSpPr/>
          <p:nvPr/>
        </p:nvSpPr>
        <p:spPr>
          <a:xfrm rot="16200000">
            <a:off x="2181775" y="1016194"/>
            <a:ext cx="506932" cy="19458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6200000">
            <a:off x="6922654" y="1105076"/>
            <a:ext cx="506932" cy="19458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472264" y="1465929"/>
            <a:ext cx="2952328" cy="1224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Аккредитационная</a:t>
            </a:r>
            <a:r>
              <a:rPr lang="ru-RU" dirty="0" smtClean="0"/>
              <a:t> экспертиза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61537" y="2588245"/>
            <a:ext cx="36524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течение 3 рабочих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дней распоряжение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9694962" y="2896022"/>
            <a:ext cx="506932" cy="19458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472264" y="5085184"/>
            <a:ext cx="2952328" cy="1224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Принятие </a:t>
            </a:r>
            <a:r>
              <a:rPr lang="ru-RU" dirty="0"/>
              <a:t>решения о государственной аккредитации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700406" y="3284166"/>
            <a:ext cx="19945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более 10 рабочих дней со дня начала проведения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аккредитационной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экспертизы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288449" y="3164368"/>
            <a:ext cx="173972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течение 5 рабочих дней со дня получения заключения экспертной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группы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размещение на сайте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 rot="5400000">
            <a:off x="7026759" y="4761761"/>
            <a:ext cx="506932" cy="19458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171213" y="5122614"/>
            <a:ext cx="2952328" cy="1224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Внесение записи</a:t>
            </a:r>
            <a:endParaRPr lang="ru-RU" dirty="0"/>
          </a:p>
          <a:p>
            <a:pPr algn="ctr"/>
            <a:r>
              <a:rPr lang="ru-RU" dirty="0" smtClean="0"/>
              <a:t>в реестр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934420" y="6047708"/>
            <a:ext cx="29067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Издание приказа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 rot="8170841">
            <a:off x="2634803" y="4732447"/>
            <a:ext cx="506932" cy="7803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49976" y="3422071"/>
            <a:ext cx="4428493" cy="1224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ВЫПИСКА</a:t>
            </a:r>
          </a:p>
          <a:p>
            <a:pPr algn="ctr"/>
            <a:r>
              <a:rPr lang="ru-RU" dirty="0"/>
              <a:t>из государственной информационной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24696184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407368" y="332656"/>
            <a:ext cx="2520281" cy="1073247"/>
            <a:chOff x="143554" y="54314"/>
            <a:chExt cx="3664921" cy="1863953"/>
          </a:xfrm>
        </p:grpSpPr>
        <p:pic>
          <p:nvPicPr>
            <p:cNvPr id="3" name="Picture 2" descr="C:\Users\MalenkovaEV.EDU1\Desktop\Картинки\flag_rossiya_simvolika_lenty_trikolor_99276_2560x1600.jpg"/>
            <p:cNvPicPr>
              <a:picLocks noChangeAspect="1" noChangeArrowheads="1"/>
            </p:cNvPicPr>
            <p:nvPr/>
          </p:nvPicPr>
          <p:blipFill>
            <a:blip r:embed="rId2" cstate="print"/>
            <a:srcRect l="25054" b="11670"/>
            <a:stretch>
              <a:fillRect/>
            </a:stretch>
          </p:blipFill>
          <p:spPr bwMode="auto">
            <a:xfrm rot="10800000">
              <a:off x="143554" y="416691"/>
              <a:ext cx="3206805" cy="14852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Рисунок 17" descr="Samarskaya_oblast_gerb_h8nqy4tcmxozhyoh4wh5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785" y="54314"/>
              <a:ext cx="2748690" cy="1863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Прямоугольник 23"/>
          <p:cNvSpPr/>
          <p:nvPr/>
        </p:nvSpPr>
        <p:spPr bwMode="auto">
          <a:xfrm>
            <a:off x="2783632" y="478164"/>
            <a:ext cx="9001000" cy="718588"/>
          </a:xfrm>
          <a:custGeom>
            <a:avLst/>
            <a:gdLst>
              <a:gd name="connsiteX0" fmla="*/ 0 w 7827189"/>
              <a:gd name="connsiteY0" fmla="*/ 0 h 1012634"/>
              <a:gd name="connsiteX1" fmla="*/ 7827189 w 7827189"/>
              <a:gd name="connsiteY1" fmla="*/ 0 h 1012634"/>
              <a:gd name="connsiteX2" fmla="*/ 7827189 w 7827189"/>
              <a:gd name="connsiteY2" fmla="*/ 1012634 h 1012634"/>
              <a:gd name="connsiteX3" fmla="*/ 0 w 7827189"/>
              <a:gd name="connsiteY3" fmla="*/ 1012634 h 1012634"/>
              <a:gd name="connsiteX4" fmla="*/ 0 w 7827189"/>
              <a:gd name="connsiteY4" fmla="*/ 0 h 1012634"/>
              <a:gd name="connsiteX0" fmla="*/ 577970 w 7827189"/>
              <a:gd name="connsiteY0" fmla="*/ 0 h 1012634"/>
              <a:gd name="connsiteX1" fmla="*/ 7827189 w 7827189"/>
              <a:gd name="connsiteY1" fmla="*/ 0 h 1012634"/>
              <a:gd name="connsiteX2" fmla="*/ 7827189 w 7827189"/>
              <a:gd name="connsiteY2" fmla="*/ 1012634 h 1012634"/>
              <a:gd name="connsiteX3" fmla="*/ 0 w 7827189"/>
              <a:gd name="connsiteY3" fmla="*/ 1012634 h 1012634"/>
              <a:gd name="connsiteX4" fmla="*/ 577970 w 7827189"/>
              <a:gd name="connsiteY4" fmla="*/ 0 h 1012634"/>
              <a:gd name="connsiteX0" fmla="*/ 560717 w 7827189"/>
              <a:gd name="connsiteY0" fmla="*/ 0 h 1047140"/>
              <a:gd name="connsiteX1" fmla="*/ 7827189 w 7827189"/>
              <a:gd name="connsiteY1" fmla="*/ 34506 h 1047140"/>
              <a:gd name="connsiteX2" fmla="*/ 7827189 w 7827189"/>
              <a:gd name="connsiteY2" fmla="*/ 1047140 h 1047140"/>
              <a:gd name="connsiteX3" fmla="*/ 0 w 7827189"/>
              <a:gd name="connsiteY3" fmla="*/ 1047140 h 1047140"/>
              <a:gd name="connsiteX4" fmla="*/ 560717 w 7827189"/>
              <a:gd name="connsiteY4" fmla="*/ 0 h 1047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7189" h="1047140">
                <a:moveTo>
                  <a:pt x="560717" y="0"/>
                </a:moveTo>
                <a:lnTo>
                  <a:pt x="7827189" y="34506"/>
                </a:lnTo>
                <a:lnTo>
                  <a:pt x="7827189" y="1047140"/>
                </a:lnTo>
                <a:lnTo>
                  <a:pt x="0" y="1047140"/>
                </a:lnTo>
                <a:lnTo>
                  <a:pt x="560717" y="0"/>
                </a:lnTo>
                <a:close/>
              </a:path>
            </a:pathLst>
          </a:custGeom>
          <a:solidFill>
            <a:srgbClr val="0C549E"/>
          </a:solidFill>
          <a:ln>
            <a:solidFill>
              <a:srgbClr val="0C54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Государственная пошлина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4085" y="4653136"/>
            <a:ext cx="112332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Субсидирование министерства образования Самарской области</a:t>
            </a:r>
          </a:p>
          <a:p>
            <a:pPr algn="ctr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Март!!!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8101" y="2204864"/>
            <a:ext cx="109452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В соответствии с подпунктом 127 пункта 1 статьи 333.33 Налогового кодекса Российской Федерации государственная пошлина уплачивается в следующих размерах:</a:t>
            </a:r>
          </a:p>
          <a:p>
            <a:pPr algn="ctr"/>
            <a:r>
              <a:rPr lang="ru-RU" sz="2400" dirty="0" smtClean="0"/>
              <a:t>по </a:t>
            </a:r>
            <a:r>
              <a:rPr lang="ru-RU" sz="2400" dirty="0"/>
              <a:t>основным образовательным программам среднего профессионального образования — 35 000 </a:t>
            </a:r>
            <a:r>
              <a:rPr lang="ru-RU" sz="2400" dirty="0" smtClean="0"/>
              <a:t>рублей.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3991905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407368" y="332656"/>
            <a:ext cx="2520281" cy="1073247"/>
            <a:chOff x="143554" y="54314"/>
            <a:chExt cx="3664921" cy="1863953"/>
          </a:xfrm>
        </p:grpSpPr>
        <p:pic>
          <p:nvPicPr>
            <p:cNvPr id="3" name="Picture 2" descr="C:\Users\MalenkovaEV.EDU1\Desktop\Картинки\flag_rossiya_simvolika_lenty_trikolor_99276_2560x1600.jpg"/>
            <p:cNvPicPr>
              <a:picLocks noChangeAspect="1" noChangeArrowheads="1"/>
            </p:cNvPicPr>
            <p:nvPr/>
          </p:nvPicPr>
          <p:blipFill>
            <a:blip r:embed="rId2" cstate="print"/>
            <a:srcRect l="25054" b="11670"/>
            <a:stretch>
              <a:fillRect/>
            </a:stretch>
          </p:blipFill>
          <p:spPr bwMode="auto">
            <a:xfrm rot="10800000">
              <a:off x="143554" y="416691"/>
              <a:ext cx="3206805" cy="14852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Рисунок 17" descr="Samarskaya_oblast_gerb_h8nqy4tcmxozhyoh4wh5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785" y="54314"/>
              <a:ext cx="2748690" cy="1863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Прямоугольник 23"/>
          <p:cNvSpPr/>
          <p:nvPr/>
        </p:nvSpPr>
        <p:spPr bwMode="auto">
          <a:xfrm>
            <a:off x="2783632" y="478164"/>
            <a:ext cx="9001000" cy="718588"/>
          </a:xfrm>
          <a:custGeom>
            <a:avLst/>
            <a:gdLst>
              <a:gd name="connsiteX0" fmla="*/ 0 w 7827189"/>
              <a:gd name="connsiteY0" fmla="*/ 0 h 1012634"/>
              <a:gd name="connsiteX1" fmla="*/ 7827189 w 7827189"/>
              <a:gd name="connsiteY1" fmla="*/ 0 h 1012634"/>
              <a:gd name="connsiteX2" fmla="*/ 7827189 w 7827189"/>
              <a:gd name="connsiteY2" fmla="*/ 1012634 h 1012634"/>
              <a:gd name="connsiteX3" fmla="*/ 0 w 7827189"/>
              <a:gd name="connsiteY3" fmla="*/ 1012634 h 1012634"/>
              <a:gd name="connsiteX4" fmla="*/ 0 w 7827189"/>
              <a:gd name="connsiteY4" fmla="*/ 0 h 1012634"/>
              <a:gd name="connsiteX0" fmla="*/ 577970 w 7827189"/>
              <a:gd name="connsiteY0" fmla="*/ 0 h 1012634"/>
              <a:gd name="connsiteX1" fmla="*/ 7827189 w 7827189"/>
              <a:gd name="connsiteY1" fmla="*/ 0 h 1012634"/>
              <a:gd name="connsiteX2" fmla="*/ 7827189 w 7827189"/>
              <a:gd name="connsiteY2" fmla="*/ 1012634 h 1012634"/>
              <a:gd name="connsiteX3" fmla="*/ 0 w 7827189"/>
              <a:gd name="connsiteY3" fmla="*/ 1012634 h 1012634"/>
              <a:gd name="connsiteX4" fmla="*/ 577970 w 7827189"/>
              <a:gd name="connsiteY4" fmla="*/ 0 h 1012634"/>
              <a:gd name="connsiteX0" fmla="*/ 560717 w 7827189"/>
              <a:gd name="connsiteY0" fmla="*/ 0 h 1047140"/>
              <a:gd name="connsiteX1" fmla="*/ 7827189 w 7827189"/>
              <a:gd name="connsiteY1" fmla="*/ 34506 h 1047140"/>
              <a:gd name="connsiteX2" fmla="*/ 7827189 w 7827189"/>
              <a:gd name="connsiteY2" fmla="*/ 1047140 h 1047140"/>
              <a:gd name="connsiteX3" fmla="*/ 0 w 7827189"/>
              <a:gd name="connsiteY3" fmla="*/ 1047140 h 1047140"/>
              <a:gd name="connsiteX4" fmla="*/ 560717 w 7827189"/>
              <a:gd name="connsiteY4" fmla="*/ 0 h 1047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7189" h="1047140">
                <a:moveTo>
                  <a:pt x="560717" y="0"/>
                </a:moveTo>
                <a:lnTo>
                  <a:pt x="7827189" y="34506"/>
                </a:lnTo>
                <a:lnTo>
                  <a:pt x="7827189" y="1047140"/>
                </a:lnTo>
                <a:lnTo>
                  <a:pt x="0" y="1047140"/>
                </a:lnTo>
                <a:lnTo>
                  <a:pt x="560717" y="0"/>
                </a:lnTo>
                <a:close/>
              </a:path>
            </a:pathLst>
          </a:custGeom>
          <a:solidFill>
            <a:srgbClr val="0C549E"/>
          </a:solidFill>
          <a:ln>
            <a:solidFill>
              <a:srgbClr val="0C54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Государственная пошлина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1384" y="2132856"/>
            <a:ext cx="112332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Для формирования платежного поручения заявителю необходимо направить на адрес электронной почты: </a:t>
            </a:r>
            <a:r>
              <a:rPr lang="en-US" sz="2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uncd@samregion.ru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письмо с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указанием наименования юридического лица,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ИНН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образовательной организации.</a:t>
            </a:r>
          </a:p>
          <a:p>
            <a:pPr algn="ctr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Сформированное платёжное поручение с УИН будет выслано на указанный адрес электронной почты.</a:t>
            </a:r>
          </a:p>
        </p:txBody>
      </p:sp>
    </p:spTree>
    <p:extLst>
      <p:ext uri="{BB962C8B-B14F-4D97-AF65-F5344CB8AC3E}">
        <p14:creationId xmlns:p14="http://schemas.microsoft.com/office/powerpoint/2010/main" val="264997617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23"/>
          <p:cNvSpPr/>
          <p:nvPr/>
        </p:nvSpPr>
        <p:spPr bwMode="auto">
          <a:xfrm>
            <a:off x="2279576" y="94597"/>
            <a:ext cx="9793088" cy="814123"/>
          </a:xfrm>
          <a:custGeom>
            <a:avLst/>
            <a:gdLst>
              <a:gd name="connsiteX0" fmla="*/ 0 w 7827189"/>
              <a:gd name="connsiteY0" fmla="*/ 0 h 1012634"/>
              <a:gd name="connsiteX1" fmla="*/ 7827189 w 7827189"/>
              <a:gd name="connsiteY1" fmla="*/ 0 h 1012634"/>
              <a:gd name="connsiteX2" fmla="*/ 7827189 w 7827189"/>
              <a:gd name="connsiteY2" fmla="*/ 1012634 h 1012634"/>
              <a:gd name="connsiteX3" fmla="*/ 0 w 7827189"/>
              <a:gd name="connsiteY3" fmla="*/ 1012634 h 1012634"/>
              <a:gd name="connsiteX4" fmla="*/ 0 w 7827189"/>
              <a:gd name="connsiteY4" fmla="*/ 0 h 1012634"/>
              <a:gd name="connsiteX0" fmla="*/ 577970 w 7827189"/>
              <a:gd name="connsiteY0" fmla="*/ 0 h 1012634"/>
              <a:gd name="connsiteX1" fmla="*/ 7827189 w 7827189"/>
              <a:gd name="connsiteY1" fmla="*/ 0 h 1012634"/>
              <a:gd name="connsiteX2" fmla="*/ 7827189 w 7827189"/>
              <a:gd name="connsiteY2" fmla="*/ 1012634 h 1012634"/>
              <a:gd name="connsiteX3" fmla="*/ 0 w 7827189"/>
              <a:gd name="connsiteY3" fmla="*/ 1012634 h 1012634"/>
              <a:gd name="connsiteX4" fmla="*/ 577970 w 7827189"/>
              <a:gd name="connsiteY4" fmla="*/ 0 h 1012634"/>
              <a:gd name="connsiteX0" fmla="*/ 560717 w 7827189"/>
              <a:gd name="connsiteY0" fmla="*/ 0 h 1047140"/>
              <a:gd name="connsiteX1" fmla="*/ 7827189 w 7827189"/>
              <a:gd name="connsiteY1" fmla="*/ 34506 h 1047140"/>
              <a:gd name="connsiteX2" fmla="*/ 7827189 w 7827189"/>
              <a:gd name="connsiteY2" fmla="*/ 1047140 h 1047140"/>
              <a:gd name="connsiteX3" fmla="*/ 0 w 7827189"/>
              <a:gd name="connsiteY3" fmla="*/ 1047140 h 1047140"/>
              <a:gd name="connsiteX4" fmla="*/ 560717 w 7827189"/>
              <a:gd name="connsiteY4" fmla="*/ 0 h 1047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7189" h="1047140">
                <a:moveTo>
                  <a:pt x="560717" y="0"/>
                </a:moveTo>
                <a:lnTo>
                  <a:pt x="7827189" y="34506"/>
                </a:lnTo>
                <a:lnTo>
                  <a:pt x="7827189" y="1047140"/>
                </a:lnTo>
                <a:lnTo>
                  <a:pt x="0" y="1047140"/>
                </a:lnTo>
                <a:lnTo>
                  <a:pt x="560717" y="0"/>
                </a:lnTo>
                <a:close/>
              </a:path>
            </a:pathLst>
          </a:custGeom>
          <a:solidFill>
            <a:srgbClr val="0C549E"/>
          </a:solidFill>
          <a:ln>
            <a:solidFill>
              <a:srgbClr val="0C54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ru-RU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Образовательная программа</a:t>
            </a:r>
            <a:endParaRPr lang="ru-RU" sz="2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" name="Группа 9"/>
          <p:cNvGrpSpPr>
            <a:grpSpLocks/>
          </p:cNvGrpSpPr>
          <p:nvPr/>
        </p:nvGrpSpPr>
        <p:grpSpPr bwMode="auto">
          <a:xfrm>
            <a:off x="107207" y="-78929"/>
            <a:ext cx="2520281" cy="1161173"/>
            <a:chOff x="143554" y="-114709"/>
            <a:chExt cx="3664921" cy="2016658"/>
          </a:xfrm>
        </p:grpSpPr>
        <p:pic>
          <p:nvPicPr>
            <p:cNvPr id="42" name="Picture 2" descr="C:\Users\MalenkovaEV.EDU1\Desktop\Картинки\flag_rossiya_simvolika_lenty_trikolor_99276_2560x1600.jpg"/>
            <p:cNvPicPr>
              <a:picLocks noChangeAspect="1" noChangeArrowheads="1"/>
            </p:cNvPicPr>
            <p:nvPr/>
          </p:nvPicPr>
          <p:blipFill>
            <a:blip r:embed="rId3" cstate="print"/>
            <a:srcRect l="25054" b="11670"/>
            <a:stretch>
              <a:fillRect/>
            </a:stretch>
          </p:blipFill>
          <p:spPr bwMode="auto">
            <a:xfrm rot="10800000">
              <a:off x="143554" y="416691"/>
              <a:ext cx="3206805" cy="14852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3" name="Рисунок 17" descr="Samarskaya_oblast_gerb_h8nqy4tcmxozhyoh4wh5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785" y="-114709"/>
              <a:ext cx="2748690" cy="1863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Прямоугольник 6"/>
          <p:cNvSpPr/>
          <p:nvPr/>
        </p:nvSpPr>
        <p:spPr>
          <a:xfrm>
            <a:off x="737278" y="2924944"/>
            <a:ext cx="109753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п. 7</a:t>
            </a:r>
            <a:r>
              <a:rPr lang="ru-RU" sz="2400" dirty="0"/>
              <a:t>. Образовательная программа среднего профессионального образования представляет собой комплекс основных характеристик образования (объем, содержание, планируемые результаты) и организационно-педагогических условий, который представлен в виде </a:t>
            </a:r>
            <a:r>
              <a:rPr lang="ru-RU" sz="2400" dirty="0">
                <a:solidFill>
                  <a:srgbClr val="FF0000"/>
                </a:solidFill>
              </a:rPr>
              <a:t>учебного плана</a:t>
            </a:r>
            <a:r>
              <a:rPr lang="ru-RU" sz="2400" dirty="0"/>
              <a:t>, </a:t>
            </a:r>
            <a:r>
              <a:rPr lang="ru-RU" sz="2400" dirty="0">
                <a:solidFill>
                  <a:srgbClr val="FF0000"/>
                </a:solidFill>
              </a:rPr>
              <a:t>календарного учебного графика</a:t>
            </a:r>
            <a:r>
              <a:rPr lang="ru-RU" sz="2400" dirty="0"/>
              <a:t>, </a:t>
            </a:r>
            <a:r>
              <a:rPr lang="ru-RU" sz="2400" dirty="0">
                <a:solidFill>
                  <a:srgbClr val="FF0000"/>
                </a:solidFill>
              </a:rPr>
              <a:t>рабочих программ дисциплин (модулей)</a:t>
            </a:r>
            <a:r>
              <a:rPr lang="ru-RU" sz="2400" dirty="0"/>
              <a:t>, </a:t>
            </a:r>
            <a:r>
              <a:rPr lang="ru-RU" sz="2400" dirty="0">
                <a:solidFill>
                  <a:srgbClr val="FF0000"/>
                </a:solidFill>
              </a:rPr>
              <a:t>иных компонентов</a:t>
            </a:r>
            <a:r>
              <a:rPr lang="ru-RU" sz="2400" dirty="0"/>
              <a:t>, </a:t>
            </a:r>
            <a:r>
              <a:rPr lang="ru-RU" sz="2400" dirty="0">
                <a:solidFill>
                  <a:srgbClr val="FF0000"/>
                </a:solidFill>
              </a:rPr>
              <a:t>оценочных и методических материалов</a:t>
            </a:r>
            <a:r>
              <a:rPr lang="ru-RU" sz="2400" dirty="0"/>
              <a:t>, а также в виде </a:t>
            </a:r>
            <a:r>
              <a:rPr lang="ru-RU" sz="2400" dirty="0">
                <a:solidFill>
                  <a:srgbClr val="FF0000"/>
                </a:solidFill>
              </a:rPr>
              <a:t>рабочей программы воспитания</a:t>
            </a:r>
            <a:r>
              <a:rPr lang="ru-RU" sz="2400" dirty="0"/>
              <a:t>, </a:t>
            </a:r>
            <a:r>
              <a:rPr lang="ru-RU" sz="2400" dirty="0">
                <a:solidFill>
                  <a:srgbClr val="FF0000"/>
                </a:solidFill>
              </a:rPr>
              <a:t>календарного плана воспитательной работы</a:t>
            </a:r>
            <a:r>
              <a:rPr lang="ru-RU" sz="2400" dirty="0"/>
              <a:t>, форм аттестации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11288" y="1196752"/>
            <a:ext cx="108732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Приказ Министерства просвещения РФ от </a:t>
            </a:r>
            <a:r>
              <a:rPr lang="ru-RU" sz="2400" b="1" dirty="0" smtClean="0"/>
              <a:t>24.08.2022 № </a:t>
            </a:r>
            <a:r>
              <a:rPr lang="ru-RU" sz="2400" b="1" dirty="0"/>
              <a:t>762 </a:t>
            </a:r>
            <a:r>
              <a:rPr lang="ru-RU" sz="2400" b="1" dirty="0" smtClean="0"/>
              <a:t>                                   «Об </a:t>
            </a:r>
            <a:r>
              <a:rPr lang="ru-RU" sz="2400" b="1" dirty="0"/>
              <a:t>утверждении Порядка организации и осуществления образовательной деятельности по образовательным программам </a:t>
            </a:r>
            <a:r>
              <a:rPr lang="ru-RU" sz="2400" b="1" dirty="0" smtClean="0"/>
              <a:t>                                                           среднего </a:t>
            </a:r>
            <a:r>
              <a:rPr lang="ru-RU" sz="2400" b="1" dirty="0"/>
              <a:t>профессионального </a:t>
            </a:r>
            <a:r>
              <a:rPr lang="ru-RU" sz="2400" b="1" dirty="0" smtClean="0"/>
              <a:t>образования»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6298350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9"/>
          <p:cNvGrpSpPr>
            <a:grpSpLocks/>
          </p:cNvGrpSpPr>
          <p:nvPr/>
        </p:nvGrpSpPr>
        <p:grpSpPr bwMode="auto">
          <a:xfrm>
            <a:off x="178396" y="331998"/>
            <a:ext cx="2520281" cy="1073247"/>
            <a:chOff x="143554" y="54314"/>
            <a:chExt cx="3664921" cy="1863953"/>
          </a:xfrm>
        </p:grpSpPr>
        <p:pic>
          <p:nvPicPr>
            <p:cNvPr id="4" name="Picture 2" descr="C:\Users\MalenkovaEV.EDU1\Desktop\Картинки\flag_rossiya_simvolika_lenty_trikolor_99276_2560x1600.jpg"/>
            <p:cNvPicPr>
              <a:picLocks noChangeAspect="1" noChangeArrowheads="1"/>
            </p:cNvPicPr>
            <p:nvPr/>
          </p:nvPicPr>
          <p:blipFill>
            <a:blip r:embed="rId2" cstate="print"/>
            <a:srcRect l="25054" b="11670"/>
            <a:stretch>
              <a:fillRect/>
            </a:stretch>
          </p:blipFill>
          <p:spPr bwMode="auto">
            <a:xfrm rot="10800000">
              <a:off x="143554" y="416691"/>
              <a:ext cx="3206805" cy="14852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Рисунок 17" descr="Samarskaya_oblast_gerb_h8nqy4tcmxozhyoh4wh5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785" y="54314"/>
              <a:ext cx="2748690" cy="1863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Прямоугольник 23"/>
          <p:cNvSpPr/>
          <p:nvPr/>
        </p:nvSpPr>
        <p:spPr bwMode="auto">
          <a:xfrm>
            <a:off x="2639616" y="331998"/>
            <a:ext cx="9145017" cy="792746"/>
          </a:xfrm>
          <a:custGeom>
            <a:avLst/>
            <a:gdLst>
              <a:gd name="connsiteX0" fmla="*/ 0 w 7827189"/>
              <a:gd name="connsiteY0" fmla="*/ 0 h 1012634"/>
              <a:gd name="connsiteX1" fmla="*/ 7827189 w 7827189"/>
              <a:gd name="connsiteY1" fmla="*/ 0 h 1012634"/>
              <a:gd name="connsiteX2" fmla="*/ 7827189 w 7827189"/>
              <a:gd name="connsiteY2" fmla="*/ 1012634 h 1012634"/>
              <a:gd name="connsiteX3" fmla="*/ 0 w 7827189"/>
              <a:gd name="connsiteY3" fmla="*/ 1012634 h 1012634"/>
              <a:gd name="connsiteX4" fmla="*/ 0 w 7827189"/>
              <a:gd name="connsiteY4" fmla="*/ 0 h 1012634"/>
              <a:gd name="connsiteX0" fmla="*/ 577970 w 7827189"/>
              <a:gd name="connsiteY0" fmla="*/ 0 h 1012634"/>
              <a:gd name="connsiteX1" fmla="*/ 7827189 w 7827189"/>
              <a:gd name="connsiteY1" fmla="*/ 0 h 1012634"/>
              <a:gd name="connsiteX2" fmla="*/ 7827189 w 7827189"/>
              <a:gd name="connsiteY2" fmla="*/ 1012634 h 1012634"/>
              <a:gd name="connsiteX3" fmla="*/ 0 w 7827189"/>
              <a:gd name="connsiteY3" fmla="*/ 1012634 h 1012634"/>
              <a:gd name="connsiteX4" fmla="*/ 577970 w 7827189"/>
              <a:gd name="connsiteY4" fmla="*/ 0 h 1012634"/>
              <a:gd name="connsiteX0" fmla="*/ 560717 w 7827189"/>
              <a:gd name="connsiteY0" fmla="*/ 0 h 1047140"/>
              <a:gd name="connsiteX1" fmla="*/ 7827189 w 7827189"/>
              <a:gd name="connsiteY1" fmla="*/ 34506 h 1047140"/>
              <a:gd name="connsiteX2" fmla="*/ 7827189 w 7827189"/>
              <a:gd name="connsiteY2" fmla="*/ 1047140 h 1047140"/>
              <a:gd name="connsiteX3" fmla="*/ 0 w 7827189"/>
              <a:gd name="connsiteY3" fmla="*/ 1047140 h 1047140"/>
              <a:gd name="connsiteX4" fmla="*/ 560717 w 7827189"/>
              <a:gd name="connsiteY4" fmla="*/ 0 h 1047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7189" h="1047140">
                <a:moveTo>
                  <a:pt x="560717" y="0"/>
                </a:moveTo>
                <a:lnTo>
                  <a:pt x="7827189" y="34506"/>
                </a:lnTo>
                <a:lnTo>
                  <a:pt x="7827189" y="1047140"/>
                </a:lnTo>
                <a:lnTo>
                  <a:pt x="0" y="1047140"/>
                </a:lnTo>
                <a:lnTo>
                  <a:pt x="560717" y="0"/>
                </a:lnTo>
                <a:close/>
              </a:path>
            </a:pathLst>
          </a:custGeom>
          <a:solidFill>
            <a:srgbClr val="0C549E"/>
          </a:solidFill>
          <a:ln>
            <a:solidFill>
              <a:srgbClr val="0C54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ru-RU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Аккредитационные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показатели                                         для государственной аккредитации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2782" y="1772816"/>
            <a:ext cx="2968252" cy="33843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9229" tIns="24613" rIns="49229" bIns="24613" rtlCol="0" anchor="ctr"/>
          <a:lstStyle/>
          <a:p>
            <a:pPr algn="ctr"/>
            <a:endParaRPr lang="ru-RU" sz="1400" dirty="0" smtClean="0"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83148" y="2144071"/>
            <a:ext cx="1640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cs typeface="Times New Roman" panose="02020603050405020304" pitchFamily="18" charset="0"/>
              </a:rPr>
              <a:t>УСЛОВИЯ</a:t>
            </a:r>
          </a:p>
        </p:txBody>
      </p:sp>
      <p:sp>
        <p:nvSpPr>
          <p:cNvPr id="19" name="Блок-схема: перфолента 18"/>
          <p:cNvSpPr/>
          <p:nvPr/>
        </p:nvSpPr>
        <p:spPr>
          <a:xfrm>
            <a:off x="631559" y="2532127"/>
            <a:ext cx="2520282" cy="1152128"/>
          </a:xfrm>
          <a:prstGeom prst="flowChartPunchedTape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АП</a:t>
            </a:r>
            <a:r>
              <a:rPr lang="ru-RU" sz="2400" b="1" baseline="-25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486772" y="1772816"/>
            <a:ext cx="2968252" cy="320404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9229" tIns="24613" rIns="49229" bIns="24613" rtlCol="0" anchor="ctr"/>
          <a:lstStyle/>
          <a:p>
            <a:pPr algn="ctr"/>
            <a:endParaRPr lang="ru-RU" sz="1400" dirty="0" smtClean="0"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31904" y="2204864"/>
            <a:ext cx="1640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cs typeface="Times New Roman" panose="02020603050405020304" pitchFamily="18" charset="0"/>
              </a:rPr>
              <a:t>РЕЗУЛЬТАТЫ</a:t>
            </a:r>
            <a:endParaRPr lang="ru-RU" sz="2000" dirty="0">
              <a:cs typeface="Times New Roman" panose="02020603050405020304" pitchFamily="18" charset="0"/>
            </a:endParaRPr>
          </a:p>
        </p:txBody>
      </p:sp>
      <p:sp>
        <p:nvSpPr>
          <p:cNvPr id="23" name="Блок-схема: перфолента 22"/>
          <p:cNvSpPr/>
          <p:nvPr/>
        </p:nvSpPr>
        <p:spPr>
          <a:xfrm>
            <a:off x="624344" y="3698247"/>
            <a:ext cx="2520282" cy="1278617"/>
          </a:xfrm>
          <a:prstGeom prst="flowChartPunchedTape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АП</a:t>
            </a:r>
            <a:r>
              <a:rPr lang="ru-RU" sz="2400" b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  <a:r>
              <a:rPr lang="ru-RU" sz="1600" b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endParaRPr lang="ru-RU" sz="1600" b="1" baseline="-25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4" name="Блок-схема: перфолента 23"/>
          <p:cNvSpPr/>
          <p:nvPr/>
        </p:nvSpPr>
        <p:spPr>
          <a:xfrm>
            <a:off x="4719885" y="3016349"/>
            <a:ext cx="2520282" cy="1152128"/>
          </a:xfrm>
          <a:prstGeom prst="flowChartPunchedTape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АП</a:t>
            </a:r>
            <a:r>
              <a:rPr lang="ru-RU" sz="2400" b="1" baseline="-25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3</a:t>
            </a:r>
            <a:r>
              <a:rPr lang="ru-RU" sz="1600" b="1" baseline="-25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540004" y="1772816"/>
            <a:ext cx="2968252" cy="32697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9229" tIns="24613" rIns="49229" bIns="24613" rtlCol="0" anchor="ctr"/>
          <a:lstStyle/>
          <a:p>
            <a:pPr algn="ctr"/>
            <a:endParaRPr lang="ru-RU" sz="1400" dirty="0" smtClean="0"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00154" y="2384361"/>
            <a:ext cx="185648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cs typeface="Times New Roman" panose="02020603050405020304" pitchFamily="18" charset="0"/>
              </a:rPr>
              <a:t>ОБРАТНАЯ</a:t>
            </a:r>
            <a:r>
              <a:rPr lang="ru-RU" dirty="0" smtClean="0">
                <a:cs typeface="Times New Roman" panose="02020603050405020304" pitchFamily="18" charset="0"/>
              </a:rPr>
              <a:t> СВЯЗЬ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27" name="Блок-схема: перфолента 26"/>
          <p:cNvSpPr/>
          <p:nvPr/>
        </p:nvSpPr>
        <p:spPr>
          <a:xfrm>
            <a:off x="8768257" y="3016349"/>
            <a:ext cx="2520282" cy="1152128"/>
          </a:xfrm>
          <a:prstGeom prst="flowChartPunchedTape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АП</a:t>
            </a:r>
            <a:r>
              <a:rPr lang="ru-RU" sz="2400" b="1" baseline="-25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18448" y="5373216"/>
            <a:ext cx="4752528" cy="86559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АП=АП</a:t>
            </a:r>
            <a:r>
              <a:rPr lang="ru-RU" sz="20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+АП</a:t>
            </a:r>
            <a:r>
              <a:rPr lang="ru-RU" sz="20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+АП</a:t>
            </a:r>
            <a:r>
              <a:rPr lang="ru-RU" sz="20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+АП</a:t>
            </a:r>
            <a:r>
              <a:rPr lang="ru-RU" sz="20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000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Users\BogdanashAV\Desktop\Новый точечный рисунок (5)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5353576"/>
            <a:ext cx="3571875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07968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5750</TotalTime>
  <Words>1733</Words>
  <Application>Microsoft Office PowerPoint</Application>
  <PresentationFormat>Произвольный</PresentationFormat>
  <Paragraphs>241</Paragraphs>
  <Slides>33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</dc:creator>
  <cp:lastModifiedBy>Артем В. Богданаш</cp:lastModifiedBy>
  <cp:revision>549</cp:revision>
  <cp:lastPrinted>2023-09-18T06:27:33Z</cp:lastPrinted>
  <dcterms:created xsi:type="dcterms:W3CDTF">2019-10-23T12:39:43Z</dcterms:created>
  <dcterms:modified xsi:type="dcterms:W3CDTF">2025-02-18T10:08:46Z</dcterms:modified>
</cp:coreProperties>
</file>