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15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2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57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4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2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1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5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1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3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0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C8CBC6-F420-4F89-B871-C1AF0C9A0C24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C0849E-1393-4618-A2AF-A6196E30379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29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599" y="1714916"/>
            <a:ext cx="9385069" cy="1726553"/>
          </a:xfrm>
        </p:spPr>
        <p:txBody>
          <a:bodyPr/>
          <a:lstStyle/>
          <a:p>
            <a:pPr algn="ctr"/>
            <a:r>
              <a:rPr lang="ru-RU" b="1" dirty="0" smtClean="0"/>
              <a:t>РИС ГИА-11 2022 год</a:t>
            </a:r>
            <a:endParaRPr lang="ru-RU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0" y="4623477"/>
            <a:ext cx="4572000" cy="1709737"/>
          </a:xfrm>
          <a:noFill/>
        </p:spPr>
      </p:pic>
    </p:spTree>
    <p:extLst>
      <p:ext uri="{BB962C8B-B14F-4D97-AF65-F5344CB8AC3E}">
        <p14:creationId xmlns:p14="http://schemas.microsoft.com/office/powerpoint/2010/main" val="87130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6167" y="748147"/>
            <a:ext cx="8927869" cy="4073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этап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43942"/>
            <a:ext cx="106945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Внесение сведений: </a:t>
            </a:r>
            <a:endParaRPr lang="ru-RU" sz="2400" b="1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ОО, выпускниках текущего года;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 участниках проведения итогового сочинения (изложения), 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включая категории лиц с ограниченными возможностями здоровья, детей-инвалидов или инвалидов;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распределение участников проведения итогового сочинения (изложения) по местам проведения итогового сочинения (изложения). 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7787" y="4198557"/>
            <a:ext cx="1104462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сдачи - 17 ноября 2021 г.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Запароленный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архив на электронную почту: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gia@rcmo.ru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57106" y="-108066"/>
            <a:ext cx="4380807" cy="955964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tx1"/>
                </a:solidFill>
              </a:rPr>
              <a:t>Начало работы</a:t>
            </a:r>
            <a:endParaRPr lang="ru-RU" sz="5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272" y="664864"/>
            <a:ext cx="11986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Перейти в раздел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«Региональные справочники»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 вкладке «ОИВ, ГЭК, РЦОИ» открыть вкладку «МСУ». В данном разделе необходимо проверить имеющуюся информацию в РИС. В случае, если указанные сведения недостоверны, необходимо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17.11.2021 совместно с выгрузкой направить официальное письмо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ТУ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обновленной информацией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указанному разделу.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Аналогично АТЕ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Перейти в раздел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«ОО по МСУ»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каждой ОО необходимо выверить имеющиеся основные сведения (вкладка «Основные», «Контакты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«Классы», «Лицензии»);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72" y="2836088"/>
            <a:ext cx="12077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860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добавления или удаления Класса ОО необходимо перейти во вкладку «Классы» в карточке ОО → «Изменить» карточку ОО → «Добавить»/ «Удалить». 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редактирования Класса ОО необходимо перейти во вкладку «Классы» в карточке ОО → «Изменить» карточку ОО → открыть карточку двойным нажатием по записи Класса в списке.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«Планирование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ГИА(ЕГЭ)»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карточке ОО добавлена проверка на обязательность заполнения сведений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лицензии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Поля для внесения сведений о лицензии являются обязательными для заполнения.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проверки заполнения сведений о лицензии можно воспользоваться отчётом ПФ-04 «Справочник ОО».</a:t>
            </a:r>
          </a:p>
        </p:txBody>
      </p:sp>
    </p:spTree>
    <p:extLst>
      <p:ext uri="{BB962C8B-B14F-4D97-AF65-F5344CB8AC3E}">
        <p14:creationId xmlns:p14="http://schemas.microsoft.com/office/powerpoint/2010/main" val="240371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-56644" y="-485532"/>
            <a:ext cx="12568843" cy="1318643"/>
          </a:xfrm>
        </p:spPr>
        <p:txBody>
          <a:bodyPr>
            <a:normAutofit/>
          </a:bodyPr>
          <a:lstStyle/>
          <a:p>
            <a:pPr algn="ctr"/>
            <a:r>
              <a:rPr lang="ru-RU" sz="5000" b="1" dirty="0">
                <a:solidFill>
                  <a:schemeClr val="tx1"/>
                </a:solidFill>
              </a:rPr>
              <a:t>Внесение сведений </a:t>
            </a:r>
            <a:r>
              <a:rPr lang="ru-RU" sz="5000" b="1" dirty="0" smtClean="0">
                <a:solidFill>
                  <a:schemeClr val="tx1"/>
                </a:solidFill>
              </a:rPr>
              <a:t>о ВТГ</a:t>
            </a:r>
            <a:r>
              <a:rPr lang="ru-RU" sz="5000" b="1" dirty="0" smtClean="0">
                <a:solidFill>
                  <a:schemeClr val="tx1"/>
                </a:solidFill>
              </a:rPr>
              <a:t>, участниках ИС(И)</a:t>
            </a:r>
            <a:endParaRPr lang="ru-RU" sz="5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58057"/>
            <a:ext cx="1193707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Перейти в раздел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«Участники» →Добавить→ «Основные»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→(ФИО, Документ, Дата рождения, Пол, Гражданство,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СНИЛС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Параметры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(выбрать ОО из списка, выбрать из выпадающего списка «Класс»; форма обучения,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категория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форма ГИА, принцип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рассадки,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случае необходимости отметить галочкой «Участник с ОВЗ», «Необходим ассистент»)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→Сочинение (изложение)*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(отметить галочкой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дату,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 также код ОО для распределения участника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ИС(И)).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*Для массовой регистрации участников 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ИС(И)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нажать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«Групповые операции»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→ «Выделить все»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→ «Назначение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сочинение (изложение)»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→выбрать необходимую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форму и дату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→нажать «Назначить»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780" y="4802467"/>
            <a:ext cx="42125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 Контроль за внесением сведений </a:t>
            </a:r>
          </a:p>
          <a:p>
            <a:pPr algn="ctr">
              <a:spcAft>
                <a:spcPts val="0"/>
              </a:spcAft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ФИО и дате рождения</a:t>
            </a:r>
            <a:endParaRPr lang="ru-RU" sz="20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1123" b="61621"/>
          <a:stretch/>
        </p:blipFill>
        <p:spPr bwMode="auto">
          <a:xfrm>
            <a:off x="5432987" y="4401477"/>
            <a:ext cx="5873750" cy="180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Овал 5"/>
          <p:cNvSpPr/>
          <p:nvPr/>
        </p:nvSpPr>
        <p:spPr>
          <a:xfrm>
            <a:off x="7914011" y="5057522"/>
            <a:ext cx="1472750" cy="3236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0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571" y="0"/>
            <a:ext cx="7398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3600" b="1" i="0" u="none" strike="noStrike" baseline="0" dirty="0" smtClean="0">
                <a:latin typeface="Calibri" panose="020F0502020204030204" pitchFamily="34" charset="0"/>
              </a:rPr>
              <a:t>Порядок перевода участника из ОО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377" y="605774"/>
            <a:ext cx="1201189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400" b="1" i="0" u="none" strike="noStrike" baseline="0" dirty="0" smtClean="0">
                <a:latin typeface="Calibri" panose="020F0502020204030204" pitchFamily="34" charset="0"/>
              </a:rPr>
              <a:t>Если в ОО пришёл участник из другой ОО: </a:t>
            </a:r>
            <a:endParaRPr lang="ru-RU" sz="2400" b="0" i="0" u="none" strike="noStrike" baseline="0" dirty="0" smtClean="0">
              <a:latin typeface="Calibri" panose="020F0502020204030204" pitchFamily="34" charset="0"/>
            </a:endParaRPr>
          </a:p>
          <a:p>
            <a:r>
              <a:rPr lang="ru-RU" sz="2000" b="0" i="0" u="none" strike="noStrike" baseline="0" dirty="0" smtClean="0">
                <a:latin typeface="Calibri" panose="020F0502020204030204" pitchFamily="34" charset="0"/>
              </a:rPr>
              <a:t>1.Узнать, откуда пришел участник (из Вашего ТУ или другого?) </a:t>
            </a:r>
          </a:p>
          <a:p>
            <a:endParaRPr lang="ru-RU" sz="2000" b="0" i="0" u="none" strike="noStrike" baseline="0" dirty="0" smtClean="0">
              <a:latin typeface="Calibri" panose="020F0502020204030204" pitchFamily="34" charset="0"/>
            </a:endParaRPr>
          </a:p>
          <a:p>
            <a:r>
              <a:rPr lang="ru-RU" sz="2000" b="0" i="0" u="none" strike="noStrike" baseline="0" dirty="0" smtClean="0">
                <a:latin typeface="Calibri" panose="020F0502020204030204" pitchFamily="34" charset="0"/>
              </a:rPr>
              <a:t>2.Узнать, </a:t>
            </a:r>
            <a:r>
              <a:rPr lang="ru-RU" sz="2000" b="0" i="0" u="none" strike="noStrike" baseline="0" dirty="0" smtClean="0">
                <a:latin typeface="Calibri" panose="020F0502020204030204" pitchFamily="34" charset="0"/>
              </a:rPr>
              <a:t>был ли зарегистрирован на ИС(И), сдавал </a:t>
            </a:r>
            <a:r>
              <a:rPr lang="ru-RU" sz="2000" b="0" i="0" u="none" strike="noStrike" baseline="0" dirty="0" smtClean="0">
                <a:latin typeface="Calibri" panose="020F0502020204030204" pitchFamily="34" charset="0"/>
              </a:rPr>
              <a:t>ли участник </a:t>
            </a:r>
            <a:r>
              <a:rPr lang="ru-RU" sz="2000" b="0" i="0" u="none" strike="noStrike" baseline="0" dirty="0" smtClean="0">
                <a:latin typeface="Calibri" panose="020F0502020204030204" pitchFamily="34" charset="0"/>
              </a:rPr>
              <a:t>ИС(И) в </a:t>
            </a:r>
            <a:r>
              <a:rPr lang="ru-RU" sz="2000" b="0" i="0" u="none" strike="noStrike" baseline="0" dirty="0" smtClean="0">
                <a:latin typeface="Calibri" panose="020F0502020204030204" pitchFamily="34" charset="0"/>
              </a:rPr>
              <a:t>прошлы</a:t>
            </a:r>
            <a:r>
              <a:rPr lang="ru-RU" sz="2000" dirty="0" smtClean="0">
                <a:latin typeface="Calibri" panose="020F0502020204030204" pitchFamily="34" charset="0"/>
              </a:rPr>
              <a:t>е </a:t>
            </a:r>
            <a:r>
              <a:rPr lang="ru-RU" sz="2000" dirty="0" smtClean="0">
                <a:latin typeface="Calibri" panose="020F0502020204030204" pitchFamily="34" charset="0"/>
              </a:rPr>
              <a:t>годы</a:t>
            </a:r>
            <a:endParaRPr lang="ru-RU" sz="2000" dirty="0" smtClean="0">
              <a:latin typeface="Calibri" panose="020F0502020204030204" pitchFamily="34" charset="0"/>
            </a:endParaRPr>
          </a:p>
          <a:p>
            <a:endParaRPr lang="ru-RU" sz="2000" b="0" i="0" u="none" strike="noStrike" baseline="0" dirty="0" smtClean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377" y="2334470"/>
            <a:ext cx="120118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Calibri" panose="020F0502020204030204" pitchFamily="34" charset="0"/>
              </a:rPr>
              <a:t>Если участник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из Вашего ТУ, то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ТУ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на своем уровне</a:t>
            </a:r>
            <a:r>
              <a:rPr lang="ru-RU" b="1" dirty="0" smtClean="0">
                <a:latin typeface="Calibri" panose="020F0502020204030204" pitchFamily="34" charset="0"/>
              </a:rPr>
              <a:t> меняет участнику ОО и выполняет экспорт в </a:t>
            </a:r>
            <a:r>
              <a:rPr lang="ru-RU" b="1" dirty="0" smtClean="0">
                <a:latin typeface="Calibri" panose="020F0502020204030204" pitchFamily="34" charset="0"/>
              </a:rPr>
              <a:t>ОО</a:t>
            </a:r>
            <a:endParaRPr lang="ru-RU" b="1" dirty="0" smtClean="0">
              <a:latin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</a:rPr>
              <a:t>*Указанный алгоритм выполняется в случае, если ТУ не передали экспорт в РЦМО (до </a:t>
            </a:r>
            <a:r>
              <a:rPr lang="ru-RU" b="1" dirty="0" smtClean="0">
                <a:latin typeface="Calibri" panose="020F0502020204030204" pitchFamily="34" charset="0"/>
              </a:rPr>
              <a:t>17.11.2021 </a:t>
            </a:r>
            <a:r>
              <a:rPr lang="ru-RU" b="1" dirty="0" smtClean="0">
                <a:latin typeface="Calibri" panose="020F0502020204030204" pitchFamily="34" charset="0"/>
              </a:rPr>
              <a:t>года).</a:t>
            </a:r>
          </a:p>
          <a:p>
            <a:r>
              <a:rPr lang="ru-RU" b="1" dirty="0" smtClean="0">
                <a:latin typeface="Calibri" panose="020F0502020204030204" pitchFamily="34" charset="0"/>
              </a:rPr>
              <a:t>2. Если участник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из Вашего ТУ,  </a:t>
            </a:r>
            <a:r>
              <a:rPr lang="ru-RU" b="1" dirty="0" smtClean="0">
                <a:latin typeface="Calibri" panose="020F0502020204030204" pitchFamily="34" charset="0"/>
              </a:rPr>
              <a:t>но переход участника из одной ОО в другую произошел после сдачи РИС в РЦМО, ТУ направляет письмо в РЦМО со сведениями об указанном участнике. В дальнейшем РЦМО выполняет экспорт в ТУ с новыми сведениями и передает в ТУ (а затем ТУ в ОО</a:t>
            </a:r>
            <a:r>
              <a:rPr lang="ru-RU" b="1" dirty="0" smtClean="0">
                <a:latin typeface="Calibri" panose="020F0502020204030204" pitchFamily="34" charset="0"/>
              </a:rPr>
              <a:t>);</a:t>
            </a:r>
            <a:endParaRPr lang="ru-RU" b="1" dirty="0" smtClean="0">
              <a:latin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</a:rPr>
              <a:t>3. </a:t>
            </a:r>
            <a:r>
              <a:rPr lang="ru-RU" b="1" dirty="0" smtClean="0">
                <a:latin typeface="Calibri" panose="020F0502020204030204" pitchFamily="34" charset="0"/>
              </a:rPr>
              <a:t>Если участник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из другого региона</a:t>
            </a:r>
            <a:r>
              <a:rPr lang="ru-RU" b="1" dirty="0" smtClean="0">
                <a:latin typeface="Calibri" panose="020F0502020204030204" pitchFamily="34" charset="0"/>
              </a:rPr>
              <a:t>, то внесение сведений о данном участнике осуществляется на уровне ТУ (в РЦМО необходимо направить официальное письмо и экспорт </a:t>
            </a:r>
            <a:r>
              <a:rPr lang="ru-RU" b="1" dirty="0" smtClean="0">
                <a:latin typeface="Calibri" panose="020F0502020204030204" pitchFamily="34" charset="0"/>
              </a:rPr>
              <a:t>РИС до 17.11.2021);</a:t>
            </a:r>
          </a:p>
          <a:p>
            <a:r>
              <a:rPr lang="ru-RU" b="1" dirty="0" smtClean="0">
                <a:latin typeface="Calibri" panose="020F0502020204030204" pitchFamily="34" charset="0"/>
              </a:rPr>
              <a:t>4. </a:t>
            </a:r>
            <a:r>
              <a:rPr lang="ru-RU" b="1" dirty="0" smtClean="0">
                <a:latin typeface="Calibri" panose="020F0502020204030204" pitchFamily="34" charset="0"/>
              </a:rPr>
              <a:t>Если участник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из другого ТУ,</a:t>
            </a: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то: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ТУ (куда участник перешел)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САМОСТОЯТЕЛЬНО НЕ ВНОСИТ УЧАСТНИКА</a:t>
            </a:r>
            <a:r>
              <a:rPr lang="ru-RU" b="1" u="sng" dirty="0" smtClean="0">
                <a:latin typeface="Calibri" panose="020F0502020204030204" pitchFamily="34" charset="0"/>
              </a:rPr>
              <a:t> , </a:t>
            </a:r>
            <a:r>
              <a:rPr lang="ru-RU" b="1" dirty="0" smtClean="0">
                <a:latin typeface="Calibri" panose="020F0502020204030204" pitchFamily="34" charset="0"/>
              </a:rPr>
              <a:t>направляет письмо в РЦМО со сведениями об указанном участнике. В дальнейшем РЦМО переводит на своем уровне участника и направляет выгрузку с добавлением этого участника.</a:t>
            </a:r>
          </a:p>
          <a:p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ТУ (откуда выбыл участник) </a:t>
            </a:r>
            <a:r>
              <a:rPr lang="ru-RU" b="1" dirty="0" smtClean="0">
                <a:latin typeface="Calibri" panose="020F0502020204030204" pitchFamily="34" charset="0"/>
              </a:rPr>
              <a:t>участника </a:t>
            </a:r>
            <a:r>
              <a:rPr lang="ru-RU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УДАЛЯЕТ! </a:t>
            </a:r>
            <a:r>
              <a:rPr lang="ru-RU" b="1" dirty="0" smtClean="0">
                <a:latin typeface="Calibri" panose="020F0502020204030204" pitchFamily="34" charset="0"/>
              </a:rPr>
              <a:t>РЦМО переводит на своем уровне участника и направляет выгрузку с добавлением этого участника.</a:t>
            </a:r>
            <a:endParaRPr lang="ru-RU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9442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</TotalTime>
  <Words>645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Ретро</vt:lpstr>
      <vt:lpstr>РИС ГИА-11 2022 год</vt:lpstr>
      <vt:lpstr>1 этап</vt:lpstr>
      <vt:lpstr>Начало работы</vt:lpstr>
      <vt:lpstr>Внесение сведений о ВТГ, участниках ИС(И)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 ГИА-11 2022 год</dc:title>
  <dc:creator>Анастасия В. Пинчук</dc:creator>
  <cp:lastModifiedBy>Анастасия В. Пинчук</cp:lastModifiedBy>
  <cp:revision>10</cp:revision>
  <dcterms:created xsi:type="dcterms:W3CDTF">2021-11-02T04:56:51Z</dcterms:created>
  <dcterms:modified xsi:type="dcterms:W3CDTF">2021-11-02T06:10:52Z</dcterms:modified>
</cp:coreProperties>
</file>