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3"/>
  </p:notesMasterIdLst>
  <p:sldIdLst>
    <p:sldId id="1716" r:id="rId2"/>
    <p:sldId id="1718" r:id="rId3"/>
    <p:sldId id="1720" r:id="rId4"/>
    <p:sldId id="1730" r:id="rId5"/>
    <p:sldId id="1729" r:id="rId6"/>
    <p:sldId id="1723" r:id="rId7"/>
    <p:sldId id="1727" r:id="rId8"/>
    <p:sldId id="1726" r:id="rId9"/>
    <p:sldId id="1722" r:id="rId10"/>
    <p:sldId id="1725" r:id="rId11"/>
    <p:sldId id="27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028"/>
    <a:srgbClr val="F84242"/>
    <a:srgbClr val="E82828"/>
    <a:srgbClr val="2F7EDD"/>
    <a:srgbClr val="0D69FF"/>
    <a:srgbClr val="3C7AE0"/>
    <a:srgbClr val="3485E8"/>
    <a:srgbClr val="418DE9"/>
    <a:srgbClr val="0088E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6" autoAdjust="0"/>
    <p:restoredTop sz="90675" autoAdjust="0"/>
  </p:normalViewPr>
  <p:slideViewPr>
    <p:cSldViewPr snapToGrid="0">
      <p:cViewPr varScale="1">
        <p:scale>
          <a:sx n="66" d="100"/>
          <a:sy n="66" d="100"/>
        </p:scale>
        <p:origin x="7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07589A1-5BBD-49DF-BC36-4B94FAC9686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85498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2886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251707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303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865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57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581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53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817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43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62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6059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42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438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k-fisoko.obrnadzor.gov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helpfisoko@fioco.ru" TargetMode="External"/><Relationship Id="rId4" Type="http://schemas.openxmlformats.org/officeDocument/2006/relationships/hyperlink" Target="https://lk-fisoko.obrnadzor.gov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358815" y="3744000"/>
            <a:ext cx="11493661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endParaRPr lang="ru-RU" sz="4000" b="1"/>
          </a:p>
          <a:p>
            <a:pPr algn="ctr">
              <a:spcAft>
                <a:spcPts val="1200"/>
              </a:spcAft>
            </a:pPr>
            <a:r>
              <a:rPr lang="ru-RU" sz="4000" b="1" dirty="0"/>
              <a:t> </a:t>
            </a: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0E6AFADD-1CDF-9C42-B135-CA5FCEDAE6F6}"/>
              </a:ext>
            </a:extLst>
          </p:cNvPr>
          <p:cNvSpPr/>
          <p:nvPr/>
        </p:nvSpPr>
        <p:spPr>
          <a:xfrm>
            <a:off x="511215" y="3896400"/>
            <a:ext cx="11493661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800"/>
              </a:spcAft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Организационные вопросы проведения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Национальных исследований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>
              <a:spcAft>
                <a:spcPts val="1800"/>
              </a:spcAft>
            </a:pPr>
            <a:r>
              <a:rPr lang="ru-RU" sz="2800" b="1" dirty="0" smtClean="0">
                <a:solidFill>
                  <a:schemeClr val="tx2"/>
                </a:solidFill>
              </a:rPr>
              <a:t>2021</a:t>
            </a:r>
            <a:endParaRPr lang="ru-RU" sz="4000" b="1" dirty="0">
              <a:solidFill>
                <a:schemeClr val="tx2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ru-RU" sz="4000" b="1" dirty="0" smtClean="0"/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35188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10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проводится для: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организаторов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ОО; </a:t>
            </a:r>
          </a:p>
          <a:p>
            <a:pPr marL="342900" lvl="1" indent="-342900" defTabSz="1828800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руководителей, обучающиеся которых принимают участие в НИКО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экспертов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оцениванию диагностических заданий;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представителей администрации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ОО (директор или заместитель директора по воспитательной работе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715910" y="259441"/>
            <a:ext cx="9234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05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092031" y="3958641"/>
            <a:ext cx="8007218" cy="1606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2800" b="1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en-US" sz="2800" b="1" spc="-1" dirty="0"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33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2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20346" y="141164"/>
            <a:ext cx="10205521" cy="688973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НИКО</a:t>
            </a: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402080" y="957068"/>
            <a:ext cx="9339072" cy="56997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Национальные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 качества образования в части достижения личностных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6 и 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классах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12.10.2021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6 классы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14.10.2021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8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субъектов Российской Федерации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обучающихся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обучающихся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классов</a:t>
            </a:r>
          </a:p>
          <a:p>
            <a:pPr marL="0" lvl="1" indent="0" algn="ctr" defTabSz="1828800">
              <a:spcBef>
                <a:spcPts val="0"/>
              </a:spcBef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 defTabSz="18288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выполнения диагностической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работы вместе с заполнением анкеты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минут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0" algn="ctr" defTabSz="1828800">
              <a:spcBef>
                <a:spcPts val="0"/>
              </a:spcBef>
              <a:buNone/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224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3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20346" y="311242"/>
            <a:ext cx="10205521" cy="555499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Технология проведения НИКО </a:t>
            </a: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182624" y="1036320"/>
            <a:ext cx="10344714" cy="56083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Компьютерное тестирование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использованием электронных форм с интерактивными элементами для ввода ответов.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диагностической работы и вопросы анкеты демонстрируются участнику исследования на экране компьютера в системе компьютерного тестирования. Ввод ответов осуществляется на компьютере.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время выполнения участником заданий на компьютере предполагается использование сети Интернет. </a:t>
            </a:r>
          </a:p>
        </p:txBody>
      </p:sp>
    </p:spTree>
    <p:extLst>
      <p:ext uri="{BB962C8B-B14F-4D97-AF65-F5344CB8AC3E}">
        <p14:creationId xmlns:p14="http://schemas.microsoft.com/office/powerpoint/2010/main" val="16225666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4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20346" y="311242"/>
            <a:ext cx="10205521" cy="555499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Технология проведения НИКО </a:t>
            </a: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182624" y="1036320"/>
            <a:ext cx="10344714" cy="56083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личных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кабинетах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ОО (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https://lk-fisoko.obrnadzor.gov.ru/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ссылка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доступа в систему компьютерного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тестирования;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логины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пароли участников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входа в систему;</a:t>
            </a: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демоверсия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ознакомления с интерфейсом для выполнения диагностической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091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5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91062" y="258699"/>
            <a:ext cx="10205521" cy="55549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технических устройств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79" y="1342765"/>
            <a:ext cx="10951836" cy="480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0876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6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61779" y="942654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региональных координаторов, организаторов ОО 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экспертов проводится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дистанционно</a:t>
            </a: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«Форум поддержки НИКО»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://lk-fisoko.obrnadzor.gov.ru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техническая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поддержка ФИС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ОКО: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helpfisoko@fioco.ru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defTabSz="1828800">
              <a:spcBef>
                <a:spcPts val="0"/>
              </a:spcBef>
              <a:buFontTx/>
              <a:buChar char="-"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 defTabSz="1828800">
              <a:spcBef>
                <a:spcPts val="0"/>
              </a:spcBef>
              <a:buNone/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200" dirty="0">
              <a:solidFill>
                <a:prstClr val="black"/>
              </a:solidFill>
            </a:endParaRPr>
          </a:p>
          <a:p>
            <a:pPr marL="0" lvl="1" indent="0" defTabSz="1828800">
              <a:spcBef>
                <a:spcPts val="0"/>
              </a:spcBef>
              <a:buNone/>
            </a:pPr>
            <a:endParaRPr lang="ru-RU" sz="2200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7"/>
          <p:cNvSpPr txBox="1">
            <a:spLocks/>
          </p:cNvSpPr>
          <p:nvPr/>
        </p:nvSpPr>
        <p:spPr>
          <a:xfrm>
            <a:off x="1020346" y="311242"/>
            <a:ext cx="10205521" cy="55549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endParaRPr lang="ru-RU" sz="1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588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7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680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Эксперты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9600" y="1158240"/>
            <a:ext cx="10972800" cy="4967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ответов участников исследования проводится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дистанционно. Федеральным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организатором исследования привлекаются эксперты по оцениванию диагностических заданий.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Экспертами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быть педагогические работники, рекомендованные ОИВ, имеющие опыт работы в системе общего образования не менее 3 лет.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аттестацию на допуск к проверке развернутых ответов. </a:t>
            </a:r>
          </a:p>
        </p:txBody>
      </p:sp>
    </p:spTree>
    <p:extLst>
      <p:ext uri="{BB962C8B-B14F-4D97-AF65-F5344CB8AC3E}">
        <p14:creationId xmlns:p14="http://schemas.microsoft.com/office/powerpoint/2010/main" val="5221805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8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942655"/>
            <a:ext cx="10621688" cy="5330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55499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Независимые наблюдатели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9600" y="1024051"/>
            <a:ext cx="10972800" cy="51021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ОИВ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должен обеспечить назначение независимых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наблюдателей, которые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будут направлены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 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одному на каждую аудиторию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ОО направляются наблюдатели, не работающие в данной ОО.</a:t>
            </a:r>
          </a:p>
          <a:p>
            <a:pPr marL="0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Независимый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наблюдатель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специалист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ОИВ, курирующий вопросы федерального государственного контроля качества образования (ФГККО) в субъекте Российской Федерации, специалист ОИВ, курирующий вопросы оценки качества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образования, специалисты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муниципальных органов управления образованием, институтов развития образования, центров оценки качества образования, курирующие вопросы оценки качества общего образования, заместители директоров общеобразовательных организаций.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05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9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1024051"/>
            <a:ext cx="10440134" cy="52493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30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88650" y="1188717"/>
            <a:ext cx="106713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форме заполняются контекстные данные об ОО и классах - участниках исследования.  Персональные данные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участников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передаются.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электронный протокол заранее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внесены идентификаторы участников НИКО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(логины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Рядом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каждым идентификатором участника должны быть указаны: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отметка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предмету «Русский язык» за предыдущий учебный год;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отметка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предмету «Математика» за предыдущий учебный год;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класс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(номер и буква).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30102" y="295075"/>
            <a:ext cx="10620621" cy="66801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Заполнение форм с контекстными данными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электронных протоколов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588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6252</TotalTime>
  <Words>482</Words>
  <Application>Microsoft Office PowerPoint</Application>
  <PresentationFormat>Широкоэкранный</PresentationFormat>
  <Paragraphs>85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DejaVu Sans</vt:lpstr>
      <vt:lpstr>Times New Roman</vt:lpstr>
      <vt:lpstr>Тема Office</vt:lpstr>
      <vt:lpstr>Презентация PowerPoint</vt:lpstr>
      <vt:lpstr>  НИКО </vt:lpstr>
      <vt:lpstr>  Технология проведения НИКО  </vt:lpstr>
      <vt:lpstr>  Технология проведения НИКО  </vt:lpstr>
      <vt:lpstr>Характеристики технических устройств</vt:lpstr>
      <vt:lpstr>Презентация PowerPoint</vt:lpstr>
      <vt:lpstr>Эксперты</vt:lpstr>
      <vt:lpstr>Независимые наблюдатели</vt:lpstr>
      <vt:lpstr>Презентация PowerPoint</vt:lpstr>
      <vt:lpstr>Презентация PowerPoint</vt:lpstr>
      <vt:lpstr>Презентация PowerPoint</vt:lpstr>
    </vt:vector>
  </TitlesOfParts>
  <Company>Умная Москва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ФИОКО</dc:creator>
  <cp:lastModifiedBy>Пользователь Windows</cp:lastModifiedBy>
  <cp:revision>439</cp:revision>
  <dcterms:created xsi:type="dcterms:W3CDTF">2016-12-17T10:03:25Z</dcterms:created>
  <dcterms:modified xsi:type="dcterms:W3CDTF">2021-09-24T06:16:50Z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